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697" r:id="rId3"/>
    <p:sldMasterId id="2147483709" r:id="rId4"/>
  </p:sldMasterIdLst>
  <p:notesMasterIdLst>
    <p:notesMasterId r:id="rId43"/>
  </p:notesMasterIdLst>
  <p:sldIdLst>
    <p:sldId id="256" r:id="rId5"/>
    <p:sldId id="257" r:id="rId6"/>
    <p:sldId id="259" r:id="rId7"/>
    <p:sldId id="265" r:id="rId8"/>
    <p:sldId id="263" r:id="rId9"/>
    <p:sldId id="264" r:id="rId10"/>
    <p:sldId id="266" r:id="rId11"/>
    <p:sldId id="258" r:id="rId12"/>
    <p:sldId id="260" r:id="rId13"/>
    <p:sldId id="261" r:id="rId14"/>
    <p:sldId id="262" r:id="rId15"/>
    <p:sldId id="267" r:id="rId16"/>
    <p:sldId id="268" r:id="rId17"/>
    <p:sldId id="269" r:id="rId18"/>
    <p:sldId id="270" r:id="rId19"/>
    <p:sldId id="271" r:id="rId20"/>
    <p:sldId id="272" r:id="rId21"/>
    <p:sldId id="273" r:id="rId22"/>
    <p:sldId id="274" r:id="rId23"/>
    <p:sldId id="275" r:id="rId24"/>
    <p:sldId id="296" r:id="rId25"/>
    <p:sldId id="297" r:id="rId26"/>
    <p:sldId id="298" r:id="rId27"/>
    <p:sldId id="299" r:id="rId28"/>
    <p:sldId id="282" r:id="rId29"/>
    <p:sldId id="283" r:id="rId30"/>
    <p:sldId id="284" r:id="rId31"/>
    <p:sldId id="285" r:id="rId32"/>
    <p:sldId id="286" r:id="rId33"/>
    <p:sldId id="300" r:id="rId34"/>
    <p:sldId id="287" r:id="rId35"/>
    <p:sldId id="289" r:id="rId36"/>
    <p:sldId id="290" r:id="rId37"/>
    <p:sldId id="291" r:id="rId38"/>
    <p:sldId id="292" r:id="rId39"/>
    <p:sldId id="293" r:id="rId40"/>
    <p:sldId id="294" r:id="rId41"/>
    <p:sldId id="295"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81048C-259E-4E49-B214-B55A3CC5C130}">
          <p14:sldIdLst>
            <p14:sldId id="256"/>
            <p14:sldId id="257"/>
            <p14:sldId id="259"/>
            <p14:sldId id="265"/>
            <p14:sldId id="263"/>
            <p14:sldId id="264"/>
            <p14:sldId id="266"/>
            <p14:sldId id="258"/>
            <p14:sldId id="260"/>
            <p14:sldId id="261"/>
            <p14:sldId id="262"/>
            <p14:sldId id="267"/>
            <p14:sldId id="268"/>
            <p14:sldId id="269"/>
            <p14:sldId id="270"/>
            <p14:sldId id="271"/>
            <p14:sldId id="272"/>
            <p14:sldId id="273"/>
            <p14:sldId id="274"/>
            <p14:sldId id="275"/>
          </p14:sldIdLst>
        </p14:section>
        <p14:section name="Khánh" id="{8C7132AB-9606-44A5-BD92-8EA63B47C033}">
          <p14:sldIdLst>
            <p14:sldId id="296"/>
            <p14:sldId id="297"/>
            <p14:sldId id="298"/>
            <p14:sldId id="299"/>
          </p14:sldIdLst>
        </p14:section>
        <p14:section name="Tân" id="{F15F3FCD-615A-4C88-9F8B-4F92BB64D216}">
          <p14:sldIdLst>
            <p14:sldId id="282"/>
            <p14:sldId id="283"/>
            <p14:sldId id="284"/>
            <p14:sldId id="285"/>
            <p14:sldId id="286"/>
            <p14:sldId id="300"/>
            <p14:sldId id="287"/>
          </p14:sldIdLst>
        </p14:section>
        <p14:section name="Đạt" id="{142B710B-63B1-4F26-974E-A82ACE53D176}">
          <p14:sldIdLst>
            <p14:sldId id="289"/>
            <p14:sldId id="290"/>
            <p14:sldId id="291"/>
            <p14:sldId id="292"/>
            <p14:sldId id="293"/>
            <p14:sldId id="294"/>
            <p14:sldId id="29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g nguyen" initials="dn" lastIdx="1" clrIdx="0">
    <p:extLst>
      <p:ext uri="{19B8F6BF-5375-455C-9EA6-DF929625EA0E}">
        <p15:presenceInfo xmlns:p15="http://schemas.microsoft.com/office/powerpoint/2012/main" userId="db41e2fe28b1fe3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431D"/>
    <a:srgbClr val="00518E"/>
    <a:srgbClr val="0039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8" d="100"/>
          <a:sy n="88" d="100"/>
        </p:scale>
        <p:origin x="494"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57A7E4-CF0B-4E18-9D0D-C131FBA0BDB0}"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21331F64-23E5-4704-BB68-74EDCFC229F0}">
      <dgm:prSet phldrT="[Text]" custT="1"/>
      <dgm:spPr>
        <a:solidFill>
          <a:srgbClr val="0070C0"/>
        </a:solidFill>
      </dgm:spPr>
      <dgm:t>
        <a:bodyPr/>
        <a:lstStyle/>
        <a:p>
          <a:r>
            <a:rPr lang="en-US" sz="2000" dirty="0">
              <a:latin typeface="Times New Roman" panose="02020603050405020304" pitchFamily="18" charset="0"/>
              <a:cs typeface="Times New Roman" panose="02020603050405020304" pitchFamily="18" charset="0"/>
            </a:rPr>
            <a:t>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n </a:t>
          </a:r>
          <a:r>
            <a:rPr lang="en-US" sz="2000" dirty="0" err="1">
              <a:latin typeface="Times New Roman" panose="02020603050405020304" pitchFamily="18" charset="0"/>
              <a:cs typeface="Times New Roman" panose="02020603050405020304" pitchFamily="18" charset="0"/>
            </a:rPr>
            <a:t>đỉnh</a:t>
          </a:r>
          <a:endParaRPr lang="en-US" sz="2000" dirty="0">
            <a:latin typeface="Times New Roman" panose="02020603050405020304" pitchFamily="18" charset="0"/>
            <a:cs typeface="Times New Roman" panose="02020603050405020304" pitchFamily="18" charset="0"/>
          </a:endParaRPr>
        </a:p>
      </dgm:t>
    </dgm:pt>
    <dgm:pt modelId="{78BE482E-E122-4079-A790-8D1BCD13362C}" type="parTrans" cxnId="{585F206B-D610-4172-A943-F0AE134E1290}">
      <dgm:prSet/>
      <dgm:spPr/>
      <dgm:t>
        <a:bodyPr/>
        <a:lstStyle/>
        <a:p>
          <a:endParaRPr lang="en-US"/>
        </a:p>
      </dgm:t>
    </dgm:pt>
    <dgm:pt modelId="{60296A28-644A-4E41-965A-469D07C25D56}" type="sibTrans" cxnId="{585F206B-D610-4172-A943-F0AE134E1290}">
      <dgm:prSet/>
      <dgm:spPr/>
      <dgm:t>
        <a:bodyPr/>
        <a:lstStyle/>
        <a:p>
          <a:endParaRPr lang="en-US"/>
        </a:p>
      </dgm:t>
    </dgm:pt>
    <dgm:pt modelId="{CD78FC1F-741F-422B-9195-0EFF4ABE4CE8}">
      <dgm:prSet phldrT="[Text]" custT="1"/>
      <dgm:spPr/>
      <dgm:t>
        <a:bodyPr/>
        <a:lstStyle/>
        <a:p>
          <a:r>
            <a:rPr lang="en-US" sz="2000" dirty="0" err="1">
              <a:latin typeface="Times New Roman" panose="02020603050405020304" pitchFamily="18" charset="0"/>
              <a:cs typeface="Times New Roman" panose="02020603050405020304" pitchFamily="18" charset="0"/>
            </a:rPr>
            <a:t>Liên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n-1 </a:t>
          </a:r>
          <a:r>
            <a:rPr lang="en-US" sz="2000" dirty="0" err="1">
              <a:latin typeface="Times New Roman" panose="02020603050405020304" pitchFamily="18" charset="0"/>
              <a:cs typeface="Times New Roman" panose="02020603050405020304" pitchFamily="18" charset="0"/>
            </a:rPr>
            <a:t>cạnh</a:t>
          </a:r>
          <a:endParaRPr lang="en-US" sz="2000" dirty="0">
            <a:latin typeface="Times New Roman" panose="02020603050405020304" pitchFamily="18" charset="0"/>
            <a:cs typeface="Times New Roman" panose="02020603050405020304" pitchFamily="18" charset="0"/>
          </a:endParaRPr>
        </a:p>
      </dgm:t>
    </dgm:pt>
    <dgm:pt modelId="{58CF1741-2748-4E33-B9B8-4C460AA48395}" type="parTrans" cxnId="{FCDD3E1C-EFD7-4234-BDBB-A89739DB4BAB}">
      <dgm:prSet/>
      <dgm:spPr/>
      <dgm:t>
        <a:bodyPr/>
        <a:lstStyle/>
        <a:p>
          <a:endParaRPr lang="en-US"/>
        </a:p>
      </dgm:t>
    </dgm:pt>
    <dgm:pt modelId="{7593EA60-91D6-4BE0-952D-FBE09DC6A0D8}" type="sibTrans" cxnId="{FCDD3E1C-EFD7-4234-BDBB-A89739DB4BAB}">
      <dgm:prSet/>
      <dgm:spPr/>
      <dgm:t>
        <a:bodyPr/>
        <a:lstStyle/>
        <a:p>
          <a:endParaRPr lang="en-US"/>
        </a:p>
      </dgm:t>
    </dgm:pt>
    <dgm:pt modelId="{CDC3D70D-D0C8-46D0-8A41-499151E7F4F7}">
      <dgm:prSet phldrT="[Text]" custT="1"/>
      <dgm:spPr/>
      <dgm:t>
        <a:bodyPr/>
        <a:lstStyle/>
        <a:p>
          <a:r>
            <a:rPr lang="vi-VN" sz="2000" dirty="0">
              <a:latin typeface="Times New Roman" panose="02020603050405020304" pitchFamily="18" charset="0"/>
              <a:cs typeface="Times New Roman" panose="02020603050405020304" pitchFamily="18" charset="0"/>
            </a:rPr>
            <a:t>Giữa 2 đỉnh bất kỳ có đúng 1 đường đi đơn</a:t>
          </a:r>
          <a:endParaRPr lang="en-US" sz="2000" dirty="0">
            <a:latin typeface="Times New Roman" panose="02020603050405020304" pitchFamily="18" charset="0"/>
            <a:cs typeface="Times New Roman" panose="02020603050405020304" pitchFamily="18" charset="0"/>
          </a:endParaRPr>
        </a:p>
      </dgm:t>
    </dgm:pt>
    <dgm:pt modelId="{461FEB4A-7E1F-48FB-80EC-5B75181846C3}" type="parTrans" cxnId="{779554E1-A3BC-484F-90DE-6CFD9D41C4A0}">
      <dgm:prSet/>
      <dgm:spPr/>
      <dgm:t>
        <a:bodyPr/>
        <a:lstStyle/>
        <a:p>
          <a:endParaRPr lang="en-US"/>
        </a:p>
      </dgm:t>
    </dgm:pt>
    <dgm:pt modelId="{983077AE-C6E3-4376-B737-8432FC221B44}" type="sibTrans" cxnId="{779554E1-A3BC-484F-90DE-6CFD9D41C4A0}">
      <dgm:prSet/>
      <dgm:spPr/>
      <dgm:t>
        <a:bodyPr/>
        <a:lstStyle/>
        <a:p>
          <a:endParaRPr lang="en-US"/>
        </a:p>
      </dgm:t>
    </dgm:pt>
    <dgm:pt modelId="{A2AA3530-3227-4E63-BD73-0CD0F371ECA0}">
      <dgm:prSet custT="1"/>
      <dgm:spPr>
        <a:solidFill>
          <a:srgbClr val="0070C0"/>
        </a:solidFill>
      </dgm:spPr>
      <dgm:t>
        <a:bodyPr/>
        <a:lstStyle/>
        <a:p>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chứa</a:t>
          </a:r>
          <a:r>
            <a:rPr lang="en-US" sz="2000" dirty="0">
              <a:latin typeface="Times New Roman" panose="02020603050405020304" pitchFamily="18" charset="0"/>
              <a:cs typeface="Times New Roman" panose="02020603050405020304" pitchFamily="18" charset="0"/>
            </a:rPr>
            <a:t> chu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n-1 </a:t>
          </a:r>
          <a:r>
            <a:rPr lang="en-US" sz="2000" dirty="0" err="1">
              <a:latin typeface="Times New Roman" panose="02020603050405020304" pitchFamily="18" charset="0"/>
              <a:cs typeface="Times New Roman" panose="02020603050405020304" pitchFamily="18" charset="0"/>
            </a:rPr>
            <a:t>cạnh</a:t>
          </a:r>
          <a:endParaRPr lang="en-US" sz="2000" dirty="0">
            <a:latin typeface="Times New Roman" panose="02020603050405020304" pitchFamily="18" charset="0"/>
            <a:cs typeface="Times New Roman" panose="02020603050405020304" pitchFamily="18" charset="0"/>
          </a:endParaRPr>
        </a:p>
      </dgm:t>
    </dgm:pt>
    <dgm:pt modelId="{F55386F1-AA86-48D9-9672-7CCA3CCB14CC}" type="parTrans" cxnId="{05A1321F-BFA6-494D-9F6A-A5BA8CDD1631}">
      <dgm:prSet/>
      <dgm:spPr/>
      <dgm:t>
        <a:bodyPr/>
        <a:lstStyle/>
        <a:p>
          <a:endParaRPr lang="en-US"/>
        </a:p>
      </dgm:t>
    </dgm:pt>
    <dgm:pt modelId="{C79E7481-83CB-4FF9-8FEA-C210F224D2C7}" type="sibTrans" cxnId="{05A1321F-BFA6-494D-9F6A-A5BA8CDD1631}">
      <dgm:prSet/>
      <dgm:spPr/>
      <dgm:t>
        <a:bodyPr/>
        <a:lstStyle/>
        <a:p>
          <a:endParaRPr lang="en-US"/>
        </a:p>
      </dgm:t>
    </dgm:pt>
    <dgm:pt modelId="{53BF035B-81EC-4ABC-A2E5-4BB9BDB98DEB}">
      <dgm:prSet custT="1"/>
      <dgm:spPr>
        <a:solidFill>
          <a:srgbClr val="0070C0"/>
        </a:solidFill>
      </dgm:spPr>
      <dgm:t>
        <a:bodyPr/>
        <a:lstStyle/>
        <a:p>
          <a:r>
            <a:rPr lang="en-US" sz="2000" dirty="0" err="1">
              <a:latin typeface="Times New Roman" panose="02020603050405020304" pitchFamily="18" charset="0"/>
              <a:cs typeface="Times New Roman" panose="02020603050405020304" pitchFamily="18" charset="0"/>
            </a:rPr>
            <a:t>Mọi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cầu</a:t>
          </a:r>
          <a:endParaRPr lang="en-US" sz="2000" dirty="0">
            <a:latin typeface="Times New Roman" panose="02020603050405020304" pitchFamily="18" charset="0"/>
            <a:cs typeface="Times New Roman" panose="02020603050405020304" pitchFamily="18" charset="0"/>
          </a:endParaRPr>
        </a:p>
      </dgm:t>
    </dgm:pt>
    <dgm:pt modelId="{F71CF2E3-C111-42BE-9BCB-7E78FB241691}" type="parTrans" cxnId="{26FED766-CF5A-470D-91D6-2D006C3E4D33}">
      <dgm:prSet/>
      <dgm:spPr/>
      <dgm:t>
        <a:bodyPr/>
        <a:lstStyle/>
        <a:p>
          <a:endParaRPr lang="en-US"/>
        </a:p>
      </dgm:t>
    </dgm:pt>
    <dgm:pt modelId="{4A321516-846A-47B3-A699-0BEA1A03B6FE}" type="sibTrans" cxnId="{26FED766-CF5A-470D-91D6-2D006C3E4D33}">
      <dgm:prSet/>
      <dgm:spPr/>
      <dgm:t>
        <a:bodyPr/>
        <a:lstStyle/>
        <a:p>
          <a:endParaRPr lang="en-US"/>
        </a:p>
      </dgm:t>
    </dgm:pt>
    <dgm:pt modelId="{74768860-5F10-4F81-AE5F-0E792B6DC916}">
      <dgm:prSet custT="1"/>
      <dgm:spPr/>
      <dgm:t>
        <a:bodyPr/>
        <a:lstStyle/>
        <a:p>
          <a:r>
            <a:rPr lang="en-US" sz="2000" dirty="0">
              <a:latin typeface="Times New Roman" panose="02020603050405020304" pitchFamily="18" charset="0"/>
              <a:cs typeface="Times New Roman" panose="02020603050405020304" pitchFamily="18" charset="0"/>
            </a:rPr>
            <a:t>+1 </a:t>
          </a:r>
          <a:r>
            <a:rPr lang="en-US" sz="2000" dirty="0" err="1">
              <a:latin typeface="Times New Roman" panose="02020603050405020304" pitchFamily="18" charset="0"/>
              <a:cs typeface="Times New Roman" panose="02020603050405020304" pitchFamily="18" charset="0"/>
            </a:rPr>
            <a:t>cạnh</a:t>
          </a:r>
          <a:r>
            <a:rPr lang="en-US" sz="2000" dirty="0">
              <a:latin typeface="Times New Roman" panose="02020603050405020304" pitchFamily="18" charset="0"/>
              <a:cs typeface="Times New Roman" panose="02020603050405020304" pitchFamily="18" charset="0"/>
            </a:rPr>
            <a:t> →+1 chu </a:t>
          </a:r>
          <a:r>
            <a:rPr lang="en-US" sz="2000" dirty="0" err="1">
              <a:latin typeface="Times New Roman" panose="02020603050405020304" pitchFamily="18" charset="0"/>
              <a:cs typeface="Times New Roman" panose="02020603050405020304" pitchFamily="18" charset="0"/>
            </a:rPr>
            <a:t>trình</a:t>
          </a:r>
          <a:endParaRPr lang="en-US" sz="2000" dirty="0">
            <a:latin typeface="Times New Roman" panose="02020603050405020304" pitchFamily="18" charset="0"/>
            <a:cs typeface="Times New Roman" panose="02020603050405020304" pitchFamily="18" charset="0"/>
          </a:endParaRPr>
        </a:p>
      </dgm:t>
    </dgm:pt>
    <dgm:pt modelId="{CBD8927F-34AC-4C3D-A5ED-C339DC5CB1A9}" type="parTrans" cxnId="{D727037D-6462-4471-A538-39C8DB7D28EE}">
      <dgm:prSet/>
      <dgm:spPr/>
      <dgm:t>
        <a:bodyPr/>
        <a:lstStyle/>
        <a:p>
          <a:endParaRPr lang="en-US"/>
        </a:p>
      </dgm:t>
    </dgm:pt>
    <dgm:pt modelId="{36149150-FD7D-4561-A5E3-80535E24063A}" type="sibTrans" cxnId="{D727037D-6462-4471-A538-39C8DB7D28EE}">
      <dgm:prSet/>
      <dgm:spPr/>
      <dgm:t>
        <a:bodyPr/>
        <a:lstStyle/>
        <a:p>
          <a:endParaRPr lang="en-US"/>
        </a:p>
      </dgm:t>
    </dgm:pt>
    <dgm:pt modelId="{0969DC62-EA09-4F32-8DB2-92036F39FBEA}" type="pres">
      <dgm:prSet presAssocID="{3257A7E4-CF0B-4E18-9D0D-C131FBA0BDB0}" presName="cycle" presStyleCnt="0">
        <dgm:presLayoutVars>
          <dgm:dir/>
          <dgm:resizeHandles val="exact"/>
        </dgm:presLayoutVars>
      </dgm:prSet>
      <dgm:spPr/>
      <dgm:t>
        <a:bodyPr/>
        <a:lstStyle/>
        <a:p>
          <a:endParaRPr lang="en-US"/>
        </a:p>
      </dgm:t>
    </dgm:pt>
    <dgm:pt modelId="{1C6230E1-C096-473E-AF2F-55D91DC66CFB}" type="pres">
      <dgm:prSet presAssocID="{21331F64-23E5-4704-BB68-74EDCFC229F0}" presName="node" presStyleLbl="node1" presStyleIdx="0" presStyleCnt="6">
        <dgm:presLayoutVars>
          <dgm:bulletEnabled val="1"/>
        </dgm:presLayoutVars>
      </dgm:prSet>
      <dgm:spPr/>
      <dgm:t>
        <a:bodyPr/>
        <a:lstStyle/>
        <a:p>
          <a:endParaRPr lang="en-US"/>
        </a:p>
      </dgm:t>
    </dgm:pt>
    <dgm:pt modelId="{A6190CC9-2A53-4D62-BBB7-7C47FBE12774}" type="pres">
      <dgm:prSet presAssocID="{21331F64-23E5-4704-BB68-74EDCFC229F0}" presName="spNode" presStyleCnt="0"/>
      <dgm:spPr/>
    </dgm:pt>
    <dgm:pt modelId="{7993828A-E087-4968-B9B7-F9F42935DAB3}" type="pres">
      <dgm:prSet presAssocID="{60296A28-644A-4E41-965A-469D07C25D56}" presName="sibTrans" presStyleLbl="sibTrans1D1" presStyleIdx="0" presStyleCnt="6"/>
      <dgm:spPr/>
      <dgm:t>
        <a:bodyPr/>
        <a:lstStyle/>
        <a:p>
          <a:endParaRPr lang="en-US"/>
        </a:p>
      </dgm:t>
    </dgm:pt>
    <dgm:pt modelId="{AFBBE8BC-FC0A-4258-9D2D-3B68E9DAF86C}" type="pres">
      <dgm:prSet presAssocID="{CD78FC1F-741F-422B-9195-0EFF4ABE4CE8}" presName="node" presStyleLbl="node1" presStyleIdx="1" presStyleCnt="6">
        <dgm:presLayoutVars>
          <dgm:bulletEnabled val="1"/>
        </dgm:presLayoutVars>
      </dgm:prSet>
      <dgm:spPr/>
      <dgm:t>
        <a:bodyPr/>
        <a:lstStyle/>
        <a:p>
          <a:endParaRPr lang="en-US"/>
        </a:p>
      </dgm:t>
    </dgm:pt>
    <dgm:pt modelId="{D9B6209E-F1DA-46D0-B9BA-B85563BF7C8D}" type="pres">
      <dgm:prSet presAssocID="{CD78FC1F-741F-422B-9195-0EFF4ABE4CE8}" presName="spNode" presStyleCnt="0"/>
      <dgm:spPr/>
    </dgm:pt>
    <dgm:pt modelId="{BE10BA3C-8E06-4390-8A93-7005B7BF5C01}" type="pres">
      <dgm:prSet presAssocID="{7593EA60-91D6-4BE0-952D-FBE09DC6A0D8}" presName="sibTrans" presStyleLbl="sibTrans1D1" presStyleIdx="1" presStyleCnt="6"/>
      <dgm:spPr/>
      <dgm:t>
        <a:bodyPr/>
        <a:lstStyle/>
        <a:p>
          <a:endParaRPr lang="en-US"/>
        </a:p>
      </dgm:t>
    </dgm:pt>
    <dgm:pt modelId="{63575622-3910-4E91-8776-6A05B52CE1C7}" type="pres">
      <dgm:prSet presAssocID="{A2AA3530-3227-4E63-BD73-0CD0F371ECA0}" presName="node" presStyleLbl="node1" presStyleIdx="2" presStyleCnt="6">
        <dgm:presLayoutVars>
          <dgm:bulletEnabled val="1"/>
        </dgm:presLayoutVars>
      </dgm:prSet>
      <dgm:spPr/>
      <dgm:t>
        <a:bodyPr/>
        <a:lstStyle/>
        <a:p>
          <a:endParaRPr lang="en-US"/>
        </a:p>
      </dgm:t>
    </dgm:pt>
    <dgm:pt modelId="{39542F4D-D940-4652-9DB3-CF71D2F4766A}" type="pres">
      <dgm:prSet presAssocID="{A2AA3530-3227-4E63-BD73-0CD0F371ECA0}" presName="spNode" presStyleCnt="0"/>
      <dgm:spPr/>
    </dgm:pt>
    <dgm:pt modelId="{187B3E53-3B28-49D3-922C-F1643A1EDE80}" type="pres">
      <dgm:prSet presAssocID="{C79E7481-83CB-4FF9-8FEA-C210F224D2C7}" presName="sibTrans" presStyleLbl="sibTrans1D1" presStyleIdx="2" presStyleCnt="6"/>
      <dgm:spPr/>
      <dgm:t>
        <a:bodyPr/>
        <a:lstStyle/>
        <a:p>
          <a:endParaRPr lang="en-US"/>
        </a:p>
      </dgm:t>
    </dgm:pt>
    <dgm:pt modelId="{2D5B0E78-1C52-4D97-A454-9E23124BAA63}" type="pres">
      <dgm:prSet presAssocID="{CDC3D70D-D0C8-46D0-8A41-499151E7F4F7}" presName="node" presStyleLbl="node1" presStyleIdx="3" presStyleCnt="6">
        <dgm:presLayoutVars>
          <dgm:bulletEnabled val="1"/>
        </dgm:presLayoutVars>
      </dgm:prSet>
      <dgm:spPr/>
      <dgm:t>
        <a:bodyPr/>
        <a:lstStyle/>
        <a:p>
          <a:endParaRPr lang="en-US"/>
        </a:p>
      </dgm:t>
    </dgm:pt>
    <dgm:pt modelId="{CED5064B-BEB9-4D39-A558-89476FF342DF}" type="pres">
      <dgm:prSet presAssocID="{CDC3D70D-D0C8-46D0-8A41-499151E7F4F7}" presName="spNode" presStyleCnt="0"/>
      <dgm:spPr/>
    </dgm:pt>
    <dgm:pt modelId="{8D0476E1-58B7-4806-9CC3-B5BEB890754B}" type="pres">
      <dgm:prSet presAssocID="{983077AE-C6E3-4376-B737-8432FC221B44}" presName="sibTrans" presStyleLbl="sibTrans1D1" presStyleIdx="3" presStyleCnt="6"/>
      <dgm:spPr/>
      <dgm:t>
        <a:bodyPr/>
        <a:lstStyle/>
        <a:p>
          <a:endParaRPr lang="en-US"/>
        </a:p>
      </dgm:t>
    </dgm:pt>
    <dgm:pt modelId="{CBF95F15-DAB4-4DDD-91F3-3BB1D3461AEB}" type="pres">
      <dgm:prSet presAssocID="{53BF035B-81EC-4ABC-A2E5-4BB9BDB98DEB}" presName="node" presStyleLbl="node1" presStyleIdx="4" presStyleCnt="6">
        <dgm:presLayoutVars>
          <dgm:bulletEnabled val="1"/>
        </dgm:presLayoutVars>
      </dgm:prSet>
      <dgm:spPr/>
      <dgm:t>
        <a:bodyPr/>
        <a:lstStyle/>
        <a:p>
          <a:endParaRPr lang="en-US"/>
        </a:p>
      </dgm:t>
    </dgm:pt>
    <dgm:pt modelId="{FC600374-731E-472A-A93F-8544252C2EFF}" type="pres">
      <dgm:prSet presAssocID="{53BF035B-81EC-4ABC-A2E5-4BB9BDB98DEB}" presName="spNode" presStyleCnt="0"/>
      <dgm:spPr/>
    </dgm:pt>
    <dgm:pt modelId="{8F5C4499-AC22-4642-BFFD-420F58962918}" type="pres">
      <dgm:prSet presAssocID="{4A321516-846A-47B3-A699-0BEA1A03B6FE}" presName="sibTrans" presStyleLbl="sibTrans1D1" presStyleIdx="4" presStyleCnt="6"/>
      <dgm:spPr/>
      <dgm:t>
        <a:bodyPr/>
        <a:lstStyle/>
        <a:p>
          <a:endParaRPr lang="en-US"/>
        </a:p>
      </dgm:t>
    </dgm:pt>
    <dgm:pt modelId="{64A64F64-7D36-4E1A-939A-F998C4DE342B}" type="pres">
      <dgm:prSet presAssocID="{74768860-5F10-4F81-AE5F-0E792B6DC916}" presName="node" presStyleLbl="node1" presStyleIdx="5" presStyleCnt="6">
        <dgm:presLayoutVars>
          <dgm:bulletEnabled val="1"/>
        </dgm:presLayoutVars>
      </dgm:prSet>
      <dgm:spPr/>
      <dgm:t>
        <a:bodyPr/>
        <a:lstStyle/>
        <a:p>
          <a:endParaRPr lang="en-US"/>
        </a:p>
      </dgm:t>
    </dgm:pt>
    <dgm:pt modelId="{FFCED35D-9186-45F6-ACD8-2FC443BF0E52}" type="pres">
      <dgm:prSet presAssocID="{74768860-5F10-4F81-AE5F-0E792B6DC916}" presName="spNode" presStyleCnt="0"/>
      <dgm:spPr/>
    </dgm:pt>
    <dgm:pt modelId="{DDEF5496-B948-4201-B38C-E5AB6B7BF748}" type="pres">
      <dgm:prSet presAssocID="{36149150-FD7D-4561-A5E3-80535E24063A}" presName="sibTrans" presStyleLbl="sibTrans1D1" presStyleIdx="5" presStyleCnt="6"/>
      <dgm:spPr/>
      <dgm:t>
        <a:bodyPr/>
        <a:lstStyle/>
        <a:p>
          <a:endParaRPr lang="en-US"/>
        </a:p>
      </dgm:t>
    </dgm:pt>
  </dgm:ptLst>
  <dgm:cxnLst>
    <dgm:cxn modelId="{31965E5B-CB29-4073-9F7B-F5543DA14A66}" type="presOf" srcId="{4A321516-846A-47B3-A699-0BEA1A03B6FE}" destId="{8F5C4499-AC22-4642-BFFD-420F58962918}" srcOrd="0" destOrd="0" presId="urn:microsoft.com/office/officeart/2005/8/layout/cycle5"/>
    <dgm:cxn modelId="{1D4D15FF-A0E8-4118-9C89-B46230021A68}" type="presOf" srcId="{7593EA60-91D6-4BE0-952D-FBE09DC6A0D8}" destId="{BE10BA3C-8E06-4390-8A93-7005B7BF5C01}" srcOrd="0" destOrd="0" presId="urn:microsoft.com/office/officeart/2005/8/layout/cycle5"/>
    <dgm:cxn modelId="{3C560D3F-D37C-49BC-8A06-F2FD002F6C05}" type="presOf" srcId="{74768860-5F10-4F81-AE5F-0E792B6DC916}" destId="{64A64F64-7D36-4E1A-939A-F998C4DE342B}" srcOrd="0" destOrd="0" presId="urn:microsoft.com/office/officeart/2005/8/layout/cycle5"/>
    <dgm:cxn modelId="{0AA68FAF-D49C-416B-820E-42F1F637C3F7}" type="presOf" srcId="{A2AA3530-3227-4E63-BD73-0CD0F371ECA0}" destId="{63575622-3910-4E91-8776-6A05B52CE1C7}" srcOrd="0" destOrd="0" presId="urn:microsoft.com/office/officeart/2005/8/layout/cycle5"/>
    <dgm:cxn modelId="{D727037D-6462-4471-A538-39C8DB7D28EE}" srcId="{3257A7E4-CF0B-4E18-9D0D-C131FBA0BDB0}" destId="{74768860-5F10-4F81-AE5F-0E792B6DC916}" srcOrd="5" destOrd="0" parTransId="{CBD8927F-34AC-4C3D-A5ED-C339DC5CB1A9}" sibTransId="{36149150-FD7D-4561-A5E3-80535E24063A}"/>
    <dgm:cxn modelId="{F959B6DA-1791-4535-83B3-B8BB241CBF64}" type="presOf" srcId="{60296A28-644A-4E41-965A-469D07C25D56}" destId="{7993828A-E087-4968-B9B7-F9F42935DAB3}" srcOrd="0" destOrd="0" presId="urn:microsoft.com/office/officeart/2005/8/layout/cycle5"/>
    <dgm:cxn modelId="{585F206B-D610-4172-A943-F0AE134E1290}" srcId="{3257A7E4-CF0B-4E18-9D0D-C131FBA0BDB0}" destId="{21331F64-23E5-4704-BB68-74EDCFC229F0}" srcOrd="0" destOrd="0" parTransId="{78BE482E-E122-4079-A790-8D1BCD13362C}" sibTransId="{60296A28-644A-4E41-965A-469D07C25D56}"/>
    <dgm:cxn modelId="{05A1321F-BFA6-494D-9F6A-A5BA8CDD1631}" srcId="{3257A7E4-CF0B-4E18-9D0D-C131FBA0BDB0}" destId="{A2AA3530-3227-4E63-BD73-0CD0F371ECA0}" srcOrd="2" destOrd="0" parTransId="{F55386F1-AA86-48D9-9672-7CCA3CCB14CC}" sibTransId="{C79E7481-83CB-4FF9-8FEA-C210F224D2C7}"/>
    <dgm:cxn modelId="{114FF509-5CD5-4893-9706-40FC11DFB751}" type="presOf" srcId="{983077AE-C6E3-4376-B737-8432FC221B44}" destId="{8D0476E1-58B7-4806-9CC3-B5BEB890754B}" srcOrd="0" destOrd="0" presId="urn:microsoft.com/office/officeart/2005/8/layout/cycle5"/>
    <dgm:cxn modelId="{2446D66C-CE09-4EDB-9A64-510E48008B54}" type="presOf" srcId="{CD78FC1F-741F-422B-9195-0EFF4ABE4CE8}" destId="{AFBBE8BC-FC0A-4258-9D2D-3B68E9DAF86C}" srcOrd="0" destOrd="0" presId="urn:microsoft.com/office/officeart/2005/8/layout/cycle5"/>
    <dgm:cxn modelId="{FCDD3E1C-EFD7-4234-BDBB-A89739DB4BAB}" srcId="{3257A7E4-CF0B-4E18-9D0D-C131FBA0BDB0}" destId="{CD78FC1F-741F-422B-9195-0EFF4ABE4CE8}" srcOrd="1" destOrd="0" parTransId="{58CF1741-2748-4E33-B9B8-4C460AA48395}" sibTransId="{7593EA60-91D6-4BE0-952D-FBE09DC6A0D8}"/>
    <dgm:cxn modelId="{D8C972C8-5F00-49F5-8979-36FBCEAB8BDF}" type="presOf" srcId="{21331F64-23E5-4704-BB68-74EDCFC229F0}" destId="{1C6230E1-C096-473E-AF2F-55D91DC66CFB}" srcOrd="0" destOrd="0" presId="urn:microsoft.com/office/officeart/2005/8/layout/cycle5"/>
    <dgm:cxn modelId="{E808FD4B-ADA5-4F6C-BB1A-C32E97F194F4}" type="presOf" srcId="{36149150-FD7D-4561-A5E3-80535E24063A}" destId="{DDEF5496-B948-4201-B38C-E5AB6B7BF748}" srcOrd="0" destOrd="0" presId="urn:microsoft.com/office/officeart/2005/8/layout/cycle5"/>
    <dgm:cxn modelId="{1A5F8871-D8FD-4E61-842F-F5C031ABBD0F}" type="presOf" srcId="{53BF035B-81EC-4ABC-A2E5-4BB9BDB98DEB}" destId="{CBF95F15-DAB4-4DDD-91F3-3BB1D3461AEB}" srcOrd="0" destOrd="0" presId="urn:microsoft.com/office/officeart/2005/8/layout/cycle5"/>
    <dgm:cxn modelId="{5E59D709-F317-4634-B58D-F3339045B444}" type="presOf" srcId="{3257A7E4-CF0B-4E18-9D0D-C131FBA0BDB0}" destId="{0969DC62-EA09-4F32-8DB2-92036F39FBEA}" srcOrd="0" destOrd="0" presId="urn:microsoft.com/office/officeart/2005/8/layout/cycle5"/>
    <dgm:cxn modelId="{779554E1-A3BC-484F-90DE-6CFD9D41C4A0}" srcId="{3257A7E4-CF0B-4E18-9D0D-C131FBA0BDB0}" destId="{CDC3D70D-D0C8-46D0-8A41-499151E7F4F7}" srcOrd="3" destOrd="0" parTransId="{461FEB4A-7E1F-48FB-80EC-5B75181846C3}" sibTransId="{983077AE-C6E3-4376-B737-8432FC221B44}"/>
    <dgm:cxn modelId="{8E6A3B70-A792-430A-9F3A-191EF661A189}" type="presOf" srcId="{C79E7481-83CB-4FF9-8FEA-C210F224D2C7}" destId="{187B3E53-3B28-49D3-922C-F1643A1EDE80}" srcOrd="0" destOrd="0" presId="urn:microsoft.com/office/officeart/2005/8/layout/cycle5"/>
    <dgm:cxn modelId="{26FED766-CF5A-470D-91D6-2D006C3E4D33}" srcId="{3257A7E4-CF0B-4E18-9D0D-C131FBA0BDB0}" destId="{53BF035B-81EC-4ABC-A2E5-4BB9BDB98DEB}" srcOrd="4" destOrd="0" parTransId="{F71CF2E3-C111-42BE-9BCB-7E78FB241691}" sibTransId="{4A321516-846A-47B3-A699-0BEA1A03B6FE}"/>
    <dgm:cxn modelId="{10A43087-C007-4DDE-9466-FDECE1E93836}" type="presOf" srcId="{CDC3D70D-D0C8-46D0-8A41-499151E7F4F7}" destId="{2D5B0E78-1C52-4D97-A454-9E23124BAA63}" srcOrd="0" destOrd="0" presId="urn:microsoft.com/office/officeart/2005/8/layout/cycle5"/>
    <dgm:cxn modelId="{A279D805-E3FC-4F66-AE4B-FD7FC7729FDF}" type="presParOf" srcId="{0969DC62-EA09-4F32-8DB2-92036F39FBEA}" destId="{1C6230E1-C096-473E-AF2F-55D91DC66CFB}" srcOrd="0" destOrd="0" presId="urn:microsoft.com/office/officeart/2005/8/layout/cycle5"/>
    <dgm:cxn modelId="{4A247D47-C1FF-41E8-A849-BBC2F66DCD05}" type="presParOf" srcId="{0969DC62-EA09-4F32-8DB2-92036F39FBEA}" destId="{A6190CC9-2A53-4D62-BBB7-7C47FBE12774}" srcOrd="1" destOrd="0" presId="urn:microsoft.com/office/officeart/2005/8/layout/cycle5"/>
    <dgm:cxn modelId="{2BD3A20F-75A5-4024-98D0-BED1E6EF03E6}" type="presParOf" srcId="{0969DC62-EA09-4F32-8DB2-92036F39FBEA}" destId="{7993828A-E087-4968-B9B7-F9F42935DAB3}" srcOrd="2" destOrd="0" presId="urn:microsoft.com/office/officeart/2005/8/layout/cycle5"/>
    <dgm:cxn modelId="{F7516D15-2042-4C58-A327-EA2C395B5EBD}" type="presParOf" srcId="{0969DC62-EA09-4F32-8DB2-92036F39FBEA}" destId="{AFBBE8BC-FC0A-4258-9D2D-3B68E9DAF86C}" srcOrd="3" destOrd="0" presId="urn:microsoft.com/office/officeart/2005/8/layout/cycle5"/>
    <dgm:cxn modelId="{A3EBE7C6-1E4F-47C4-AA6B-28CA2CDCB200}" type="presParOf" srcId="{0969DC62-EA09-4F32-8DB2-92036F39FBEA}" destId="{D9B6209E-F1DA-46D0-B9BA-B85563BF7C8D}" srcOrd="4" destOrd="0" presId="urn:microsoft.com/office/officeart/2005/8/layout/cycle5"/>
    <dgm:cxn modelId="{0A0FAA00-A747-4898-B539-B97420BBB78F}" type="presParOf" srcId="{0969DC62-EA09-4F32-8DB2-92036F39FBEA}" destId="{BE10BA3C-8E06-4390-8A93-7005B7BF5C01}" srcOrd="5" destOrd="0" presId="urn:microsoft.com/office/officeart/2005/8/layout/cycle5"/>
    <dgm:cxn modelId="{F934171D-765A-4F8D-A2CC-5E15F49B3C2C}" type="presParOf" srcId="{0969DC62-EA09-4F32-8DB2-92036F39FBEA}" destId="{63575622-3910-4E91-8776-6A05B52CE1C7}" srcOrd="6" destOrd="0" presId="urn:microsoft.com/office/officeart/2005/8/layout/cycle5"/>
    <dgm:cxn modelId="{7240D422-2087-4CB8-B051-C55878936B20}" type="presParOf" srcId="{0969DC62-EA09-4F32-8DB2-92036F39FBEA}" destId="{39542F4D-D940-4652-9DB3-CF71D2F4766A}" srcOrd="7" destOrd="0" presId="urn:microsoft.com/office/officeart/2005/8/layout/cycle5"/>
    <dgm:cxn modelId="{3493585C-493D-4DEA-BE6D-EC76DA4CBBD7}" type="presParOf" srcId="{0969DC62-EA09-4F32-8DB2-92036F39FBEA}" destId="{187B3E53-3B28-49D3-922C-F1643A1EDE80}" srcOrd="8" destOrd="0" presId="urn:microsoft.com/office/officeart/2005/8/layout/cycle5"/>
    <dgm:cxn modelId="{F8ACA2B4-604C-425E-B61D-D6A438753E57}" type="presParOf" srcId="{0969DC62-EA09-4F32-8DB2-92036F39FBEA}" destId="{2D5B0E78-1C52-4D97-A454-9E23124BAA63}" srcOrd="9" destOrd="0" presId="urn:microsoft.com/office/officeart/2005/8/layout/cycle5"/>
    <dgm:cxn modelId="{7ABBCEFF-0BF5-4E57-BA28-73B26DA9A6B4}" type="presParOf" srcId="{0969DC62-EA09-4F32-8DB2-92036F39FBEA}" destId="{CED5064B-BEB9-4D39-A558-89476FF342DF}" srcOrd="10" destOrd="0" presId="urn:microsoft.com/office/officeart/2005/8/layout/cycle5"/>
    <dgm:cxn modelId="{C5CA6175-96D9-4DB5-8202-10629B0DDBC2}" type="presParOf" srcId="{0969DC62-EA09-4F32-8DB2-92036F39FBEA}" destId="{8D0476E1-58B7-4806-9CC3-B5BEB890754B}" srcOrd="11" destOrd="0" presId="urn:microsoft.com/office/officeart/2005/8/layout/cycle5"/>
    <dgm:cxn modelId="{00403FE0-16B3-4BD7-BFC5-11214CA82797}" type="presParOf" srcId="{0969DC62-EA09-4F32-8DB2-92036F39FBEA}" destId="{CBF95F15-DAB4-4DDD-91F3-3BB1D3461AEB}" srcOrd="12" destOrd="0" presId="urn:microsoft.com/office/officeart/2005/8/layout/cycle5"/>
    <dgm:cxn modelId="{0A373E70-9C93-4497-B3DB-C0B3B78718C7}" type="presParOf" srcId="{0969DC62-EA09-4F32-8DB2-92036F39FBEA}" destId="{FC600374-731E-472A-A93F-8544252C2EFF}" srcOrd="13" destOrd="0" presId="urn:microsoft.com/office/officeart/2005/8/layout/cycle5"/>
    <dgm:cxn modelId="{463CC622-FD18-4EB0-A1BD-A11878C997B4}" type="presParOf" srcId="{0969DC62-EA09-4F32-8DB2-92036F39FBEA}" destId="{8F5C4499-AC22-4642-BFFD-420F58962918}" srcOrd="14" destOrd="0" presId="urn:microsoft.com/office/officeart/2005/8/layout/cycle5"/>
    <dgm:cxn modelId="{7297D8E1-F682-4312-A841-F874442F80FB}" type="presParOf" srcId="{0969DC62-EA09-4F32-8DB2-92036F39FBEA}" destId="{64A64F64-7D36-4E1A-939A-F998C4DE342B}" srcOrd="15" destOrd="0" presId="urn:microsoft.com/office/officeart/2005/8/layout/cycle5"/>
    <dgm:cxn modelId="{34ABEA56-F64B-4B0E-9631-595DDE6B79A1}" type="presParOf" srcId="{0969DC62-EA09-4F32-8DB2-92036F39FBEA}" destId="{FFCED35D-9186-45F6-ACD8-2FC443BF0E52}" srcOrd="16" destOrd="0" presId="urn:microsoft.com/office/officeart/2005/8/layout/cycle5"/>
    <dgm:cxn modelId="{BA6CB920-DCE1-4C9E-B35C-67E2A360A050}" type="presParOf" srcId="{0969DC62-EA09-4F32-8DB2-92036F39FBEA}" destId="{DDEF5496-B948-4201-B38C-E5AB6B7BF748}" srcOrd="17"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6230E1-C096-473E-AF2F-55D91DC66CFB}">
      <dsp:nvSpPr>
        <dsp:cNvPr id="0" name=""/>
        <dsp:cNvSpPr/>
      </dsp:nvSpPr>
      <dsp:spPr>
        <a:xfrm>
          <a:off x="4628836" y="1905"/>
          <a:ext cx="1739840" cy="1130896"/>
        </a:xfrm>
        <a:prstGeom prst="roundRect">
          <a:avLst/>
        </a:prstGeom>
        <a:solidFill>
          <a:srgbClr val="0070C0"/>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latin typeface="Times New Roman" panose="02020603050405020304" pitchFamily="18" charset="0"/>
              <a:cs typeface="Times New Roman" panose="02020603050405020304" pitchFamily="18" charset="0"/>
            </a:rPr>
            <a:t>T </a:t>
          </a:r>
          <a:r>
            <a:rPr lang="en-US" sz="2000" kern="1200" dirty="0" err="1">
              <a:latin typeface="Times New Roman" panose="02020603050405020304" pitchFamily="18" charset="0"/>
              <a:cs typeface="Times New Roman" panose="02020603050405020304" pitchFamily="18" charset="0"/>
            </a:rPr>
            <a:t>là</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cây</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khung</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có</a:t>
          </a:r>
          <a:r>
            <a:rPr lang="en-US" sz="2000" kern="1200" dirty="0">
              <a:latin typeface="Times New Roman" panose="02020603050405020304" pitchFamily="18" charset="0"/>
              <a:cs typeface="Times New Roman" panose="02020603050405020304" pitchFamily="18" charset="0"/>
            </a:rPr>
            <a:t> n </a:t>
          </a:r>
          <a:r>
            <a:rPr lang="en-US" sz="2000" kern="1200" dirty="0" err="1">
              <a:latin typeface="Times New Roman" panose="02020603050405020304" pitchFamily="18" charset="0"/>
              <a:cs typeface="Times New Roman" panose="02020603050405020304" pitchFamily="18" charset="0"/>
            </a:rPr>
            <a:t>đỉnh</a:t>
          </a:r>
          <a:endParaRPr lang="en-US" sz="2000" kern="1200" dirty="0">
            <a:latin typeface="Times New Roman" panose="02020603050405020304" pitchFamily="18" charset="0"/>
            <a:cs typeface="Times New Roman" panose="02020603050405020304" pitchFamily="18" charset="0"/>
          </a:endParaRPr>
        </a:p>
      </dsp:txBody>
      <dsp:txXfrm>
        <a:off x="4684042" y="57111"/>
        <a:ext cx="1629428" cy="1020484"/>
      </dsp:txXfrm>
    </dsp:sp>
    <dsp:sp modelId="{7993828A-E087-4968-B9B7-F9F42935DAB3}">
      <dsp:nvSpPr>
        <dsp:cNvPr id="0" name=""/>
        <dsp:cNvSpPr/>
      </dsp:nvSpPr>
      <dsp:spPr>
        <a:xfrm>
          <a:off x="2834818" y="567353"/>
          <a:ext cx="5327876" cy="5327876"/>
        </a:xfrm>
        <a:custGeom>
          <a:avLst/>
          <a:gdLst/>
          <a:ahLst/>
          <a:cxnLst/>
          <a:rect l="0" t="0" r="0" b="0"/>
          <a:pathLst>
            <a:path>
              <a:moveTo>
                <a:pt x="3752634" y="232620"/>
              </a:moveTo>
              <a:arcTo wR="2663938" hR="2663938" stAng="17647314" swAng="923811"/>
            </a:path>
          </a:pathLst>
        </a:custGeom>
        <a:noFill/>
        <a:ln w="6350" cap="flat" cmpd="sng" algn="in">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AFBBE8BC-FC0A-4258-9D2D-3B68E9DAF86C}">
      <dsp:nvSpPr>
        <dsp:cNvPr id="0" name=""/>
        <dsp:cNvSpPr/>
      </dsp:nvSpPr>
      <dsp:spPr>
        <a:xfrm>
          <a:off x="6935874" y="1333874"/>
          <a:ext cx="1739840" cy="1130896"/>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a:latin typeface="Times New Roman" panose="02020603050405020304" pitchFamily="18" charset="0"/>
              <a:cs typeface="Times New Roman" panose="02020603050405020304" pitchFamily="18" charset="0"/>
            </a:rPr>
            <a:t>Liên</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thông</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và</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có</a:t>
          </a:r>
          <a:r>
            <a:rPr lang="en-US" sz="2000" kern="1200" dirty="0">
              <a:latin typeface="Times New Roman" panose="02020603050405020304" pitchFamily="18" charset="0"/>
              <a:cs typeface="Times New Roman" panose="02020603050405020304" pitchFamily="18" charset="0"/>
            </a:rPr>
            <a:t> n-1 </a:t>
          </a:r>
          <a:r>
            <a:rPr lang="en-US" sz="2000" kern="1200" dirty="0" err="1">
              <a:latin typeface="Times New Roman" panose="02020603050405020304" pitchFamily="18" charset="0"/>
              <a:cs typeface="Times New Roman" panose="02020603050405020304" pitchFamily="18" charset="0"/>
            </a:rPr>
            <a:t>cạnh</a:t>
          </a:r>
          <a:endParaRPr lang="en-US" sz="2000" kern="1200" dirty="0">
            <a:latin typeface="Times New Roman" panose="02020603050405020304" pitchFamily="18" charset="0"/>
            <a:cs typeface="Times New Roman" panose="02020603050405020304" pitchFamily="18" charset="0"/>
          </a:endParaRPr>
        </a:p>
      </dsp:txBody>
      <dsp:txXfrm>
        <a:off x="6991080" y="1389080"/>
        <a:ext cx="1629428" cy="1020484"/>
      </dsp:txXfrm>
    </dsp:sp>
    <dsp:sp modelId="{BE10BA3C-8E06-4390-8A93-7005B7BF5C01}">
      <dsp:nvSpPr>
        <dsp:cNvPr id="0" name=""/>
        <dsp:cNvSpPr/>
      </dsp:nvSpPr>
      <dsp:spPr>
        <a:xfrm>
          <a:off x="2834818" y="567353"/>
          <a:ext cx="5327876" cy="5327876"/>
        </a:xfrm>
        <a:custGeom>
          <a:avLst/>
          <a:gdLst/>
          <a:ahLst/>
          <a:cxnLst/>
          <a:rect l="0" t="0" r="0" b="0"/>
          <a:pathLst>
            <a:path>
              <a:moveTo>
                <a:pt x="5286364" y="2195482"/>
              </a:moveTo>
              <a:arcTo wR="2663938" hR="2663938" stAng="20992309" swAng="1215381"/>
            </a:path>
          </a:pathLst>
        </a:custGeom>
        <a:noFill/>
        <a:ln w="6350" cap="flat" cmpd="sng" algn="in">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3575622-3910-4E91-8776-6A05B52CE1C7}">
      <dsp:nvSpPr>
        <dsp:cNvPr id="0" name=""/>
        <dsp:cNvSpPr/>
      </dsp:nvSpPr>
      <dsp:spPr>
        <a:xfrm>
          <a:off x="6935874" y="3997812"/>
          <a:ext cx="1739840" cy="1130896"/>
        </a:xfrm>
        <a:prstGeom prst="roundRect">
          <a:avLst/>
        </a:prstGeom>
        <a:solidFill>
          <a:srgbClr val="0070C0"/>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a:latin typeface="Times New Roman" panose="02020603050405020304" pitchFamily="18" charset="0"/>
              <a:cs typeface="Times New Roman" panose="02020603050405020304" pitchFamily="18" charset="0"/>
            </a:rPr>
            <a:t>Không</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chứa</a:t>
          </a:r>
          <a:r>
            <a:rPr lang="en-US" sz="2000" kern="1200" dirty="0">
              <a:latin typeface="Times New Roman" panose="02020603050405020304" pitchFamily="18" charset="0"/>
              <a:cs typeface="Times New Roman" panose="02020603050405020304" pitchFamily="18" charset="0"/>
            </a:rPr>
            <a:t> chu </a:t>
          </a:r>
          <a:r>
            <a:rPr lang="en-US" sz="2000" kern="1200" dirty="0" err="1">
              <a:latin typeface="Times New Roman" panose="02020603050405020304" pitchFamily="18" charset="0"/>
              <a:cs typeface="Times New Roman" panose="02020603050405020304" pitchFamily="18" charset="0"/>
            </a:rPr>
            <a:t>trình</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và</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có</a:t>
          </a:r>
          <a:r>
            <a:rPr lang="en-US" sz="2000" kern="1200" dirty="0">
              <a:latin typeface="Times New Roman" panose="02020603050405020304" pitchFamily="18" charset="0"/>
              <a:cs typeface="Times New Roman" panose="02020603050405020304" pitchFamily="18" charset="0"/>
            </a:rPr>
            <a:t> n-1 </a:t>
          </a:r>
          <a:r>
            <a:rPr lang="en-US" sz="2000" kern="1200" dirty="0" err="1">
              <a:latin typeface="Times New Roman" panose="02020603050405020304" pitchFamily="18" charset="0"/>
              <a:cs typeface="Times New Roman" panose="02020603050405020304" pitchFamily="18" charset="0"/>
            </a:rPr>
            <a:t>cạnh</a:t>
          </a:r>
          <a:endParaRPr lang="en-US" sz="2000" kern="1200" dirty="0">
            <a:latin typeface="Times New Roman" panose="02020603050405020304" pitchFamily="18" charset="0"/>
            <a:cs typeface="Times New Roman" panose="02020603050405020304" pitchFamily="18" charset="0"/>
          </a:endParaRPr>
        </a:p>
      </dsp:txBody>
      <dsp:txXfrm>
        <a:off x="6991080" y="4053018"/>
        <a:ext cx="1629428" cy="1020484"/>
      </dsp:txXfrm>
    </dsp:sp>
    <dsp:sp modelId="{187B3E53-3B28-49D3-922C-F1643A1EDE80}">
      <dsp:nvSpPr>
        <dsp:cNvPr id="0" name=""/>
        <dsp:cNvSpPr/>
      </dsp:nvSpPr>
      <dsp:spPr>
        <a:xfrm>
          <a:off x="2834818" y="567353"/>
          <a:ext cx="5327876" cy="5327876"/>
        </a:xfrm>
        <a:custGeom>
          <a:avLst/>
          <a:gdLst/>
          <a:ahLst/>
          <a:cxnLst/>
          <a:rect l="0" t="0" r="0" b="0"/>
          <a:pathLst>
            <a:path>
              <a:moveTo>
                <a:pt x="4359084" y="4718944"/>
              </a:moveTo>
              <a:arcTo wR="2663938" hR="2663938" stAng="3028875" swAng="923811"/>
            </a:path>
          </a:pathLst>
        </a:custGeom>
        <a:noFill/>
        <a:ln w="6350" cap="flat" cmpd="sng" algn="in">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2D5B0E78-1C52-4D97-A454-9E23124BAA63}">
      <dsp:nvSpPr>
        <dsp:cNvPr id="0" name=""/>
        <dsp:cNvSpPr/>
      </dsp:nvSpPr>
      <dsp:spPr>
        <a:xfrm>
          <a:off x="4628836" y="5329782"/>
          <a:ext cx="1739840" cy="1130896"/>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vi-VN" sz="2000" kern="1200" dirty="0">
              <a:latin typeface="Times New Roman" panose="02020603050405020304" pitchFamily="18" charset="0"/>
              <a:cs typeface="Times New Roman" panose="02020603050405020304" pitchFamily="18" charset="0"/>
            </a:rPr>
            <a:t>Giữa 2 đỉnh bất kỳ có đúng 1 đường đi đơn</a:t>
          </a:r>
          <a:endParaRPr lang="en-US" sz="2000" kern="1200" dirty="0">
            <a:latin typeface="Times New Roman" panose="02020603050405020304" pitchFamily="18" charset="0"/>
            <a:cs typeface="Times New Roman" panose="02020603050405020304" pitchFamily="18" charset="0"/>
          </a:endParaRPr>
        </a:p>
      </dsp:txBody>
      <dsp:txXfrm>
        <a:off x="4684042" y="5384988"/>
        <a:ext cx="1629428" cy="1020484"/>
      </dsp:txXfrm>
    </dsp:sp>
    <dsp:sp modelId="{8D0476E1-58B7-4806-9CC3-B5BEB890754B}">
      <dsp:nvSpPr>
        <dsp:cNvPr id="0" name=""/>
        <dsp:cNvSpPr/>
      </dsp:nvSpPr>
      <dsp:spPr>
        <a:xfrm>
          <a:off x="2834818" y="567353"/>
          <a:ext cx="5327876" cy="5327876"/>
        </a:xfrm>
        <a:custGeom>
          <a:avLst/>
          <a:gdLst/>
          <a:ahLst/>
          <a:cxnLst/>
          <a:rect l="0" t="0" r="0" b="0"/>
          <a:pathLst>
            <a:path>
              <a:moveTo>
                <a:pt x="1575241" y="5095256"/>
              </a:moveTo>
              <a:arcTo wR="2663938" hR="2663938" stAng="6847314" swAng="923811"/>
            </a:path>
          </a:pathLst>
        </a:custGeom>
        <a:noFill/>
        <a:ln w="6350" cap="flat" cmpd="sng" algn="in">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CBF95F15-DAB4-4DDD-91F3-3BB1D3461AEB}">
      <dsp:nvSpPr>
        <dsp:cNvPr id="0" name=""/>
        <dsp:cNvSpPr/>
      </dsp:nvSpPr>
      <dsp:spPr>
        <a:xfrm>
          <a:off x="2321797" y="3997812"/>
          <a:ext cx="1739840" cy="1130896"/>
        </a:xfrm>
        <a:prstGeom prst="roundRect">
          <a:avLst/>
        </a:prstGeom>
        <a:solidFill>
          <a:srgbClr val="0070C0"/>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a:latin typeface="Times New Roman" panose="02020603050405020304" pitchFamily="18" charset="0"/>
              <a:cs typeface="Times New Roman" panose="02020603050405020304" pitchFamily="18" charset="0"/>
            </a:rPr>
            <a:t>Mọi</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cạnh</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đều</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là</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cầu</a:t>
          </a:r>
          <a:endParaRPr lang="en-US" sz="2000" kern="1200" dirty="0">
            <a:latin typeface="Times New Roman" panose="02020603050405020304" pitchFamily="18" charset="0"/>
            <a:cs typeface="Times New Roman" panose="02020603050405020304" pitchFamily="18" charset="0"/>
          </a:endParaRPr>
        </a:p>
      </dsp:txBody>
      <dsp:txXfrm>
        <a:off x="2377003" y="4053018"/>
        <a:ext cx="1629428" cy="1020484"/>
      </dsp:txXfrm>
    </dsp:sp>
    <dsp:sp modelId="{8F5C4499-AC22-4642-BFFD-420F58962918}">
      <dsp:nvSpPr>
        <dsp:cNvPr id="0" name=""/>
        <dsp:cNvSpPr/>
      </dsp:nvSpPr>
      <dsp:spPr>
        <a:xfrm>
          <a:off x="2834818" y="567353"/>
          <a:ext cx="5327876" cy="5327876"/>
        </a:xfrm>
        <a:custGeom>
          <a:avLst/>
          <a:gdLst/>
          <a:ahLst/>
          <a:cxnLst/>
          <a:rect l="0" t="0" r="0" b="0"/>
          <a:pathLst>
            <a:path>
              <a:moveTo>
                <a:pt x="41512" y="3132394"/>
              </a:moveTo>
              <a:arcTo wR="2663938" hR="2663938" stAng="10192309" swAng="1215381"/>
            </a:path>
          </a:pathLst>
        </a:custGeom>
        <a:noFill/>
        <a:ln w="6350" cap="flat" cmpd="sng" algn="in">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4A64F64-7D36-4E1A-939A-F998C4DE342B}">
      <dsp:nvSpPr>
        <dsp:cNvPr id="0" name=""/>
        <dsp:cNvSpPr/>
      </dsp:nvSpPr>
      <dsp:spPr>
        <a:xfrm>
          <a:off x="2321797" y="1333874"/>
          <a:ext cx="1739840" cy="1130896"/>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latin typeface="Times New Roman" panose="02020603050405020304" pitchFamily="18" charset="0"/>
              <a:cs typeface="Times New Roman" panose="02020603050405020304" pitchFamily="18" charset="0"/>
            </a:rPr>
            <a:t>+1 </a:t>
          </a:r>
          <a:r>
            <a:rPr lang="en-US" sz="2000" kern="1200" dirty="0" err="1">
              <a:latin typeface="Times New Roman" panose="02020603050405020304" pitchFamily="18" charset="0"/>
              <a:cs typeface="Times New Roman" panose="02020603050405020304" pitchFamily="18" charset="0"/>
            </a:rPr>
            <a:t>cạnh</a:t>
          </a:r>
          <a:r>
            <a:rPr lang="en-US" sz="2000" kern="1200" dirty="0">
              <a:latin typeface="Times New Roman" panose="02020603050405020304" pitchFamily="18" charset="0"/>
              <a:cs typeface="Times New Roman" panose="02020603050405020304" pitchFamily="18" charset="0"/>
            </a:rPr>
            <a:t> →+1 chu </a:t>
          </a:r>
          <a:r>
            <a:rPr lang="en-US" sz="2000" kern="1200" dirty="0" err="1">
              <a:latin typeface="Times New Roman" panose="02020603050405020304" pitchFamily="18" charset="0"/>
              <a:cs typeface="Times New Roman" panose="02020603050405020304" pitchFamily="18" charset="0"/>
            </a:rPr>
            <a:t>trình</a:t>
          </a:r>
          <a:endParaRPr lang="en-US" sz="2000" kern="1200" dirty="0">
            <a:latin typeface="Times New Roman" panose="02020603050405020304" pitchFamily="18" charset="0"/>
            <a:cs typeface="Times New Roman" panose="02020603050405020304" pitchFamily="18" charset="0"/>
          </a:endParaRPr>
        </a:p>
      </dsp:txBody>
      <dsp:txXfrm>
        <a:off x="2377003" y="1389080"/>
        <a:ext cx="1629428" cy="1020484"/>
      </dsp:txXfrm>
    </dsp:sp>
    <dsp:sp modelId="{DDEF5496-B948-4201-B38C-E5AB6B7BF748}">
      <dsp:nvSpPr>
        <dsp:cNvPr id="0" name=""/>
        <dsp:cNvSpPr/>
      </dsp:nvSpPr>
      <dsp:spPr>
        <a:xfrm>
          <a:off x="2834818" y="567353"/>
          <a:ext cx="5327876" cy="5327876"/>
        </a:xfrm>
        <a:custGeom>
          <a:avLst/>
          <a:gdLst/>
          <a:ahLst/>
          <a:cxnLst/>
          <a:rect l="0" t="0" r="0" b="0"/>
          <a:pathLst>
            <a:path>
              <a:moveTo>
                <a:pt x="968792" y="608932"/>
              </a:moveTo>
              <a:arcTo wR="2663938" hR="2663938" stAng="13828875" swAng="923811"/>
            </a:path>
          </a:pathLst>
        </a:custGeom>
        <a:noFill/>
        <a:ln w="6350" cap="flat" cmpd="sng" algn="in">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C2BA2-7E65-4625-BED1-A2E2D4F6B3D8}" type="datetimeFigureOut">
              <a:rPr lang="en-US" smtClean="0"/>
              <a:t>9/17/2020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0A3FA-9847-4F46-9EC7-A98E2B8F34B0}" type="slidenum">
              <a:rPr lang="en-US" smtClean="0"/>
              <a:t>‹#›</a:t>
            </a:fld>
            <a:endParaRPr lang="en-US"/>
          </a:p>
        </p:txBody>
      </p:sp>
    </p:spTree>
    <p:extLst>
      <p:ext uri="{BB962C8B-B14F-4D97-AF65-F5344CB8AC3E}">
        <p14:creationId xmlns:p14="http://schemas.microsoft.com/office/powerpoint/2010/main" val="2877875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9" y="630940"/>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4" y="1098388"/>
            <a:ext cx="10318419"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7" y="5979200"/>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4" y="6375679"/>
            <a:ext cx="2329723" cy="348462"/>
          </a:xfrm>
        </p:spPr>
        <p:txBody>
          <a:bodyPr/>
          <a:lstStyle>
            <a:lvl1pPr>
              <a:defRPr baseline="0">
                <a:solidFill>
                  <a:schemeClr val="accent1">
                    <a:lumMod val="50000"/>
                  </a:schemeClr>
                </a:solidFill>
              </a:defRPr>
            </a:lvl1pPr>
          </a:lstStyle>
          <a:p>
            <a:fld id="{5A110524-DB1E-426C-AADE-AD7F6CE58902}" type="datetimeFigureOut">
              <a:rPr lang="en-US" smtClean="0"/>
              <a:t>9/17/2020</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20" y="6375679"/>
            <a:ext cx="2329723" cy="345796"/>
          </a:xfrm>
        </p:spPr>
        <p:txBody>
          <a:bodyPr/>
          <a:lstStyle>
            <a:lvl1pPr>
              <a:defRPr baseline="0">
                <a:solidFill>
                  <a:schemeClr val="accent1">
                    <a:lumMod val="50000"/>
                  </a:schemeClr>
                </a:solidFill>
              </a:defRPr>
            </a:lvl1pPr>
          </a:lstStyle>
          <a:p>
            <a:fld id="{DBC8B5FD-1BE3-4B64-A355-ADB853F21C08}"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460527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110524-DB1E-426C-AADE-AD7F6CE58902}" type="datetimeFigureOut">
              <a:rPr lang="en-US" smtClean="0"/>
              <a:t>9/17/2020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C8B5FD-1BE3-4B64-A355-ADB853F21C08}" type="slidenum">
              <a:rPr lang="en-US" smtClean="0"/>
              <a:t>‹#›</a:t>
            </a:fld>
            <a:endParaRPr lang="en-US"/>
          </a:p>
        </p:txBody>
      </p:sp>
    </p:spTree>
    <p:extLst>
      <p:ext uri="{BB962C8B-B14F-4D97-AF65-F5344CB8AC3E}">
        <p14:creationId xmlns:p14="http://schemas.microsoft.com/office/powerpoint/2010/main" val="22200804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3"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2" y="382389"/>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110524-DB1E-426C-AADE-AD7F6CE58902}" type="datetimeFigureOut">
              <a:rPr lang="en-US" smtClean="0"/>
              <a:t>9/17/2020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C8B5FD-1BE3-4B64-A355-ADB853F21C08}" type="slidenum">
              <a:rPr lang="en-US" smtClean="0"/>
              <a:t>‹#›</a:t>
            </a:fld>
            <a:endParaRPr lang="en-US"/>
          </a:p>
        </p:txBody>
      </p:sp>
    </p:spTree>
    <p:extLst>
      <p:ext uri="{BB962C8B-B14F-4D97-AF65-F5344CB8AC3E}">
        <p14:creationId xmlns:p14="http://schemas.microsoft.com/office/powerpoint/2010/main" val="41493700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CD1DC847-A3C8-42D5-81EB-1A4202E73C2B}" type="datetimeFigureOut">
              <a:rPr lang="vi-VN" smtClean="0">
                <a:solidFill>
                  <a:prstClr val="black">
                    <a:tint val="75000"/>
                  </a:prstClr>
                </a:solidFill>
              </a:rPr>
              <a:pPr/>
              <a:t>17/09/2020</a:t>
            </a:fld>
            <a:endParaRPr lang="vi-VN">
              <a:solidFill>
                <a:prstClr val="black">
                  <a:tint val="75000"/>
                </a:prstClr>
              </a:solidFill>
            </a:endParaRPr>
          </a:p>
        </p:txBody>
      </p:sp>
      <p:sp>
        <p:nvSpPr>
          <p:cNvPr id="5" name="Footer Placeholder 4"/>
          <p:cNvSpPr>
            <a:spLocks noGrp="1"/>
          </p:cNvSpPr>
          <p:nvPr>
            <p:ph type="ftr" sz="quarter" idx="11"/>
          </p:nvPr>
        </p:nvSpPr>
        <p:spPr/>
        <p:txBody>
          <a:bodyPr/>
          <a:lstStyle/>
          <a:p>
            <a:endParaRPr lang="vi-VN">
              <a:solidFill>
                <a:prstClr val="black">
                  <a:tint val="75000"/>
                </a:prstClr>
              </a:solidFill>
            </a:endParaRPr>
          </a:p>
        </p:txBody>
      </p:sp>
      <p:sp>
        <p:nvSpPr>
          <p:cNvPr id="6" name="Slide Number Placeholder 5"/>
          <p:cNvSpPr>
            <a:spLocks noGrp="1"/>
          </p:cNvSpPr>
          <p:nvPr>
            <p:ph type="sldNum" sz="quarter" idx="12"/>
          </p:nvPr>
        </p:nvSpPr>
        <p:spPr/>
        <p:txBody>
          <a:bodyPr/>
          <a:lstStyle/>
          <a:p>
            <a:fld id="{B78826C0-D979-4295-B381-613709665CA0}"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13849042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CD1DC847-A3C8-42D5-81EB-1A4202E73C2B}" type="datetimeFigureOut">
              <a:rPr lang="vi-VN" smtClean="0">
                <a:solidFill>
                  <a:prstClr val="black">
                    <a:tint val="75000"/>
                  </a:prstClr>
                </a:solidFill>
              </a:rPr>
              <a:pPr/>
              <a:t>17/09/2020</a:t>
            </a:fld>
            <a:endParaRPr lang="vi-VN">
              <a:solidFill>
                <a:prstClr val="black">
                  <a:tint val="75000"/>
                </a:prstClr>
              </a:solidFill>
            </a:endParaRPr>
          </a:p>
        </p:txBody>
      </p:sp>
      <p:sp>
        <p:nvSpPr>
          <p:cNvPr id="5" name="Footer Placeholder 4"/>
          <p:cNvSpPr>
            <a:spLocks noGrp="1"/>
          </p:cNvSpPr>
          <p:nvPr>
            <p:ph type="ftr" sz="quarter" idx="11"/>
          </p:nvPr>
        </p:nvSpPr>
        <p:spPr/>
        <p:txBody>
          <a:bodyPr/>
          <a:lstStyle/>
          <a:p>
            <a:endParaRPr lang="vi-VN">
              <a:solidFill>
                <a:prstClr val="black">
                  <a:tint val="75000"/>
                </a:prstClr>
              </a:solidFill>
            </a:endParaRPr>
          </a:p>
        </p:txBody>
      </p:sp>
      <p:sp>
        <p:nvSpPr>
          <p:cNvPr id="6" name="Slide Number Placeholder 5"/>
          <p:cNvSpPr>
            <a:spLocks noGrp="1"/>
          </p:cNvSpPr>
          <p:nvPr>
            <p:ph type="sldNum" sz="quarter" idx="12"/>
          </p:nvPr>
        </p:nvSpPr>
        <p:spPr/>
        <p:txBody>
          <a:bodyPr/>
          <a:lstStyle/>
          <a:p>
            <a:fld id="{B78826C0-D979-4295-B381-613709665CA0}"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30204306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smtClean="0"/>
              <a:t>Click to edit Master title style</a:t>
            </a:r>
            <a:endParaRPr lang="vi-VN"/>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D1DC847-A3C8-42D5-81EB-1A4202E73C2B}" type="datetimeFigureOut">
              <a:rPr lang="vi-VN" smtClean="0">
                <a:solidFill>
                  <a:prstClr val="black">
                    <a:tint val="75000"/>
                  </a:prstClr>
                </a:solidFill>
              </a:rPr>
              <a:pPr/>
              <a:t>17/09/2020</a:t>
            </a:fld>
            <a:endParaRPr lang="vi-VN">
              <a:solidFill>
                <a:prstClr val="black">
                  <a:tint val="75000"/>
                </a:prstClr>
              </a:solidFill>
            </a:endParaRPr>
          </a:p>
        </p:txBody>
      </p:sp>
      <p:sp>
        <p:nvSpPr>
          <p:cNvPr id="5" name="Footer Placeholder 4"/>
          <p:cNvSpPr>
            <a:spLocks noGrp="1"/>
          </p:cNvSpPr>
          <p:nvPr>
            <p:ph type="ftr" sz="quarter" idx="11"/>
          </p:nvPr>
        </p:nvSpPr>
        <p:spPr/>
        <p:txBody>
          <a:bodyPr/>
          <a:lstStyle/>
          <a:p>
            <a:endParaRPr lang="vi-VN">
              <a:solidFill>
                <a:prstClr val="black">
                  <a:tint val="75000"/>
                </a:prstClr>
              </a:solidFill>
            </a:endParaRPr>
          </a:p>
        </p:txBody>
      </p:sp>
      <p:sp>
        <p:nvSpPr>
          <p:cNvPr id="6" name="Slide Number Placeholder 5"/>
          <p:cNvSpPr>
            <a:spLocks noGrp="1"/>
          </p:cNvSpPr>
          <p:nvPr>
            <p:ph type="sldNum" sz="quarter" idx="12"/>
          </p:nvPr>
        </p:nvSpPr>
        <p:spPr/>
        <p:txBody>
          <a:bodyPr/>
          <a:lstStyle/>
          <a:p>
            <a:fld id="{B78826C0-D979-4295-B381-613709665CA0}"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14729300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CD1DC847-A3C8-42D5-81EB-1A4202E73C2B}" type="datetimeFigureOut">
              <a:rPr lang="vi-VN" smtClean="0">
                <a:solidFill>
                  <a:prstClr val="black">
                    <a:tint val="75000"/>
                  </a:prstClr>
                </a:solidFill>
              </a:rPr>
              <a:pPr/>
              <a:t>17/09/2020</a:t>
            </a:fld>
            <a:endParaRPr lang="vi-VN">
              <a:solidFill>
                <a:prstClr val="black">
                  <a:tint val="75000"/>
                </a:prstClr>
              </a:solidFill>
            </a:endParaRPr>
          </a:p>
        </p:txBody>
      </p:sp>
      <p:sp>
        <p:nvSpPr>
          <p:cNvPr id="6" name="Footer Placeholder 5"/>
          <p:cNvSpPr>
            <a:spLocks noGrp="1"/>
          </p:cNvSpPr>
          <p:nvPr>
            <p:ph type="ftr" sz="quarter" idx="11"/>
          </p:nvPr>
        </p:nvSpPr>
        <p:spPr/>
        <p:txBody>
          <a:bodyPr/>
          <a:lstStyle/>
          <a:p>
            <a:endParaRPr lang="vi-VN">
              <a:solidFill>
                <a:prstClr val="black">
                  <a:tint val="75000"/>
                </a:prstClr>
              </a:solidFill>
            </a:endParaRPr>
          </a:p>
        </p:txBody>
      </p:sp>
      <p:sp>
        <p:nvSpPr>
          <p:cNvPr id="7" name="Slide Number Placeholder 6"/>
          <p:cNvSpPr>
            <a:spLocks noGrp="1"/>
          </p:cNvSpPr>
          <p:nvPr>
            <p:ph type="sldNum" sz="quarter" idx="12"/>
          </p:nvPr>
        </p:nvSpPr>
        <p:spPr/>
        <p:txBody>
          <a:bodyPr/>
          <a:lstStyle/>
          <a:p>
            <a:fld id="{B78826C0-D979-4295-B381-613709665CA0}"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42505436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smtClean="0"/>
              <a:t>Click to edit Master title style</a:t>
            </a:r>
            <a:endParaRPr lang="vi-VN"/>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CD1DC847-A3C8-42D5-81EB-1A4202E73C2B}" type="datetimeFigureOut">
              <a:rPr lang="vi-VN" smtClean="0">
                <a:solidFill>
                  <a:prstClr val="black">
                    <a:tint val="75000"/>
                  </a:prstClr>
                </a:solidFill>
              </a:rPr>
              <a:pPr/>
              <a:t>17/09/2020</a:t>
            </a:fld>
            <a:endParaRPr lang="vi-VN">
              <a:solidFill>
                <a:prstClr val="black">
                  <a:tint val="75000"/>
                </a:prstClr>
              </a:solidFill>
            </a:endParaRPr>
          </a:p>
        </p:txBody>
      </p:sp>
      <p:sp>
        <p:nvSpPr>
          <p:cNvPr id="8" name="Footer Placeholder 7"/>
          <p:cNvSpPr>
            <a:spLocks noGrp="1"/>
          </p:cNvSpPr>
          <p:nvPr>
            <p:ph type="ftr" sz="quarter" idx="11"/>
          </p:nvPr>
        </p:nvSpPr>
        <p:spPr/>
        <p:txBody>
          <a:bodyPr/>
          <a:lstStyle/>
          <a:p>
            <a:endParaRPr lang="vi-VN">
              <a:solidFill>
                <a:prstClr val="black">
                  <a:tint val="75000"/>
                </a:prstClr>
              </a:solidFill>
            </a:endParaRPr>
          </a:p>
        </p:txBody>
      </p:sp>
      <p:sp>
        <p:nvSpPr>
          <p:cNvPr id="9" name="Slide Number Placeholder 8"/>
          <p:cNvSpPr>
            <a:spLocks noGrp="1"/>
          </p:cNvSpPr>
          <p:nvPr>
            <p:ph type="sldNum" sz="quarter" idx="12"/>
          </p:nvPr>
        </p:nvSpPr>
        <p:spPr/>
        <p:txBody>
          <a:bodyPr/>
          <a:lstStyle/>
          <a:p>
            <a:fld id="{B78826C0-D979-4295-B381-613709665CA0}"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40559813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CD1DC847-A3C8-42D5-81EB-1A4202E73C2B}" type="datetimeFigureOut">
              <a:rPr lang="vi-VN" smtClean="0">
                <a:solidFill>
                  <a:prstClr val="black">
                    <a:tint val="75000"/>
                  </a:prstClr>
                </a:solidFill>
              </a:rPr>
              <a:pPr/>
              <a:t>17/09/2020</a:t>
            </a:fld>
            <a:endParaRPr lang="vi-VN">
              <a:solidFill>
                <a:prstClr val="black">
                  <a:tint val="75000"/>
                </a:prstClr>
              </a:solidFill>
            </a:endParaRPr>
          </a:p>
        </p:txBody>
      </p:sp>
      <p:sp>
        <p:nvSpPr>
          <p:cNvPr id="4" name="Footer Placeholder 3"/>
          <p:cNvSpPr>
            <a:spLocks noGrp="1"/>
          </p:cNvSpPr>
          <p:nvPr>
            <p:ph type="ftr" sz="quarter" idx="11"/>
          </p:nvPr>
        </p:nvSpPr>
        <p:spPr/>
        <p:txBody>
          <a:bodyPr/>
          <a:lstStyle/>
          <a:p>
            <a:endParaRPr lang="vi-VN">
              <a:solidFill>
                <a:prstClr val="black">
                  <a:tint val="75000"/>
                </a:prstClr>
              </a:solidFill>
            </a:endParaRPr>
          </a:p>
        </p:txBody>
      </p:sp>
      <p:sp>
        <p:nvSpPr>
          <p:cNvPr id="5" name="Slide Number Placeholder 4"/>
          <p:cNvSpPr>
            <a:spLocks noGrp="1"/>
          </p:cNvSpPr>
          <p:nvPr>
            <p:ph type="sldNum" sz="quarter" idx="12"/>
          </p:nvPr>
        </p:nvSpPr>
        <p:spPr/>
        <p:txBody>
          <a:bodyPr/>
          <a:lstStyle/>
          <a:p>
            <a:fld id="{B78826C0-D979-4295-B381-613709665CA0}"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14202318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1DC847-A3C8-42D5-81EB-1A4202E73C2B}" type="datetimeFigureOut">
              <a:rPr lang="vi-VN" smtClean="0">
                <a:solidFill>
                  <a:prstClr val="black">
                    <a:tint val="75000"/>
                  </a:prstClr>
                </a:solidFill>
              </a:rPr>
              <a:pPr/>
              <a:t>17/09/2020</a:t>
            </a:fld>
            <a:endParaRPr lang="vi-VN">
              <a:solidFill>
                <a:prstClr val="black">
                  <a:tint val="75000"/>
                </a:prstClr>
              </a:solidFill>
            </a:endParaRPr>
          </a:p>
        </p:txBody>
      </p:sp>
      <p:sp>
        <p:nvSpPr>
          <p:cNvPr id="3" name="Footer Placeholder 2"/>
          <p:cNvSpPr>
            <a:spLocks noGrp="1"/>
          </p:cNvSpPr>
          <p:nvPr>
            <p:ph type="ftr" sz="quarter" idx="11"/>
          </p:nvPr>
        </p:nvSpPr>
        <p:spPr/>
        <p:txBody>
          <a:bodyPr/>
          <a:lstStyle/>
          <a:p>
            <a:endParaRPr lang="vi-VN">
              <a:solidFill>
                <a:prstClr val="black">
                  <a:tint val="75000"/>
                </a:prstClr>
              </a:solidFill>
            </a:endParaRPr>
          </a:p>
        </p:txBody>
      </p:sp>
      <p:sp>
        <p:nvSpPr>
          <p:cNvPr id="4" name="Slide Number Placeholder 3"/>
          <p:cNvSpPr>
            <a:spLocks noGrp="1"/>
          </p:cNvSpPr>
          <p:nvPr>
            <p:ph type="sldNum" sz="quarter" idx="12"/>
          </p:nvPr>
        </p:nvSpPr>
        <p:spPr/>
        <p:txBody>
          <a:bodyPr/>
          <a:lstStyle/>
          <a:p>
            <a:fld id="{B78826C0-D979-4295-B381-613709665CA0}"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21456344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vi-VN"/>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D1DC847-A3C8-42D5-81EB-1A4202E73C2B}" type="datetimeFigureOut">
              <a:rPr lang="vi-VN" smtClean="0">
                <a:solidFill>
                  <a:prstClr val="black">
                    <a:tint val="75000"/>
                  </a:prstClr>
                </a:solidFill>
              </a:rPr>
              <a:pPr/>
              <a:t>17/09/2020</a:t>
            </a:fld>
            <a:endParaRPr lang="vi-VN">
              <a:solidFill>
                <a:prstClr val="black">
                  <a:tint val="75000"/>
                </a:prstClr>
              </a:solidFill>
            </a:endParaRPr>
          </a:p>
        </p:txBody>
      </p:sp>
      <p:sp>
        <p:nvSpPr>
          <p:cNvPr id="6" name="Footer Placeholder 5"/>
          <p:cNvSpPr>
            <a:spLocks noGrp="1"/>
          </p:cNvSpPr>
          <p:nvPr>
            <p:ph type="ftr" sz="quarter" idx="11"/>
          </p:nvPr>
        </p:nvSpPr>
        <p:spPr/>
        <p:txBody>
          <a:bodyPr/>
          <a:lstStyle/>
          <a:p>
            <a:endParaRPr lang="vi-VN">
              <a:solidFill>
                <a:prstClr val="black">
                  <a:tint val="75000"/>
                </a:prstClr>
              </a:solidFill>
            </a:endParaRPr>
          </a:p>
        </p:txBody>
      </p:sp>
      <p:sp>
        <p:nvSpPr>
          <p:cNvPr id="7" name="Slide Number Placeholder 6"/>
          <p:cNvSpPr>
            <a:spLocks noGrp="1"/>
          </p:cNvSpPr>
          <p:nvPr>
            <p:ph type="sldNum" sz="quarter" idx="12"/>
          </p:nvPr>
        </p:nvSpPr>
        <p:spPr/>
        <p:txBody>
          <a:bodyPr/>
          <a:lstStyle/>
          <a:p>
            <a:fld id="{B78826C0-D979-4295-B381-613709665CA0}"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13444080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110524-DB1E-426C-AADE-AD7F6CE58902}" type="datetimeFigureOut">
              <a:rPr lang="en-US" smtClean="0"/>
              <a:t>9/17/2020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C8B5FD-1BE3-4B64-A355-ADB853F21C08}" type="slidenum">
              <a:rPr lang="en-US" smtClean="0"/>
              <a:t>‹#›</a:t>
            </a:fld>
            <a:endParaRPr lang="en-US"/>
          </a:p>
        </p:txBody>
      </p:sp>
    </p:spTree>
    <p:extLst>
      <p:ext uri="{BB962C8B-B14F-4D97-AF65-F5344CB8AC3E}">
        <p14:creationId xmlns:p14="http://schemas.microsoft.com/office/powerpoint/2010/main" val="31547870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vi-VN"/>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D1DC847-A3C8-42D5-81EB-1A4202E73C2B}" type="datetimeFigureOut">
              <a:rPr lang="vi-VN" smtClean="0">
                <a:solidFill>
                  <a:prstClr val="black">
                    <a:tint val="75000"/>
                  </a:prstClr>
                </a:solidFill>
              </a:rPr>
              <a:pPr/>
              <a:t>17/09/2020</a:t>
            </a:fld>
            <a:endParaRPr lang="vi-VN">
              <a:solidFill>
                <a:prstClr val="black">
                  <a:tint val="75000"/>
                </a:prstClr>
              </a:solidFill>
            </a:endParaRPr>
          </a:p>
        </p:txBody>
      </p:sp>
      <p:sp>
        <p:nvSpPr>
          <p:cNvPr id="6" name="Footer Placeholder 5"/>
          <p:cNvSpPr>
            <a:spLocks noGrp="1"/>
          </p:cNvSpPr>
          <p:nvPr>
            <p:ph type="ftr" sz="quarter" idx="11"/>
          </p:nvPr>
        </p:nvSpPr>
        <p:spPr/>
        <p:txBody>
          <a:bodyPr/>
          <a:lstStyle/>
          <a:p>
            <a:endParaRPr lang="vi-VN">
              <a:solidFill>
                <a:prstClr val="black">
                  <a:tint val="75000"/>
                </a:prstClr>
              </a:solidFill>
            </a:endParaRPr>
          </a:p>
        </p:txBody>
      </p:sp>
      <p:sp>
        <p:nvSpPr>
          <p:cNvPr id="7" name="Slide Number Placeholder 6"/>
          <p:cNvSpPr>
            <a:spLocks noGrp="1"/>
          </p:cNvSpPr>
          <p:nvPr>
            <p:ph type="sldNum" sz="quarter" idx="12"/>
          </p:nvPr>
        </p:nvSpPr>
        <p:spPr/>
        <p:txBody>
          <a:bodyPr/>
          <a:lstStyle/>
          <a:p>
            <a:fld id="{B78826C0-D979-4295-B381-613709665CA0}"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7248353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CD1DC847-A3C8-42D5-81EB-1A4202E73C2B}" type="datetimeFigureOut">
              <a:rPr lang="vi-VN" smtClean="0">
                <a:solidFill>
                  <a:prstClr val="black">
                    <a:tint val="75000"/>
                  </a:prstClr>
                </a:solidFill>
              </a:rPr>
              <a:pPr/>
              <a:t>17/09/2020</a:t>
            </a:fld>
            <a:endParaRPr lang="vi-VN">
              <a:solidFill>
                <a:prstClr val="black">
                  <a:tint val="75000"/>
                </a:prstClr>
              </a:solidFill>
            </a:endParaRPr>
          </a:p>
        </p:txBody>
      </p:sp>
      <p:sp>
        <p:nvSpPr>
          <p:cNvPr id="5" name="Footer Placeholder 4"/>
          <p:cNvSpPr>
            <a:spLocks noGrp="1"/>
          </p:cNvSpPr>
          <p:nvPr>
            <p:ph type="ftr" sz="quarter" idx="11"/>
          </p:nvPr>
        </p:nvSpPr>
        <p:spPr/>
        <p:txBody>
          <a:bodyPr/>
          <a:lstStyle/>
          <a:p>
            <a:endParaRPr lang="vi-VN">
              <a:solidFill>
                <a:prstClr val="black">
                  <a:tint val="75000"/>
                </a:prstClr>
              </a:solidFill>
            </a:endParaRPr>
          </a:p>
        </p:txBody>
      </p:sp>
      <p:sp>
        <p:nvSpPr>
          <p:cNvPr id="6" name="Slide Number Placeholder 5"/>
          <p:cNvSpPr>
            <a:spLocks noGrp="1"/>
          </p:cNvSpPr>
          <p:nvPr>
            <p:ph type="sldNum" sz="quarter" idx="12"/>
          </p:nvPr>
        </p:nvSpPr>
        <p:spPr/>
        <p:txBody>
          <a:bodyPr/>
          <a:lstStyle/>
          <a:p>
            <a:fld id="{B78826C0-D979-4295-B381-613709665CA0}"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5674811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CD1DC847-A3C8-42D5-81EB-1A4202E73C2B}" type="datetimeFigureOut">
              <a:rPr lang="vi-VN" smtClean="0">
                <a:solidFill>
                  <a:prstClr val="black">
                    <a:tint val="75000"/>
                  </a:prstClr>
                </a:solidFill>
              </a:rPr>
              <a:pPr/>
              <a:t>17/09/2020</a:t>
            </a:fld>
            <a:endParaRPr lang="vi-VN">
              <a:solidFill>
                <a:prstClr val="black">
                  <a:tint val="75000"/>
                </a:prstClr>
              </a:solidFill>
            </a:endParaRPr>
          </a:p>
        </p:txBody>
      </p:sp>
      <p:sp>
        <p:nvSpPr>
          <p:cNvPr id="5" name="Footer Placeholder 4"/>
          <p:cNvSpPr>
            <a:spLocks noGrp="1"/>
          </p:cNvSpPr>
          <p:nvPr>
            <p:ph type="ftr" sz="quarter" idx="11"/>
          </p:nvPr>
        </p:nvSpPr>
        <p:spPr/>
        <p:txBody>
          <a:bodyPr/>
          <a:lstStyle/>
          <a:p>
            <a:endParaRPr lang="vi-VN">
              <a:solidFill>
                <a:prstClr val="black">
                  <a:tint val="75000"/>
                </a:prstClr>
              </a:solidFill>
            </a:endParaRPr>
          </a:p>
        </p:txBody>
      </p:sp>
      <p:sp>
        <p:nvSpPr>
          <p:cNvPr id="6" name="Slide Number Placeholder 5"/>
          <p:cNvSpPr>
            <a:spLocks noGrp="1"/>
          </p:cNvSpPr>
          <p:nvPr>
            <p:ph type="sldNum" sz="quarter" idx="12"/>
          </p:nvPr>
        </p:nvSpPr>
        <p:spPr/>
        <p:txBody>
          <a:bodyPr/>
          <a:lstStyle/>
          <a:p>
            <a:fld id="{B78826C0-D979-4295-B381-613709665CA0}"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6778314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F53239-BE95-4DBA-9180-6D4D29E9726C}" type="datetimeFigureOut">
              <a:rPr lang="en-US" smtClean="0">
                <a:solidFill>
                  <a:prstClr val="black">
                    <a:tint val="75000"/>
                  </a:prstClr>
                </a:solidFill>
              </a:rPr>
              <a:pPr/>
              <a:t>9/17/2020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6B2CE0F-94C7-4CD7-834A-E96D16C689A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01735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F53239-BE95-4DBA-9180-6D4D29E9726C}" type="datetimeFigureOut">
              <a:rPr lang="en-US" smtClean="0">
                <a:solidFill>
                  <a:prstClr val="black">
                    <a:tint val="75000"/>
                  </a:prstClr>
                </a:solidFill>
              </a:rPr>
              <a:pPr/>
              <a:t>9/17/2020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6B2CE0F-94C7-4CD7-834A-E96D16C689A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35370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F53239-BE95-4DBA-9180-6D4D29E9726C}" type="datetimeFigureOut">
              <a:rPr lang="en-US" smtClean="0">
                <a:solidFill>
                  <a:prstClr val="black">
                    <a:tint val="75000"/>
                  </a:prstClr>
                </a:solidFill>
              </a:rPr>
              <a:pPr/>
              <a:t>9/17/2020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6B2CE0F-94C7-4CD7-834A-E96D16C689A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77188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F53239-BE95-4DBA-9180-6D4D29E9726C}" type="datetimeFigureOut">
              <a:rPr lang="en-US" smtClean="0">
                <a:solidFill>
                  <a:prstClr val="black">
                    <a:tint val="75000"/>
                  </a:prstClr>
                </a:solidFill>
              </a:rPr>
              <a:pPr/>
              <a:t>9/17/2020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6B2CE0F-94C7-4CD7-834A-E96D16C689A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50391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F53239-BE95-4DBA-9180-6D4D29E9726C}" type="datetimeFigureOut">
              <a:rPr lang="en-US" smtClean="0">
                <a:solidFill>
                  <a:prstClr val="black">
                    <a:tint val="75000"/>
                  </a:prstClr>
                </a:solidFill>
              </a:rPr>
              <a:pPr/>
              <a:t>9/17/2020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6B2CE0F-94C7-4CD7-834A-E96D16C689A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83259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F53239-BE95-4DBA-9180-6D4D29E9726C}" type="datetimeFigureOut">
              <a:rPr lang="en-US" smtClean="0">
                <a:solidFill>
                  <a:prstClr val="black">
                    <a:tint val="75000"/>
                  </a:prstClr>
                </a:solidFill>
              </a:rPr>
              <a:pPr/>
              <a:t>9/17/2020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6B2CE0F-94C7-4CD7-834A-E96D16C689A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07189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F53239-BE95-4DBA-9180-6D4D29E9726C}" type="datetimeFigureOut">
              <a:rPr lang="en-US" smtClean="0">
                <a:solidFill>
                  <a:prstClr val="black">
                    <a:tint val="75000"/>
                  </a:prstClr>
                </a:solidFill>
              </a:rPr>
              <a:pPr/>
              <a:t>9/17/2020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6B2CE0F-94C7-4CD7-834A-E96D16C689A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632610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31" y="1073892"/>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1" y="5159785"/>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8" y="6375679"/>
            <a:ext cx="1493947" cy="348462"/>
          </a:xfrm>
        </p:spPr>
        <p:txBody>
          <a:bodyPr/>
          <a:lstStyle>
            <a:lvl1pPr>
              <a:defRPr baseline="0">
                <a:solidFill>
                  <a:schemeClr val="tx2"/>
                </a:solidFill>
              </a:defRPr>
            </a:lvl1pPr>
          </a:lstStyle>
          <a:p>
            <a:fld id="{5A110524-DB1E-426C-AADE-AD7F6CE58902}" type="datetimeFigureOut">
              <a:rPr lang="en-US" smtClean="0"/>
              <a:t>9/17/2020</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5" y="6375679"/>
            <a:ext cx="1487567" cy="345796"/>
          </a:xfrm>
        </p:spPr>
        <p:txBody>
          <a:bodyPr/>
          <a:lstStyle>
            <a:lvl1pPr>
              <a:defRPr baseline="0">
                <a:solidFill>
                  <a:schemeClr val="tx2"/>
                </a:solidFill>
              </a:defRPr>
            </a:lvl1pPr>
          </a:lstStyle>
          <a:p>
            <a:fld id="{DBC8B5FD-1BE3-4B64-A355-ADB853F21C08}" type="slidenum">
              <a:rPr lang="en-US" smtClean="0"/>
              <a:t>‹#›</a:t>
            </a:fld>
            <a:endParaRPr lang="en-US"/>
          </a:p>
        </p:txBody>
      </p:sp>
      <p:grpSp>
        <p:nvGrpSpPr>
          <p:cNvPr id="7" name="Group 6" title="left scallop shape"/>
          <p:cNvGrpSpPr/>
          <p:nvPr/>
        </p:nvGrpSpPr>
        <p:grpSpPr>
          <a:xfrm>
            <a:off x="2" y="0"/>
            <a:ext cx="2814639"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541921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F53239-BE95-4DBA-9180-6D4D29E9726C}" type="datetimeFigureOut">
              <a:rPr lang="en-US" smtClean="0">
                <a:solidFill>
                  <a:prstClr val="black">
                    <a:tint val="75000"/>
                  </a:prstClr>
                </a:solidFill>
              </a:rPr>
              <a:pPr/>
              <a:t>9/17/2020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6B2CE0F-94C7-4CD7-834A-E96D16C689A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15464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F53239-BE95-4DBA-9180-6D4D29E9726C}" type="datetimeFigureOut">
              <a:rPr lang="en-US" smtClean="0">
                <a:solidFill>
                  <a:prstClr val="black">
                    <a:tint val="75000"/>
                  </a:prstClr>
                </a:solidFill>
              </a:rPr>
              <a:pPr/>
              <a:t>9/17/2020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6B2CE0F-94C7-4CD7-834A-E96D16C689A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84084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F53239-BE95-4DBA-9180-6D4D29E9726C}" type="datetimeFigureOut">
              <a:rPr lang="en-US" smtClean="0">
                <a:solidFill>
                  <a:prstClr val="black">
                    <a:tint val="75000"/>
                  </a:prstClr>
                </a:solidFill>
              </a:rPr>
              <a:pPr/>
              <a:t>9/17/2020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6B2CE0F-94C7-4CD7-834A-E96D16C689A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55605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F53239-BE95-4DBA-9180-6D4D29E9726C}" type="datetimeFigureOut">
              <a:rPr lang="en-US" smtClean="0">
                <a:solidFill>
                  <a:prstClr val="black">
                    <a:tint val="75000"/>
                  </a:prstClr>
                </a:solidFill>
              </a:rPr>
              <a:pPr/>
              <a:t>9/17/2020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6B2CE0F-94C7-4CD7-834A-E96D16C689A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75233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2" name="Title 1"/>
          <p:cNvSpPr>
            <a:spLocks noGrp="1"/>
          </p:cNvSpPr>
          <p:nvPr userDrawn="1">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userDrawn="1">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userDrawn="1">
            <p:ph type="dt" sz="half" idx="10"/>
          </p:nvPr>
        </p:nvSpPr>
        <p:spPr>
          <a:xfrm>
            <a:off x="5808406" y="6341602"/>
            <a:ext cx="2743200" cy="365125"/>
          </a:xfrm>
          <a:prstGeom prst="rect">
            <a:avLst/>
          </a:prstGeom>
        </p:spPr>
        <p:txBody>
          <a:bodyPr/>
          <a:lstStyle/>
          <a:p>
            <a:pPr defTabSz="914400"/>
            <a:fld id="{DD250816-D052-4A87-98BB-D13D023A311B}" type="datetime1">
              <a:rPr lang="en-US" smtClean="0">
                <a:solidFill>
                  <a:prstClr val="black"/>
                </a:solidFill>
              </a:rPr>
              <a:pPr defTabSz="914400"/>
              <a:t>9/17/2020</a:t>
            </a:fld>
            <a:endParaRPr lang="en-US">
              <a:solidFill>
                <a:prstClr val="black"/>
              </a:solidFill>
            </a:endParaRPr>
          </a:p>
        </p:txBody>
      </p:sp>
      <p:sp>
        <p:nvSpPr>
          <p:cNvPr id="5" name="Footer Placeholder 4"/>
          <p:cNvSpPr>
            <a:spLocks noGrp="1"/>
          </p:cNvSpPr>
          <p:nvPr userDrawn="1">
            <p:ph type="ftr" sz="quarter" idx="11"/>
          </p:nvPr>
        </p:nvSpPr>
        <p:spPr/>
        <p:txBody>
          <a:bodyPr/>
          <a:lstStyle/>
          <a:p>
            <a:r>
              <a:rPr lang="en-US">
                <a:solidFill>
                  <a:prstClr val="black">
                    <a:lumMod val="50000"/>
                    <a:lumOff val="50000"/>
                  </a:prstClr>
                </a:solidFill>
              </a:rPr>
              <a:t>B2B Company, Inc. | New York Empire State Building 123 AVE, USA | Phone: +54 994 022</a:t>
            </a:r>
          </a:p>
        </p:txBody>
      </p:sp>
      <p:sp>
        <p:nvSpPr>
          <p:cNvPr id="6" name="Slide Number Placeholder 5"/>
          <p:cNvSpPr>
            <a:spLocks noGrp="1"/>
          </p:cNvSpPr>
          <p:nvPr userDrawn="1">
            <p:ph type="sldNum" sz="quarter" idx="12"/>
          </p:nvPr>
        </p:nvSpPr>
        <p:spPr>
          <a:xfrm>
            <a:off x="8610600" y="6356350"/>
            <a:ext cx="2743200" cy="365125"/>
          </a:xfrm>
          <a:prstGeom prst="rect">
            <a:avLst/>
          </a:prstGeom>
        </p:spPr>
        <p:txBody>
          <a:bodyPr/>
          <a:lstStyle/>
          <a:p>
            <a:pPr defTabSz="914400"/>
            <a:fld id="{E309932C-87E5-4920-8ED0-A39ED56213C7}" type="slidenum">
              <a:rPr lang="en-US" smtClean="0">
                <a:solidFill>
                  <a:prstClr val="black"/>
                </a:solidFill>
              </a:rPr>
              <a:pPr defTabSz="914400"/>
              <a:t>‹#›</a:t>
            </a:fld>
            <a:endParaRPr lang="en-US">
              <a:solidFill>
                <a:prstClr val="black"/>
              </a:solidFill>
            </a:endParaRPr>
          </a:p>
        </p:txBody>
      </p:sp>
    </p:spTree>
    <p:extLst>
      <p:ext uri="{BB962C8B-B14F-4D97-AF65-F5344CB8AC3E}">
        <p14:creationId xmlns:p14="http://schemas.microsoft.com/office/powerpoint/2010/main" val="16355758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31723"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31723" y="6356350"/>
            <a:ext cx="2743200" cy="365125"/>
          </a:xfrm>
          <a:prstGeom prst="rect">
            <a:avLst/>
          </a:prstGeom>
        </p:spPr>
        <p:txBody>
          <a:bodyPr/>
          <a:lstStyle/>
          <a:p>
            <a:pPr defTabSz="914400"/>
            <a:fld id="{56A32488-5DFB-4444-8CE7-9EE02E709C8C}" type="datetime1">
              <a:rPr lang="en-US" smtClean="0">
                <a:solidFill>
                  <a:prstClr val="black"/>
                </a:solidFill>
              </a:rPr>
              <a:pPr defTabSz="914400"/>
              <a:t>9/17/2020</a:t>
            </a:fld>
            <a:endParaRPr lang="en-US">
              <a:solidFill>
                <a:prstClr val="black"/>
              </a:solidFill>
            </a:endParaRPr>
          </a:p>
        </p:txBody>
      </p:sp>
      <p:sp>
        <p:nvSpPr>
          <p:cNvPr id="5" name="Footer Placeholder 4"/>
          <p:cNvSpPr>
            <a:spLocks noGrp="1"/>
          </p:cNvSpPr>
          <p:nvPr>
            <p:ph type="ftr" sz="quarter" idx="11"/>
          </p:nvPr>
        </p:nvSpPr>
        <p:spPr/>
        <p:txBody>
          <a:bodyPr/>
          <a:lstStyle/>
          <a:p>
            <a:r>
              <a:rPr lang="en-US">
                <a:solidFill>
                  <a:prstClr val="black">
                    <a:lumMod val="50000"/>
                    <a:lumOff val="50000"/>
                  </a:prstClr>
                </a:solidFill>
              </a:rPr>
              <a:t>B2B Company, Inc. | New York Empire State Building 123 AVE, USA | Phone: +54 994 022</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defTabSz="914400"/>
            <a:fld id="{E309932C-87E5-4920-8ED0-A39ED56213C7}" type="slidenum">
              <a:rPr lang="en-US" smtClean="0">
                <a:solidFill>
                  <a:prstClr val="black"/>
                </a:solidFill>
              </a:rPr>
              <a:pPr defTabSz="914400"/>
              <a:t>‹#›</a:t>
            </a:fld>
            <a:endParaRPr lang="en-US">
              <a:solidFill>
                <a:prstClr val="black"/>
              </a:solidFill>
            </a:endParaRPr>
          </a:p>
        </p:txBody>
      </p:sp>
    </p:spTree>
    <p:extLst>
      <p:ext uri="{BB962C8B-B14F-4D97-AF65-F5344CB8AC3E}">
        <p14:creationId xmlns:p14="http://schemas.microsoft.com/office/powerpoint/2010/main" val="39472199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808406" y="6341602"/>
            <a:ext cx="2743200" cy="365125"/>
          </a:xfrm>
          <a:prstGeom prst="rect">
            <a:avLst/>
          </a:prstGeom>
        </p:spPr>
        <p:txBody>
          <a:bodyPr/>
          <a:lstStyle/>
          <a:p>
            <a:pPr defTabSz="914400"/>
            <a:fld id="{3C34CA0C-E4E6-4603-B078-D288831D6BB3}" type="datetime1">
              <a:rPr lang="en-US" smtClean="0">
                <a:solidFill>
                  <a:prstClr val="black"/>
                </a:solidFill>
              </a:rPr>
              <a:pPr defTabSz="914400"/>
              <a:t>9/17/2020</a:t>
            </a:fld>
            <a:endParaRPr lang="en-US">
              <a:solidFill>
                <a:prstClr val="black"/>
              </a:solidFill>
            </a:endParaRPr>
          </a:p>
        </p:txBody>
      </p:sp>
      <p:sp>
        <p:nvSpPr>
          <p:cNvPr id="5" name="Footer Placeholder 4"/>
          <p:cNvSpPr>
            <a:spLocks noGrp="1"/>
          </p:cNvSpPr>
          <p:nvPr>
            <p:ph type="ftr" sz="quarter" idx="11"/>
          </p:nvPr>
        </p:nvSpPr>
        <p:spPr/>
        <p:txBody>
          <a:bodyPr/>
          <a:lstStyle>
            <a:lvl1pPr>
              <a:defRPr sz="1000"/>
            </a:lvl1pPr>
          </a:lstStyle>
          <a:p>
            <a:r>
              <a:rPr lang="en-US">
                <a:solidFill>
                  <a:prstClr val="black">
                    <a:lumMod val="50000"/>
                    <a:lumOff val="50000"/>
                  </a:prstClr>
                </a:solidFill>
              </a:rPr>
              <a:t>B2B Company, Inc. | New York Empire State Building 123 AVE, USA | Phone: +54 994 022</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defTabSz="914400"/>
            <a:fld id="{E309932C-87E5-4920-8ED0-A39ED56213C7}" type="slidenum">
              <a:rPr lang="en-US" smtClean="0">
                <a:solidFill>
                  <a:prstClr val="black"/>
                </a:solidFill>
              </a:rPr>
              <a:pPr defTabSz="914400"/>
              <a:t>‹#›</a:t>
            </a:fld>
            <a:endParaRPr lang="en-US">
              <a:solidFill>
                <a:prstClr val="black"/>
              </a:solidFill>
            </a:endParaRPr>
          </a:p>
        </p:txBody>
      </p:sp>
    </p:spTree>
    <p:extLst>
      <p:ext uri="{BB962C8B-B14F-4D97-AF65-F5344CB8AC3E}">
        <p14:creationId xmlns:p14="http://schemas.microsoft.com/office/powerpoint/2010/main" val="19938865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5808406" y="6341602"/>
            <a:ext cx="2743200" cy="365125"/>
          </a:xfrm>
          <a:prstGeom prst="rect">
            <a:avLst/>
          </a:prstGeom>
        </p:spPr>
        <p:txBody>
          <a:bodyPr/>
          <a:lstStyle/>
          <a:p>
            <a:pPr defTabSz="914400"/>
            <a:fld id="{65D19526-A717-40CA-9A53-D32312BDC4D9}" type="datetime1">
              <a:rPr lang="en-US" smtClean="0">
                <a:solidFill>
                  <a:prstClr val="black"/>
                </a:solidFill>
              </a:rPr>
              <a:pPr defTabSz="914400"/>
              <a:t>9/17/2020</a:t>
            </a:fld>
            <a:endParaRPr lang="en-US">
              <a:solidFill>
                <a:prstClr val="black"/>
              </a:solidFill>
            </a:endParaRPr>
          </a:p>
        </p:txBody>
      </p:sp>
      <p:sp>
        <p:nvSpPr>
          <p:cNvPr id="6" name="Footer Placeholder 5"/>
          <p:cNvSpPr>
            <a:spLocks noGrp="1"/>
          </p:cNvSpPr>
          <p:nvPr>
            <p:ph type="ftr" sz="quarter" idx="11"/>
          </p:nvPr>
        </p:nvSpPr>
        <p:spPr/>
        <p:txBody>
          <a:bodyPr/>
          <a:lstStyle/>
          <a:p>
            <a:r>
              <a:rPr lang="en-US">
                <a:solidFill>
                  <a:prstClr val="black">
                    <a:lumMod val="50000"/>
                    <a:lumOff val="50000"/>
                  </a:prstClr>
                </a:solidFill>
              </a:rPr>
              <a:t>B2B Company, Inc. | New York Empire State Building 123 AVE, USA | Phone: +54 994 022</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defTabSz="914400"/>
            <a:fld id="{E309932C-87E5-4920-8ED0-A39ED56213C7}" type="slidenum">
              <a:rPr lang="en-US" smtClean="0">
                <a:solidFill>
                  <a:prstClr val="black"/>
                </a:solidFill>
              </a:rPr>
              <a:pPr defTabSz="914400"/>
              <a:t>‹#›</a:t>
            </a:fld>
            <a:endParaRPr lang="en-US">
              <a:solidFill>
                <a:prstClr val="black"/>
              </a:solidFill>
            </a:endParaRPr>
          </a:p>
        </p:txBody>
      </p:sp>
    </p:spTree>
    <p:extLst>
      <p:ext uri="{BB962C8B-B14F-4D97-AF65-F5344CB8AC3E}">
        <p14:creationId xmlns:p14="http://schemas.microsoft.com/office/powerpoint/2010/main" val="18222274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5808406" y="6341602"/>
            <a:ext cx="2743200" cy="365125"/>
          </a:xfrm>
          <a:prstGeom prst="rect">
            <a:avLst/>
          </a:prstGeom>
        </p:spPr>
        <p:txBody>
          <a:bodyPr/>
          <a:lstStyle/>
          <a:p>
            <a:pPr defTabSz="914400"/>
            <a:fld id="{6353E572-6930-4D50-81DA-A97E0CCD0FCB}" type="datetime1">
              <a:rPr lang="en-US" smtClean="0">
                <a:solidFill>
                  <a:prstClr val="black"/>
                </a:solidFill>
              </a:rPr>
              <a:pPr defTabSz="914400"/>
              <a:t>9/17/2020</a:t>
            </a:fld>
            <a:endParaRPr lang="en-US">
              <a:solidFill>
                <a:prstClr val="black"/>
              </a:solidFill>
            </a:endParaRPr>
          </a:p>
        </p:txBody>
      </p:sp>
      <p:sp>
        <p:nvSpPr>
          <p:cNvPr id="8" name="Footer Placeholder 7"/>
          <p:cNvSpPr>
            <a:spLocks noGrp="1"/>
          </p:cNvSpPr>
          <p:nvPr>
            <p:ph type="ftr" sz="quarter" idx="11"/>
          </p:nvPr>
        </p:nvSpPr>
        <p:spPr/>
        <p:txBody>
          <a:bodyPr/>
          <a:lstStyle/>
          <a:p>
            <a:r>
              <a:rPr lang="en-US">
                <a:solidFill>
                  <a:prstClr val="black">
                    <a:lumMod val="50000"/>
                    <a:lumOff val="50000"/>
                  </a:prstClr>
                </a:solidFill>
              </a:rPr>
              <a:t>B2B Company, Inc. | New York Empire State Building 123 AVE, USA | Phone: +54 994 022</a:t>
            </a: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pPr defTabSz="914400"/>
            <a:fld id="{E309932C-87E5-4920-8ED0-A39ED56213C7}" type="slidenum">
              <a:rPr lang="en-US" smtClean="0">
                <a:solidFill>
                  <a:prstClr val="black"/>
                </a:solidFill>
              </a:rPr>
              <a:pPr defTabSz="914400"/>
              <a:t>‹#›</a:t>
            </a:fld>
            <a:endParaRPr lang="en-US">
              <a:solidFill>
                <a:prstClr val="black"/>
              </a:solidFill>
            </a:endParaRPr>
          </a:p>
        </p:txBody>
      </p:sp>
    </p:spTree>
    <p:extLst>
      <p:ext uri="{BB962C8B-B14F-4D97-AF65-F5344CB8AC3E}">
        <p14:creationId xmlns:p14="http://schemas.microsoft.com/office/powerpoint/2010/main" val="34496811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5808406" y="6341602"/>
            <a:ext cx="2743200" cy="365125"/>
          </a:xfrm>
          <a:prstGeom prst="rect">
            <a:avLst/>
          </a:prstGeom>
        </p:spPr>
        <p:txBody>
          <a:bodyPr/>
          <a:lstStyle/>
          <a:p>
            <a:pPr defTabSz="914400"/>
            <a:fld id="{D047932F-5A88-45AD-95A6-930241C25466}" type="datetime1">
              <a:rPr lang="en-US" smtClean="0">
                <a:solidFill>
                  <a:prstClr val="black"/>
                </a:solidFill>
              </a:rPr>
              <a:pPr defTabSz="914400"/>
              <a:t>9/17/2020</a:t>
            </a:fld>
            <a:endParaRPr lang="en-US">
              <a:solidFill>
                <a:prstClr val="black"/>
              </a:solidFill>
            </a:endParaRPr>
          </a:p>
        </p:txBody>
      </p:sp>
      <p:sp>
        <p:nvSpPr>
          <p:cNvPr id="4" name="Footer Placeholder 3"/>
          <p:cNvSpPr>
            <a:spLocks noGrp="1"/>
          </p:cNvSpPr>
          <p:nvPr>
            <p:ph type="ftr" sz="quarter" idx="11"/>
          </p:nvPr>
        </p:nvSpPr>
        <p:spPr/>
        <p:txBody>
          <a:bodyPr/>
          <a:lstStyle/>
          <a:p>
            <a:r>
              <a:rPr lang="en-US">
                <a:solidFill>
                  <a:prstClr val="black">
                    <a:lumMod val="50000"/>
                    <a:lumOff val="50000"/>
                  </a:prstClr>
                </a:solidFill>
              </a:rPr>
              <a:t>B2B Company, Inc. | New York Empire State Building 123 AVE, USA | Phone: +54 994 022</a:t>
            </a: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pPr defTabSz="914400"/>
            <a:fld id="{E309932C-87E5-4920-8ED0-A39ED56213C7}" type="slidenum">
              <a:rPr lang="en-US" smtClean="0">
                <a:solidFill>
                  <a:prstClr val="black"/>
                </a:solidFill>
              </a:rPr>
              <a:pPr defTabSz="914400"/>
              <a:t>‹#›</a:t>
            </a:fld>
            <a:endParaRPr lang="en-US">
              <a:solidFill>
                <a:prstClr val="black"/>
              </a:solidFill>
            </a:endParaRPr>
          </a:p>
        </p:txBody>
      </p:sp>
    </p:spTree>
    <p:extLst>
      <p:ext uri="{BB962C8B-B14F-4D97-AF65-F5344CB8AC3E}">
        <p14:creationId xmlns:p14="http://schemas.microsoft.com/office/powerpoint/2010/main" val="9160474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110524-DB1E-426C-AADE-AD7F6CE58902}" type="datetimeFigureOut">
              <a:rPr lang="en-US" smtClean="0"/>
              <a:t>9/17/2020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C8B5FD-1BE3-4B64-A355-ADB853F21C08}" type="slidenum">
              <a:rPr lang="en-US" smtClean="0"/>
              <a:t>‹#›</a:t>
            </a:fld>
            <a:endParaRPr lang="en-US"/>
          </a:p>
        </p:txBody>
      </p:sp>
    </p:spTree>
    <p:extLst>
      <p:ext uri="{BB962C8B-B14F-4D97-AF65-F5344CB8AC3E}">
        <p14:creationId xmlns:p14="http://schemas.microsoft.com/office/powerpoint/2010/main" val="31669262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808406" y="6341602"/>
            <a:ext cx="2743200" cy="365125"/>
          </a:xfrm>
          <a:prstGeom prst="rect">
            <a:avLst/>
          </a:prstGeom>
        </p:spPr>
        <p:txBody>
          <a:bodyPr/>
          <a:lstStyle/>
          <a:p>
            <a:pPr defTabSz="914400"/>
            <a:fld id="{EC4B995B-7004-4D1C-9232-34DF7C78FD82}" type="datetime1">
              <a:rPr lang="en-US" smtClean="0">
                <a:solidFill>
                  <a:prstClr val="black"/>
                </a:solidFill>
              </a:rPr>
              <a:pPr defTabSz="914400"/>
              <a:t>9/17/2020</a:t>
            </a:fld>
            <a:endParaRPr lang="en-US">
              <a:solidFill>
                <a:prstClr val="black"/>
              </a:solidFill>
            </a:endParaRPr>
          </a:p>
        </p:txBody>
      </p:sp>
      <p:sp>
        <p:nvSpPr>
          <p:cNvPr id="3" name="Footer Placeholder 2"/>
          <p:cNvSpPr>
            <a:spLocks noGrp="1"/>
          </p:cNvSpPr>
          <p:nvPr>
            <p:ph type="ftr" sz="quarter" idx="11"/>
          </p:nvPr>
        </p:nvSpPr>
        <p:spPr/>
        <p:txBody>
          <a:bodyPr/>
          <a:lstStyle/>
          <a:p>
            <a:r>
              <a:rPr lang="en-US">
                <a:solidFill>
                  <a:prstClr val="black">
                    <a:lumMod val="50000"/>
                    <a:lumOff val="50000"/>
                  </a:prstClr>
                </a:solidFill>
              </a:rPr>
              <a:t>B2B Company, Inc. | New York Empire State Building 123 AVE, USA | Phone: +54 994 022</a:t>
            </a:r>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pPr defTabSz="914400"/>
            <a:fld id="{E309932C-87E5-4920-8ED0-A39ED56213C7}" type="slidenum">
              <a:rPr lang="en-US" smtClean="0">
                <a:solidFill>
                  <a:prstClr val="black"/>
                </a:solidFill>
              </a:rPr>
              <a:pPr defTabSz="914400"/>
              <a:t>‹#›</a:t>
            </a:fld>
            <a:endParaRPr lang="en-US">
              <a:solidFill>
                <a:prstClr val="black"/>
              </a:solidFill>
            </a:endParaRPr>
          </a:p>
        </p:txBody>
      </p:sp>
    </p:spTree>
    <p:extLst>
      <p:ext uri="{BB962C8B-B14F-4D97-AF65-F5344CB8AC3E}">
        <p14:creationId xmlns:p14="http://schemas.microsoft.com/office/powerpoint/2010/main" val="14490323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solidFill>
                  <a:prstClr val="black">
                    <a:lumMod val="50000"/>
                    <a:lumOff val="50000"/>
                  </a:prstClr>
                </a:solidFill>
              </a:rPr>
              <a:t>B2B Company, Inc. | New York Empire State Building 123 AVE, USA | Phone: +54 994 022</a:t>
            </a:r>
          </a:p>
        </p:txBody>
      </p:sp>
      <p:pic>
        <p:nvPicPr>
          <p:cNvPr id="5" name="Picture 4"/>
          <p:cNvPicPr>
            <a:picLocks noChangeAspect="1"/>
          </p:cNvPicPr>
          <p:nvPr userDrawn="1"/>
        </p:nvPicPr>
        <p:blipFill rotWithShape="1">
          <a:blip r:embed="rId2"/>
          <a:srcRect b="7623"/>
          <a:stretch/>
        </p:blipFill>
        <p:spPr>
          <a:xfrm>
            <a:off x="1" y="-14161"/>
            <a:ext cx="12192000" cy="6945904"/>
          </a:xfrm>
          <a:prstGeom prst="rect">
            <a:avLst/>
          </a:prstGeom>
        </p:spPr>
      </p:pic>
      <p:sp>
        <p:nvSpPr>
          <p:cNvPr id="6" name="Rectangle 5"/>
          <p:cNvSpPr/>
          <p:nvPr userDrawn="1"/>
        </p:nvSpPr>
        <p:spPr>
          <a:xfrm>
            <a:off x="0" y="-29497"/>
            <a:ext cx="12191999" cy="6990736"/>
          </a:xfrm>
          <a:prstGeom prst="rect">
            <a:avLst/>
          </a:prstGeom>
          <a:solidFill>
            <a:schemeClr val="tx2">
              <a:lumMod val="50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Tree>
    <p:extLst>
      <p:ext uri="{BB962C8B-B14F-4D97-AF65-F5344CB8AC3E}">
        <p14:creationId xmlns:p14="http://schemas.microsoft.com/office/powerpoint/2010/main" val="14047747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808406" y="6341602"/>
            <a:ext cx="2743200" cy="365125"/>
          </a:xfrm>
          <a:prstGeom prst="rect">
            <a:avLst/>
          </a:prstGeom>
        </p:spPr>
        <p:txBody>
          <a:bodyPr/>
          <a:lstStyle/>
          <a:p>
            <a:pPr defTabSz="914400"/>
            <a:fld id="{663B262F-66A7-4C4D-9D4E-C8BDF8F1153B}" type="datetime1">
              <a:rPr lang="en-US" smtClean="0">
                <a:solidFill>
                  <a:prstClr val="black"/>
                </a:solidFill>
              </a:rPr>
              <a:pPr defTabSz="914400"/>
              <a:t>9/17/2020</a:t>
            </a:fld>
            <a:endParaRPr lang="en-US">
              <a:solidFill>
                <a:prstClr val="black"/>
              </a:solidFill>
            </a:endParaRPr>
          </a:p>
        </p:txBody>
      </p:sp>
      <p:sp>
        <p:nvSpPr>
          <p:cNvPr id="6" name="Footer Placeholder 5"/>
          <p:cNvSpPr>
            <a:spLocks noGrp="1"/>
          </p:cNvSpPr>
          <p:nvPr>
            <p:ph type="ftr" sz="quarter" idx="11"/>
          </p:nvPr>
        </p:nvSpPr>
        <p:spPr/>
        <p:txBody>
          <a:bodyPr/>
          <a:lstStyle/>
          <a:p>
            <a:r>
              <a:rPr lang="en-US">
                <a:solidFill>
                  <a:prstClr val="black">
                    <a:lumMod val="50000"/>
                    <a:lumOff val="50000"/>
                  </a:prstClr>
                </a:solidFill>
              </a:rPr>
              <a:t>B2B Company, Inc. | New York Empire State Building 123 AVE, USA | Phone: +54 994 022</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defTabSz="914400"/>
            <a:fld id="{E309932C-87E5-4920-8ED0-A39ED56213C7}" type="slidenum">
              <a:rPr lang="en-US" smtClean="0">
                <a:solidFill>
                  <a:prstClr val="black"/>
                </a:solidFill>
              </a:rPr>
              <a:pPr defTabSz="914400"/>
              <a:t>‹#›</a:t>
            </a:fld>
            <a:endParaRPr lang="en-US">
              <a:solidFill>
                <a:prstClr val="black"/>
              </a:solidFill>
            </a:endParaRPr>
          </a:p>
        </p:txBody>
      </p:sp>
    </p:spTree>
    <p:extLst>
      <p:ext uri="{BB962C8B-B14F-4D97-AF65-F5344CB8AC3E}">
        <p14:creationId xmlns:p14="http://schemas.microsoft.com/office/powerpoint/2010/main" val="3632366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808406" y="6341602"/>
            <a:ext cx="2743200" cy="365125"/>
          </a:xfrm>
          <a:prstGeom prst="rect">
            <a:avLst/>
          </a:prstGeom>
        </p:spPr>
        <p:txBody>
          <a:bodyPr/>
          <a:lstStyle/>
          <a:p>
            <a:pPr defTabSz="914400"/>
            <a:fld id="{46CF2769-8EC0-4D4A-8A63-A301D230246F}" type="datetime1">
              <a:rPr lang="en-US" smtClean="0">
                <a:solidFill>
                  <a:prstClr val="black"/>
                </a:solidFill>
              </a:rPr>
              <a:pPr defTabSz="914400"/>
              <a:t>9/17/2020</a:t>
            </a:fld>
            <a:endParaRPr lang="en-US">
              <a:solidFill>
                <a:prstClr val="black"/>
              </a:solidFill>
            </a:endParaRPr>
          </a:p>
        </p:txBody>
      </p:sp>
      <p:sp>
        <p:nvSpPr>
          <p:cNvPr id="6" name="Footer Placeholder 5"/>
          <p:cNvSpPr>
            <a:spLocks noGrp="1"/>
          </p:cNvSpPr>
          <p:nvPr>
            <p:ph type="ftr" sz="quarter" idx="11"/>
          </p:nvPr>
        </p:nvSpPr>
        <p:spPr/>
        <p:txBody>
          <a:bodyPr/>
          <a:lstStyle/>
          <a:p>
            <a:r>
              <a:rPr lang="en-US">
                <a:solidFill>
                  <a:prstClr val="black">
                    <a:lumMod val="50000"/>
                    <a:lumOff val="50000"/>
                  </a:prstClr>
                </a:solidFill>
              </a:rPr>
              <a:t>B2B Company, Inc. | New York Empire State Building 123 AVE, USA | Phone: +54 994 022</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defTabSz="914400"/>
            <a:fld id="{E309932C-87E5-4920-8ED0-A39ED56213C7}" type="slidenum">
              <a:rPr lang="en-US" smtClean="0">
                <a:solidFill>
                  <a:prstClr val="black"/>
                </a:solidFill>
              </a:rPr>
              <a:pPr defTabSz="914400"/>
              <a:t>‹#›</a:t>
            </a:fld>
            <a:endParaRPr lang="en-US">
              <a:solidFill>
                <a:prstClr val="black"/>
              </a:solidFill>
            </a:endParaRPr>
          </a:p>
        </p:txBody>
      </p:sp>
    </p:spTree>
    <p:extLst>
      <p:ext uri="{BB962C8B-B14F-4D97-AF65-F5344CB8AC3E}">
        <p14:creationId xmlns:p14="http://schemas.microsoft.com/office/powerpoint/2010/main" val="11227476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808406" y="6341602"/>
            <a:ext cx="2743200" cy="365125"/>
          </a:xfrm>
          <a:prstGeom prst="rect">
            <a:avLst/>
          </a:prstGeom>
        </p:spPr>
        <p:txBody>
          <a:bodyPr/>
          <a:lstStyle/>
          <a:p>
            <a:pPr defTabSz="914400"/>
            <a:fld id="{AB0BBBF3-B8B4-4B40-BF38-A78C1479D5C2}" type="datetime1">
              <a:rPr lang="en-US" smtClean="0">
                <a:solidFill>
                  <a:prstClr val="black"/>
                </a:solidFill>
              </a:rPr>
              <a:pPr defTabSz="914400"/>
              <a:t>9/17/2020</a:t>
            </a:fld>
            <a:endParaRPr lang="en-US">
              <a:solidFill>
                <a:prstClr val="black"/>
              </a:solidFill>
            </a:endParaRPr>
          </a:p>
        </p:txBody>
      </p:sp>
      <p:sp>
        <p:nvSpPr>
          <p:cNvPr id="5" name="Footer Placeholder 4"/>
          <p:cNvSpPr>
            <a:spLocks noGrp="1"/>
          </p:cNvSpPr>
          <p:nvPr>
            <p:ph type="ftr" sz="quarter" idx="11"/>
          </p:nvPr>
        </p:nvSpPr>
        <p:spPr/>
        <p:txBody>
          <a:bodyPr/>
          <a:lstStyle/>
          <a:p>
            <a:r>
              <a:rPr lang="en-US">
                <a:solidFill>
                  <a:prstClr val="black">
                    <a:lumMod val="50000"/>
                    <a:lumOff val="50000"/>
                  </a:prstClr>
                </a:solidFill>
              </a:rPr>
              <a:t>B2B Company, Inc. | New York Empire State Building 123 AVE, USA | Phone: +54 994 022</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defTabSz="914400"/>
            <a:fld id="{E309932C-87E5-4920-8ED0-A39ED56213C7}" type="slidenum">
              <a:rPr lang="en-US" smtClean="0">
                <a:solidFill>
                  <a:prstClr val="black"/>
                </a:solidFill>
              </a:rPr>
              <a:pPr defTabSz="914400"/>
              <a:t>‹#›</a:t>
            </a:fld>
            <a:endParaRPr lang="en-US">
              <a:solidFill>
                <a:prstClr val="black"/>
              </a:solidFill>
            </a:endParaRPr>
          </a:p>
        </p:txBody>
      </p:sp>
    </p:spTree>
    <p:extLst>
      <p:ext uri="{BB962C8B-B14F-4D97-AF65-F5344CB8AC3E}">
        <p14:creationId xmlns:p14="http://schemas.microsoft.com/office/powerpoint/2010/main" val="11833971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808406" y="6341602"/>
            <a:ext cx="2743200" cy="365125"/>
          </a:xfrm>
          <a:prstGeom prst="rect">
            <a:avLst/>
          </a:prstGeom>
        </p:spPr>
        <p:txBody>
          <a:bodyPr/>
          <a:lstStyle/>
          <a:p>
            <a:pPr defTabSz="914400"/>
            <a:fld id="{A6DB432E-6773-4F35-8933-6FF5B5CCCDCF}" type="datetime1">
              <a:rPr lang="en-US" smtClean="0">
                <a:solidFill>
                  <a:prstClr val="black"/>
                </a:solidFill>
              </a:rPr>
              <a:pPr defTabSz="914400"/>
              <a:t>9/17/2020</a:t>
            </a:fld>
            <a:endParaRPr lang="en-US">
              <a:solidFill>
                <a:prstClr val="black"/>
              </a:solidFill>
            </a:endParaRPr>
          </a:p>
        </p:txBody>
      </p:sp>
      <p:sp>
        <p:nvSpPr>
          <p:cNvPr id="5" name="Footer Placeholder 4"/>
          <p:cNvSpPr>
            <a:spLocks noGrp="1"/>
          </p:cNvSpPr>
          <p:nvPr>
            <p:ph type="ftr" sz="quarter" idx="11"/>
          </p:nvPr>
        </p:nvSpPr>
        <p:spPr/>
        <p:txBody>
          <a:bodyPr/>
          <a:lstStyle/>
          <a:p>
            <a:r>
              <a:rPr lang="en-US">
                <a:solidFill>
                  <a:prstClr val="black">
                    <a:lumMod val="50000"/>
                    <a:lumOff val="50000"/>
                  </a:prstClr>
                </a:solidFill>
              </a:rPr>
              <a:t>B2B Company, Inc. | New York Empire State Building 123 AVE, USA | Phone: +54 994 022</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defTabSz="914400"/>
            <a:fld id="{E309932C-87E5-4920-8ED0-A39ED56213C7}" type="slidenum">
              <a:rPr lang="en-US" smtClean="0">
                <a:solidFill>
                  <a:prstClr val="black"/>
                </a:solidFill>
              </a:rPr>
              <a:pPr defTabSz="914400"/>
              <a:t>‹#›</a:t>
            </a:fld>
            <a:endParaRPr lang="en-US">
              <a:solidFill>
                <a:prstClr val="black"/>
              </a:solidFill>
            </a:endParaRPr>
          </a:p>
        </p:txBody>
      </p:sp>
    </p:spTree>
    <p:extLst>
      <p:ext uri="{BB962C8B-B14F-4D97-AF65-F5344CB8AC3E}">
        <p14:creationId xmlns:p14="http://schemas.microsoft.com/office/powerpoint/2010/main" val="30825707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30" y="381004"/>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9" y="2199637"/>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7"/>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110524-DB1E-426C-AADE-AD7F6CE58902}" type="datetimeFigureOut">
              <a:rPr lang="en-US" smtClean="0"/>
              <a:t>9/17/2020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C8B5FD-1BE3-4B64-A355-ADB853F21C08}" type="slidenum">
              <a:rPr lang="en-US" smtClean="0"/>
              <a:t>‹#›</a:t>
            </a:fld>
            <a:endParaRPr lang="en-US"/>
          </a:p>
        </p:txBody>
      </p:sp>
    </p:spTree>
    <p:extLst>
      <p:ext uri="{BB962C8B-B14F-4D97-AF65-F5344CB8AC3E}">
        <p14:creationId xmlns:p14="http://schemas.microsoft.com/office/powerpoint/2010/main" val="14677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110524-DB1E-426C-AADE-AD7F6CE58902}" type="datetimeFigureOut">
              <a:rPr lang="en-US" smtClean="0"/>
              <a:t>9/17/2020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C8B5FD-1BE3-4B64-A355-ADB853F21C08}" type="slidenum">
              <a:rPr lang="en-US" smtClean="0"/>
              <a:t>‹#›</a:t>
            </a:fld>
            <a:endParaRPr lang="en-US"/>
          </a:p>
        </p:txBody>
      </p:sp>
    </p:spTree>
    <p:extLst>
      <p:ext uri="{BB962C8B-B14F-4D97-AF65-F5344CB8AC3E}">
        <p14:creationId xmlns:p14="http://schemas.microsoft.com/office/powerpoint/2010/main" val="26285740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110524-DB1E-426C-AADE-AD7F6CE58902}" type="datetimeFigureOut">
              <a:rPr lang="en-US" smtClean="0"/>
              <a:t>9/17/2020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C8B5FD-1BE3-4B64-A355-ADB853F21C08}" type="slidenum">
              <a:rPr lang="en-US" smtClean="0"/>
              <a:t>‹#›</a:t>
            </a:fld>
            <a:endParaRPr lang="en-US"/>
          </a:p>
        </p:txBody>
      </p:sp>
    </p:spTree>
    <p:extLst>
      <p:ext uri="{BB962C8B-B14F-4D97-AF65-F5344CB8AC3E}">
        <p14:creationId xmlns:p14="http://schemas.microsoft.com/office/powerpoint/2010/main" val="35204804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4"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5" y="457203"/>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2" y="920377"/>
            <a:ext cx="6158419"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3" y="6375679"/>
            <a:ext cx="1233355" cy="348462"/>
          </a:xfrm>
        </p:spPr>
        <p:txBody>
          <a:bodyPr/>
          <a:lstStyle/>
          <a:p>
            <a:fld id="{5A110524-DB1E-426C-AADE-AD7F6CE58902}" type="datetimeFigureOut">
              <a:rPr lang="en-US" smtClean="0"/>
              <a:t>9/17/2020</a:t>
            </a:fld>
            <a:endParaRPr lang="en-US"/>
          </a:p>
        </p:txBody>
      </p:sp>
      <p:sp>
        <p:nvSpPr>
          <p:cNvPr id="6" name="Footer Placeholder 5"/>
          <p:cNvSpPr>
            <a:spLocks noGrp="1"/>
          </p:cNvSpPr>
          <p:nvPr>
            <p:ph type="ftr" sz="quarter" idx="11"/>
          </p:nvPr>
        </p:nvSpPr>
        <p:spPr>
          <a:xfrm>
            <a:off x="2103621" y="6375679"/>
            <a:ext cx="3482179" cy="345796"/>
          </a:xfrm>
        </p:spPr>
        <p:txBody>
          <a:bodyPr/>
          <a:lstStyle/>
          <a:p>
            <a:endParaRPr lang="en-US"/>
          </a:p>
        </p:txBody>
      </p:sp>
      <p:sp>
        <p:nvSpPr>
          <p:cNvPr id="7" name="Slide Number Placeholder 6"/>
          <p:cNvSpPr>
            <a:spLocks noGrp="1"/>
          </p:cNvSpPr>
          <p:nvPr>
            <p:ph type="sldNum" sz="quarter" idx="12"/>
          </p:nvPr>
        </p:nvSpPr>
        <p:spPr>
          <a:xfrm>
            <a:off x="5691015" y="6375679"/>
            <a:ext cx="1232456" cy="345796"/>
          </a:xfrm>
        </p:spPr>
        <p:txBody>
          <a:bodyPr/>
          <a:lstStyle/>
          <a:p>
            <a:fld id="{DBC8B5FD-1BE3-4B64-A355-ADB853F21C08}"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50526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6" y="4"/>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4"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4"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4"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1" y="6375679"/>
            <a:ext cx="1232456" cy="348462"/>
          </a:xfrm>
        </p:spPr>
        <p:txBody>
          <a:bodyPr/>
          <a:lstStyle/>
          <a:p>
            <a:fld id="{5A110524-DB1E-426C-AADE-AD7F6CE58902}" type="datetimeFigureOut">
              <a:rPr lang="en-US" smtClean="0"/>
              <a:t>9/17/2020</a:t>
            </a:fld>
            <a:endParaRPr lang="en-US"/>
          </a:p>
        </p:txBody>
      </p:sp>
      <p:sp>
        <p:nvSpPr>
          <p:cNvPr id="6" name="Footer Placeholder 5"/>
          <p:cNvSpPr>
            <a:spLocks noGrp="1"/>
          </p:cNvSpPr>
          <p:nvPr>
            <p:ph type="ftr" sz="quarter" idx="11"/>
          </p:nvPr>
        </p:nvSpPr>
        <p:spPr>
          <a:xfrm>
            <a:off x="2103621" y="6375679"/>
            <a:ext cx="3482179"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DBC8B5FD-1BE3-4B64-A355-ADB853F21C08}" type="slidenum">
              <a:rPr lang="en-US" smtClean="0"/>
              <a:t>‹#›</a:t>
            </a:fld>
            <a:endParaRPr lang="en-US"/>
          </a:p>
        </p:txBody>
      </p:sp>
    </p:spTree>
    <p:extLst>
      <p:ext uri="{BB962C8B-B14F-4D97-AF65-F5344CB8AC3E}">
        <p14:creationId xmlns:p14="http://schemas.microsoft.com/office/powerpoint/2010/main" val="6818714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7" y="382385"/>
            <a:ext cx="10178323"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7" y="2286005"/>
            <a:ext cx="10178323"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7" y="6375679"/>
            <a:ext cx="2329723"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5A110524-DB1E-426C-AADE-AD7F6CE58902}" type="datetimeFigureOut">
              <a:rPr lang="en-US" smtClean="0"/>
              <a:t>9/17/2020</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3"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BC8B5FD-1BE3-4B64-A355-ADB853F21C08}" type="slidenum">
              <a:rPr lang="en-US" smtClean="0"/>
              <a:t>‹#›</a:t>
            </a:fld>
            <a:endParaRPr lang="en-US"/>
          </a:p>
        </p:txBody>
      </p:sp>
      <p:sp>
        <p:nvSpPr>
          <p:cNvPr id="11" name="Freeform 6" title="Left scallop edge"/>
          <p:cNvSpPr/>
          <p:nvPr/>
        </p:nvSpPr>
        <p:spPr bwMode="auto">
          <a:xfrm>
            <a:off x="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529854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CD1DC847-A3C8-42D5-81EB-1A4202E73C2B}" type="datetimeFigureOut">
              <a:rPr lang="vi-VN" smtClean="0">
                <a:solidFill>
                  <a:prstClr val="black">
                    <a:tint val="75000"/>
                  </a:prstClr>
                </a:solidFill>
              </a:rPr>
              <a:pPr defTabSz="914400"/>
              <a:t>17/09/2020</a:t>
            </a:fld>
            <a:endParaRPr lang="vi-VN">
              <a:solidFill>
                <a:prstClr val="black">
                  <a:tint val="75000"/>
                </a:prstClr>
              </a:solidFill>
            </a:endParaRPr>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vi-VN">
              <a:solidFill>
                <a:prstClr val="black">
                  <a:tint val="75000"/>
                </a:prstClr>
              </a:solidFill>
            </a:endParaRPr>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78826C0-D979-4295-B381-613709665CA0}" type="slidenum">
              <a:rPr lang="vi-VN" smtClean="0">
                <a:solidFill>
                  <a:prstClr val="black">
                    <a:tint val="75000"/>
                  </a:prstClr>
                </a:solidFill>
              </a:rPr>
              <a:pPr defTabSz="914400"/>
              <a:t>‹#›</a:t>
            </a:fld>
            <a:endParaRPr lang="vi-VN">
              <a:solidFill>
                <a:prstClr val="black">
                  <a:tint val="75000"/>
                </a:prstClr>
              </a:solidFill>
            </a:endParaRPr>
          </a:p>
        </p:txBody>
      </p:sp>
    </p:spTree>
    <p:extLst>
      <p:ext uri="{BB962C8B-B14F-4D97-AF65-F5344CB8AC3E}">
        <p14:creationId xmlns:p14="http://schemas.microsoft.com/office/powerpoint/2010/main" val="70192077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88F53239-BE95-4DBA-9180-6D4D29E9726C}" type="datetimeFigureOut">
              <a:rPr lang="en-US" smtClean="0">
                <a:solidFill>
                  <a:prstClr val="black">
                    <a:tint val="75000"/>
                  </a:prstClr>
                </a:solidFill>
              </a:rPr>
              <a:pPr defTabSz="914400"/>
              <a:t>9/17/2020</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36B2CE0F-94C7-4CD7-834A-E96D16C689A9}"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3464574809"/>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5" name="Group 4"/>
          <p:cNvGrpSpPr>
            <a:grpSpLocks noChangeAspect="1"/>
          </p:cNvGrpSpPr>
          <p:nvPr/>
        </p:nvGrpSpPr>
        <p:grpSpPr bwMode="auto">
          <a:xfrm rot="201060">
            <a:off x="-223772" y="-3882680"/>
            <a:ext cx="13175428" cy="6274189"/>
            <a:chOff x="3" y="183"/>
            <a:chExt cx="5278" cy="2719"/>
          </a:xfrm>
          <a:solidFill>
            <a:schemeClr val="accent1">
              <a:lumMod val="20000"/>
              <a:lumOff val="80000"/>
            </a:schemeClr>
          </a:solidFill>
        </p:grpSpPr>
        <p:grpSp>
          <p:nvGrpSpPr>
            <p:cNvPr id="37" name="Group 205"/>
            <p:cNvGrpSpPr>
              <a:grpSpLocks/>
            </p:cNvGrpSpPr>
            <p:nvPr userDrawn="1"/>
          </p:nvGrpSpPr>
          <p:grpSpPr bwMode="auto">
            <a:xfrm>
              <a:off x="3" y="723"/>
              <a:ext cx="4410" cy="2179"/>
              <a:chOff x="3" y="723"/>
              <a:chExt cx="4410" cy="2179"/>
            </a:xfrm>
            <a:grpFill/>
          </p:grpSpPr>
          <p:sp>
            <p:nvSpPr>
              <p:cNvPr id="578" name="Oval 5"/>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79" name="Oval 6"/>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80" name="Oval 7"/>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81" name="Oval 8"/>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82" name="Oval 9"/>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83" name="Oval 1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84" name="Oval 11"/>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85" name="Oval 12"/>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86" name="Oval 13"/>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87" name="Oval 14"/>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88" name="Oval 15"/>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89" name="Oval 16"/>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90" name="Oval 17"/>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91" name="Oval 18"/>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92" name="Oval 19"/>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93" name="Oval 20"/>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94" name="Oval 21"/>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95" name="Oval 22"/>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96" name="Oval 23"/>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97" name="Oval 24"/>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98" name="Oval 25"/>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99" name="Oval 26"/>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00" name="Oval 27"/>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01" name="Oval 28"/>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02" name="Oval 29"/>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03" name="Oval 3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04" name="Oval 31"/>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05" name="Oval 32"/>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06" name="Oval 33"/>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07" name="Oval 34"/>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08" name="Oval 35"/>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09" name="Oval 36"/>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10" name="Oval 37"/>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11" name="Oval 38"/>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12" name="Oval 39"/>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13" name="Oval 40"/>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14" name="Oval 41"/>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15" name="Oval 42"/>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16" name="Oval 43"/>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17" name="Oval 4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18" name="Oval 45"/>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19" name="Oval 4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20" name="Oval 47"/>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21" name="Oval 4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22" name="Oval 49"/>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23" name="Oval 50"/>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24" name="Oval 51"/>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25" name="Oval 5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26" name="Oval 53"/>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27" name="Oval 54"/>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28" name="Oval 55"/>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29" name="Oval 5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30" name="Oval 57"/>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31" name="Oval 58"/>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32" name="Oval 59"/>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33" name="Oval 60"/>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34" name="Oval 61"/>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35" name="Oval 62"/>
              <p:cNvSpPr>
                <a:spLocks noChangeArrowheads="1"/>
              </p:cNvSpPr>
              <p:nvPr userDrawn="1"/>
            </p:nvSpPr>
            <p:spPr bwMode="auto">
              <a:xfrm>
                <a:off x="511" y="786"/>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36" name="Oval 63"/>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37" name="Oval 64"/>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38" name="Oval 65"/>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39" name="Oval 66"/>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40" name="Oval 67"/>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41" name="Oval 68"/>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42" name="Oval 69"/>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43" name="Oval 7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44" name="Oval 71"/>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45" name="Oval 72"/>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46" name="Oval 73"/>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47" name="Oval 74"/>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48" name="Oval 75"/>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49" name="Oval 76"/>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50" name="Oval 77"/>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51" name="Oval 78"/>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52" name="Oval 79"/>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53" name="Oval 80"/>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54" name="Oval 81"/>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55" name="Oval 82"/>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56" name="Oval 83"/>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57" name="Oval 8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58" name="Oval 85"/>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59" name="Oval 8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60" name="Oval 87"/>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61" name="Oval 88"/>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62" name="Oval 89"/>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63" name="Oval 90"/>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64" name="Oval 91"/>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65" name="Oval 92"/>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66" name="Oval 93"/>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67" name="Oval 94"/>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68" name="Oval 95"/>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69" name="Oval 96"/>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70" name="Oval 97"/>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71" name="Oval 9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72" name="Oval 99"/>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73" name="Oval 100"/>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74" name="Oval 101"/>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75" name="Oval 10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76" name="Oval 103"/>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77" name="Oval 104"/>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78" name="Oval 105"/>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79" name="Oval 106"/>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80" name="Oval 107"/>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81" name="Oval 108"/>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82" name="Oval 109"/>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83" name="Oval 110"/>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84" name="Oval 111"/>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85" name="Oval 112"/>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86" name="Oval 113"/>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87" name="Oval 114"/>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88" name="Oval 115"/>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89" name="Oval 11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90" name="Oval 117"/>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91" name="Oval 11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92" name="Oval 119"/>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93" name="Oval 120"/>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94" name="Oval 121"/>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95" name="Oval 122"/>
              <p:cNvSpPr>
                <a:spLocks noChangeArrowheads="1"/>
              </p:cNvSpPr>
              <p:nvPr userDrawn="1"/>
            </p:nvSpPr>
            <p:spPr bwMode="auto">
              <a:xfrm>
                <a:off x="824" y="2738"/>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96" name="Oval 123"/>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97" name="Oval 124"/>
              <p:cNvSpPr>
                <a:spLocks noChangeArrowheads="1"/>
              </p:cNvSpPr>
              <p:nvPr userDrawn="1"/>
            </p:nvSpPr>
            <p:spPr bwMode="auto">
              <a:xfrm>
                <a:off x="41" y="2698"/>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98" name="Oval 125"/>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99" name="Oval 12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00" name="Oval 127"/>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01" name="Oval 128"/>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02" name="Oval 129"/>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03" name="Oval 130"/>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04" name="Oval 131"/>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05" name="Oval 132"/>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06" name="Oval 133"/>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07" name="Oval 134"/>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08" name="Oval 135"/>
              <p:cNvSpPr>
                <a:spLocks noChangeArrowheads="1"/>
              </p:cNvSpPr>
              <p:nvPr userDrawn="1"/>
            </p:nvSpPr>
            <p:spPr bwMode="auto">
              <a:xfrm>
                <a:off x="41" y="1786"/>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09" name="Oval 136"/>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10" name="Oval 137"/>
              <p:cNvSpPr>
                <a:spLocks noChangeArrowheads="1"/>
              </p:cNvSpPr>
              <p:nvPr userDrawn="1"/>
            </p:nvSpPr>
            <p:spPr bwMode="auto">
              <a:xfrm>
                <a:off x="448" y="2229"/>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11" name="Oval 138"/>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12" name="Oval 139"/>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13" name="Oval 140"/>
              <p:cNvSpPr>
                <a:spLocks noChangeArrowheads="1"/>
              </p:cNvSpPr>
              <p:nvPr userDrawn="1"/>
            </p:nvSpPr>
            <p:spPr bwMode="auto">
              <a:xfrm>
                <a:off x="1103" y="723"/>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14" name="Oval 141"/>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15" name="Oval 142"/>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16" name="Oval 143"/>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17" name="Oval 144"/>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18" name="Oval 145"/>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19" name="Oval 146"/>
              <p:cNvSpPr>
                <a:spLocks noChangeArrowheads="1"/>
              </p:cNvSpPr>
              <p:nvPr userDrawn="1"/>
            </p:nvSpPr>
            <p:spPr bwMode="auto">
              <a:xfrm>
                <a:off x="953" y="1987"/>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20" name="Oval 147"/>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21" name="Oval 148"/>
              <p:cNvSpPr>
                <a:spLocks noChangeArrowheads="1"/>
              </p:cNvSpPr>
              <p:nvPr userDrawn="1"/>
            </p:nvSpPr>
            <p:spPr bwMode="auto">
              <a:xfrm>
                <a:off x="837" y="1349"/>
                <a:ext cx="28"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22" name="Oval 149"/>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23" name="Oval 150"/>
              <p:cNvSpPr>
                <a:spLocks noChangeArrowheads="1"/>
              </p:cNvSpPr>
              <p:nvPr userDrawn="1"/>
            </p:nvSpPr>
            <p:spPr bwMode="auto">
              <a:xfrm>
                <a:off x="1664" y="1729"/>
                <a:ext cx="31"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24" name="Oval 151"/>
              <p:cNvSpPr>
                <a:spLocks noChangeArrowheads="1"/>
              </p:cNvSpPr>
              <p:nvPr userDrawn="1"/>
            </p:nvSpPr>
            <p:spPr bwMode="auto">
              <a:xfrm>
                <a:off x="1592" y="117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25" name="Oval 152"/>
              <p:cNvSpPr>
                <a:spLocks noChangeArrowheads="1"/>
              </p:cNvSpPr>
              <p:nvPr userDrawn="1"/>
            </p:nvSpPr>
            <p:spPr bwMode="auto">
              <a:xfrm>
                <a:off x="2727" y="1748"/>
                <a:ext cx="28"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26" name="Oval 153"/>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27" name="Oval 154"/>
              <p:cNvSpPr>
                <a:spLocks noChangeArrowheads="1"/>
              </p:cNvSpPr>
              <p:nvPr userDrawn="1"/>
            </p:nvSpPr>
            <p:spPr bwMode="auto">
              <a:xfrm>
                <a:off x="2263" y="117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28" name="Oval 155"/>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29" name="Oval 156"/>
              <p:cNvSpPr>
                <a:spLocks noChangeArrowheads="1"/>
              </p:cNvSpPr>
              <p:nvPr userDrawn="1"/>
            </p:nvSpPr>
            <p:spPr bwMode="auto">
              <a:xfrm>
                <a:off x="2560" y="1189"/>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30" name="Oval 157"/>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31" name="Oval 158"/>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32" name="Oval 159"/>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33" name="Oval 160"/>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34" name="Oval 161"/>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35" name="Oval 162"/>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36" name="Oval 163"/>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37" name="Oval 164"/>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38" name="Oval 165"/>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39" name="Oval 166"/>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40" name="Oval 167"/>
              <p:cNvSpPr>
                <a:spLocks noChangeArrowheads="1"/>
              </p:cNvSpPr>
              <p:nvPr userDrawn="1"/>
            </p:nvSpPr>
            <p:spPr bwMode="auto">
              <a:xfrm>
                <a:off x="4381" y="1918"/>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41" name="Oval 168"/>
              <p:cNvSpPr>
                <a:spLocks noChangeArrowheads="1"/>
              </p:cNvSpPr>
              <p:nvPr userDrawn="1"/>
            </p:nvSpPr>
            <p:spPr bwMode="auto">
              <a:xfrm>
                <a:off x="2106" y="2220"/>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42" name="Oval 169"/>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43" name="Oval 170"/>
              <p:cNvSpPr>
                <a:spLocks noChangeArrowheads="1"/>
              </p:cNvSpPr>
              <p:nvPr userDrawn="1"/>
            </p:nvSpPr>
            <p:spPr bwMode="auto">
              <a:xfrm>
                <a:off x="1514" y="189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44" name="Oval 171"/>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45" name="Oval 172"/>
              <p:cNvSpPr>
                <a:spLocks noChangeArrowheads="1"/>
              </p:cNvSpPr>
              <p:nvPr userDrawn="1"/>
            </p:nvSpPr>
            <p:spPr bwMode="auto">
              <a:xfrm>
                <a:off x="1254" y="2512"/>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46" name="Oval 173"/>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47" name="Oval 174"/>
              <p:cNvSpPr>
                <a:spLocks noChangeArrowheads="1"/>
              </p:cNvSpPr>
              <p:nvPr userDrawn="1"/>
            </p:nvSpPr>
            <p:spPr bwMode="auto">
              <a:xfrm>
                <a:off x="1260" y="2871"/>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48" name="Oval 175"/>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49" name="Oval 176"/>
              <p:cNvSpPr>
                <a:spLocks noChangeArrowheads="1"/>
              </p:cNvSpPr>
              <p:nvPr userDrawn="1"/>
            </p:nvSpPr>
            <p:spPr bwMode="auto">
              <a:xfrm>
                <a:off x="2654" y="2540"/>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50" name="Oval 177"/>
              <p:cNvSpPr>
                <a:spLocks noChangeArrowheads="1"/>
              </p:cNvSpPr>
              <p:nvPr userDrawn="1"/>
            </p:nvSpPr>
            <p:spPr bwMode="auto">
              <a:xfrm>
                <a:off x="1924" y="2827"/>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51" name="Oval 178"/>
              <p:cNvSpPr>
                <a:spLocks noChangeArrowheads="1"/>
              </p:cNvSpPr>
              <p:nvPr userDrawn="1"/>
            </p:nvSpPr>
            <p:spPr bwMode="auto">
              <a:xfrm>
                <a:off x="4381" y="1918"/>
                <a:ext cx="32"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52" name="Oval 179"/>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53" name="Oval 180"/>
              <p:cNvSpPr>
                <a:spLocks noChangeArrowheads="1"/>
              </p:cNvSpPr>
              <p:nvPr userDrawn="1"/>
            </p:nvSpPr>
            <p:spPr bwMode="auto">
              <a:xfrm>
                <a:off x="3147" y="1434"/>
                <a:ext cx="31" cy="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54" name="Oval 181"/>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55" name="Oval 182"/>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56" name="Oval 183"/>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57" name="Oval 184"/>
              <p:cNvSpPr>
                <a:spLocks noChangeArrowheads="1"/>
              </p:cNvSpPr>
              <p:nvPr userDrawn="1"/>
            </p:nvSpPr>
            <p:spPr bwMode="auto">
              <a:xfrm>
                <a:off x="3052" y="2232"/>
                <a:ext cx="32"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58" name="Oval 185"/>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59" name="Oval 186"/>
              <p:cNvSpPr>
                <a:spLocks noChangeArrowheads="1"/>
              </p:cNvSpPr>
              <p:nvPr userDrawn="1"/>
            </p:nvSpPr>
            <p:spPr bwMode="auto">
              <a:xfrm>
                <a:off x="3432" y="188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60" name="Oval 187"/>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61" name="Oval 188"/>
              <p:cNvSpPr>
                <a:spLocks noChangeArrowheads="1"/>
              </p:cNvSpPr>
              <p:nvPr userDrawn="1"/>
            </p:nvSpPr>
            <p:spPr bwMode="auto">
              <a:xfrm>
                <a:off x="3024" y="2207"/>
                <a:ext cx="32"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62" name="Oval 189"/>
              <p:cNvSpPr>
                <a:spLocks noChangeArrowheads="1"/>
              </p:cNvSpPr>
              <p:nvPr userDrawn="1"/>
            </p:nvSpPr>
            <p:spPr bwMode="auto">
              <a:xfrm>
                <a:off x="3836" y="2273"/>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63" name="Freeform 190"/>
              <p:cNvSpPr>
                <a:spLocks/>
              </p:cNvSpPr>
              <p:nvPr userDrawn="1"/>
            </p:nvSpPr>
            <p:spPr bwMode="auto">
              <a:xfrm>
                <a:off x="3" y="1739"/>
                <a:ext cx="53" cy="63"/>
              </a:xfrm>
              <a:custGeom>
                <a:avLst/>
                <a:gdLst>
                  <a:gd name="T0" fmla="*/ 0 w 53"/>
                  <a:gd name="T1" fmla="*/ 0 h 63"/>
                  <a:gd name="T2" fmla="*/ 53 w 53"/>
                  <a:gd name="T3" fmla="*/ 63 h 63"/>
                  <a:gd name="T4" fmla="*/ 50 w 53"/>
                  <a:gd name="T5" fmla="*/ 63 h 63"/>
                  <a:gd name="T6" fmla="*/ 0 w 53"/>
                  <a:gd name="T7" fmla="*/ 6 h 63"/>
                  <a:gd name="T8" fmla="*/ 0 w 53"/>
                  <a:gd name="T9" fmla="*/ 0 h 63"/>
                </a:gdLst>
                <a:ahLst/>
                <a:cxnLst>
                  <a:cxn ang="0">
                    <a:pos x="T0" y="T1"/>
                  </a:cxn>
                  <a:cxn ang="0">
                    <a:pos x="T2" y="T3"/>
                  </a:cxn>
                  <a:cxn ang="0">
                    <a:pos x="T4" y="T5"/>
                  </a:cxn>
                  <a:cxn ang="0">
                    <a:pos x="T6" y="T7"/>
                  </a:cxn>
                  <a:cxn ang="0">
                    <a:pos x="T8" y="T9"/>
                  </a:cxn>
                </a:cxnLst>
                <a:rect l="0" t="0" r="r" b="b"/>
                <a:pathLst>
                  <a:path w="53" h="63">
                    <a:moveTo>
                      <a:pt x="0" y="0"/>
                    </a:moveTo>
                    <a:lnTo>
                      <a:pt x="53" y="63"/>
                    </a:lnTo>
                    <a:lnTo>
                      <a:pt x="50" y="63"/>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64" name="Freeform 191"/>
              <p:cNvSpPr>
                <a:spLocks/>
              </p:cNvSpPr>
              <p:nvPr userDrawn="1"/>
            </p:nvSpPr>
            <p:spPr bwMode="auto">
              <a:xfrm>
                <a:off x="3" y="1802"/>
                <a:ext cx="53" cy="56"/>
              </a:xfrm>
              <a:custGeom>
                <a:avLst/>
                <a:gdLst>
                  <a:gd name="T0" fmla="*/ 0 w 53"/>
                  <a:gd name="T1" fmla="*/ 50 h 56"/>
                  <a:gd name="T2" fmla="*/ 50 w 53"/>
                  <a:gd name="T3" fmla="*/ 0 h 56"/>
                  <a:gd name="T4" fmla="*/ 53 w 53"/>
                  <a:gd name="T5" fmla="*/ 3 h 56"/>
                  <a:gd name="T6" fmla="*/ 0 w 53"/>
                  <a:gd name="T7" fmla="*/ 56 h 56"/>
                  <a:gd name="T8" fmla="*/ 0 w 53"/>
                  <a:gd name="T9" fmla="*/ 50 h 56"/>
                </a:gdLst>
                <a:ahLst/>
                <a:cxnLst>
                  <a:cxn ang="0">
                    <a:pos x="T0" y="T1"/>
                  </a:cxn>
                  <a:cxn ang="0">
                    <a:pos x="T2" y="T3"/>
                  </a:cxn>
                  <a:cxn ang="0">
                    <a:pos x="T4" y="T5"/>
                  </a:cxn>
                  <a:cxn ang="0">
                    <a:pos x="T6" y="T7"/>
                  </a:cxn>
                  <a:cxn ang="0">
                    <a:pos x="T8" y="T9"/>
                  </a:cxn>
                </a:cxnLst>
                <a:rect l="0" t="0" r="r" b="b"/>
                <a:pathLst>
                  <a:path w="53" h="56">
                    <a:moveTo>
                      <a:pt x="0" y="50"/>
                    </a:moveTo>
                    <a:lnTo>
                      <a:pt x="50" y="0"/>
                    </a:lnTo>
                    <a:lnTo>
                      <a:pt x="53" y="3"/>
                    </a:lnTo>
                    <a:lnTo>
                      <a:pt x="0" y="56"/>
                    </a:lnTo>
                    <a:lnTo>
                      <a:pt x="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65" name="Freeform 192"/>
              <p:cNvSpPr>
                <a:spLocks/>
              </p:cNvSpPr>
              <p:nvPr userDrawn="1"/>
            </p:nvSpPr>
            <p:spPr bwMode="auto">
              <a:xfrm>
                <a:off x="3" y="1670"/>
                <a:ext cx="53" cy="132"/>
              </a:xfrm>
              <a:custGeom>
                <a:avLst/>
                <a:gdLst>
                  <a:gd name="T0" fmla="*/ 0 w 53"/>
                  <a:gd name="T1" fmla="*/ 0 h 132"/>
                  <a:gd name="T2" fmla="*/ 53 w 53"/>
                  <a:gd name="T3" fmla="*/ 132 h 132"/>
                  <a:gd name="T4" fmla="*/ 50 w 53"/>
                  <a:gd name="T5" fmla="*/ 132 h 132"/>
                  <a:gd name="T6" fmla="*/ 0 w 53"/>
                  <a:gd name="T7" fmla="*/ 9 h 132"/>
                  <a:gd name="T8" fmla="*/ 0 w 53"/>
                  <a:gd name="T9" fmla="*/ 0 h 132"/>
                </a:gdLst>
                <a:ahLst/>
                <a:cxnLst>
                  <a:cxn ang="0">
                    <a:pos x="T0" y="T1"/>
                  </a:cxn>
                  <a:cxn ang="0">
                    <a:pos x="T2" y="T3"/>
                  </a:cxn>
                  <a:cxn ang="0">
                    <a:pos x="T4" y="T5"/>
                  </a:cxn>
                  <a:cxn ang="0">
                    <a:pos x="T6" y="T7"/>
                  </a:cxn>
                  <a:cxn ang="0">
                    <a:pos x="T8" y="T9"/>
                  </a:cxn>
                </a:cxnLst>
                <a:rect l="0" t="0" r="r" b="b"/>
                <a:pathLst>
                  <a:path w="53" h="132">
                    <a:moveTo>
                      <a:pt x="0" y="0"/>
                    </a:moveTo>
                    <a:lnTo>
                      <a:pt x="53" y="132"/>
                    </a:lnTo>
                    <a:lnTo>
                      <a:pt x="50" y="132"/>
                    </a:lnTo>
                    <a:lnTo>
                      <a:pt x="0" y="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66" name="Freeform 193"/>
              <p:cNvSpPr>
                <a:spLocks/>
              </p:cNvSpPr>
              <p:nvPr userDrawn="1"/>
            </p:nvSpPr>
            <p:spPr bwMode="auto">
              <a:xfrm>
                <a:off x="2667" y="2220"/>
                <a:ext cx="373" cy="339"/>
              </a:xfrm>
              <a:custGeom>
                <a:avLst/>
                <a:gdLst>
                  <a:gd name="T0" fmla="*/ 373 w 373"/>
                  <a:gd name="T1" fmla="*/ 0 h 339"/>
                  <a:gd name="T2" fmla="*/ 0 w 373"/>
                  <a:gd name="T3" fmla="*/ 336 h 339"/>
                  <a:gd name="T4" fmla="*/ 3 w 373"/>
                  <a:gd name="T5" fmla="*/ 339 h 339"/>
                  <a:gd name="T6" fmla="*/ 373 w 373"/>
                  <a:gd name="T7" fmla="*/ 3 h 339"/>
                  <a:gd name="T8" fmla="*/ 373 w 373"/>
                  <a:gd name="T9" fmla="*/ 0 h 339"/>
                </a:gdLst>
                <a:ahLst/>
                <a:cxnLst>
                  <a:cxn ang="0">
                    <a:pos x="T0" y="T1"/>
                  </a:cxn>
                  <a:cxn ang="0">
                    <a:pos x="T2" y="T3"/>
                  </a:cxn>
                  <a:cxn ang="0">
                    <a:pos x="T4" y="T5"/>
                  </a:cxn>
                  <a:cxn ang="0">
                    <a:pos x="T6" y="T7"/>
                  </a:cxn>
                  <a:cxn ang="0">
                    <a:pos x="T8" y="T9"/>
                  </a:cxn>
                </a:cxnLst>
                <a:rect l="0" t="0" r="r" b="b"/>
                <a:pathLst>
                  <a:path w="373" h="339">
                    <a:moveTo>
                      <a:pt x="373" y="0"/>
                    </a:moveTo>
                    <a:lnTo>
                      <a:pt x="0" y="336"/>
                    </a:lnTo>
                    <a:lnTo>
                      <a:pt x="3" y="339"/>
                    </a:lnTo>
                    <a:lnTo>
                      <a:pt x="373" y="3"/>
                    </a:lnTo>
                    <a:lnTo>
                      <a:pt x="3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67" name="Freeform 194"/>
              <p:cNvSpPr>
                <a:spLocks/>
              </p:cNvSpPr>
              <p:nvPr userDrawn="1"/>
            </p:nvSpPr>
            <p:spPr bwMode="auto">
              <a:xfrm>
                <a:off x="849" y="1365"/>
                <a:ext cx="834" cy="380"/>
              </a:xfrm>
              <a:custGeom>
                <a:avLst/>
                <a:gdLst>
                  <a:gd name="T0" fmla="*/ 3 w 834"/>
                  <a:gd name="T1" fmla="*/ 0 h 380"/>
                  <a:gd name="T2" fmla="*/ 0 w 834"/>
                  <a:gd name="T3" fmla="*/ 3 h 380"/>
                  <a:gd name="T4" fmla="*/ 831 w 834"/>
                  <a:gd name="T5" fmla="*/ 380 h 380"/>
                  <a:gd name="T6" fmla="*/ 834 w 834"/>
                  <a:gd name="T7" fmla="*/ 377 h 380"/>
                  <a:gd name="T8" fmla="*/ 3 w 834"/>
                  <a:gd name="T9" fmla="*/ 0 h 380"/>
                </a:gdLst>
                <a:ahLst/>
                <a:cxnLst>
                  <a:cxn ang="0">
                    <a:pos x="T0" y="T1"/>
                  </a:cxn>
                  <a:cxn ang="0">
                    <a:pos x="T2" y="T3"/>
                  </a:cxn>
                  <a:cxn ang="0">
                    <a:pos x="T4" y="T5"/>
                  </a:cxn>
                  <a:cxn ang="0">
                    <a:pos x="T6" y="T7"/>
                  </a:cxn>
                  <a:cxn ang="0">
                    <a:pos x="T8" y="T9"/>
                  </a:cxn>
                </a:cxnLst>
                <a:rect l="0" t="0" r="r" b="b"/>
                <a:pathLst>
                  <a:path w="834" h="380">
                    <a:moveTo>
                      <a:pt x="3" y="0"/>
                    </a:moveTo>
                    <a:lnTo>
                      <a:pt x="0" y="3"/>
                    </a:lnTo>
                    <a:lnTo>
                      <a:pt x="831" y="380"/>
                    </a:lnTo>
                    <a:lnTo>
                      <a:pt x="834" y="37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68" name="Freeform 195"/>
              <p:cNvSpPr>
                <a:spLocks/>
              </p:cNvSpPr>
              <p:nvPr userDrawn="1"/>
            </p:nvSpPr>
            <p:spPr bwMode="auto">
              <a:xfrm>
                <a:off x="3" y="1204"/>
                <a:ext cx="849" cy="164"/>
              </a:xfrm>
              <a:custGeom>
                <a:avLst/>
                <a:gdLst>
                  <a:gd name="T0" fmla="*/ 0 w 849"/>
                  <a:gd name="T1" fmla="*/ 0 h 164"/>
                  <a:gd name="T2" fmla="*/ 849 w 849"/>
                  <a:gd name="T3" fmla="*/ 161 h 164"/>
                  <a:gd name="T4" fmla="*/ 846 w 849"/>
                  <a:gd name="T5" fmla="*/ 164 h 164"/>
                  <a:gd name="T6" fmla="*/ 0 w 849"/>
                  <a:gd name="T7" fmla="*/ 4 h 164"/>
                  <a:gd name="T8" fmla="*/ 0 w 849"/>
                  <a:gd name="T9" fmla="*/ 0 h 164"/>
                </a:gdLst>
                <a:ahLst/>
                <a:cxnLst>
                  <a:cxn ang="0">
                    <a:pos x="T0" y="T1"/>
                  </a:cxn>
                  <a:cxn ang="0">
                    <a:pos x="T2" y="T3"/>
                  </a:cxn>
                  <a:cxn ang="0">
                    <a:pos x="T4" y="T5"/>
                  </a:cxn>
                  <a:cxn ang="0">
                    <a:pos x="T6" y="T7"/>
                  </a:cxn>
                  <a:cxn ang="0">
                    <a:pos x="T8" y="T9"/>
                  </a:cxn>
                </a:cxnLst>
                <a:rect l="0" t="0" r="r" b="b"/>
                <a:pathLst>
                  <a:path w="849" h="164">
                    <a:moveTo>
                      <a:pt x="0" y="0"/>
                    </a:moveTo>
                    <a:lnTo>
                      <a:pt x="849" y="161"/>
                    </a:lnTo>
                    <a:lnTo>
                      <a:pt x="846" y="164"/>
                    </a:lnTo>
                    <a:lnTo>
                      <a:pt x="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69" name="Freeform 196"/>
              <p:cNvSpPr>
                <a:spLocks/>
              </p:cNvSpPr>
              <p:nvPr userDrawn="1"/>
            </p:nvSpPr>
            <p:spPr bwMode="auto">
              <a:xfrm>
                <a:off x="53" y="1365"/>
                <a:ext cx="799" cy="440"/>
              </a:xfrm>
              <a:custGeom>
                <a:avLst/>
                <a:gdLst>
                  <a:gd name="T0" fmla="*/ 796 w 799"/>
                  <a:gd name="T1" fmla="*/ 0 h 440"/>
                  <a:gd name="T2" fmla="*/ 0 w 799"/>
                  <a:gd name="T3" fmla="*/ 434 h 440"/>
                  <a:gd name="T4" fmla="*/ 3 w 799"/>
                  <a:gd name="T5" fmla="*/ 440 h 440"/>
                  <a:gd name="T6" fmla="*/ 799 w 799"/>
                  <a:gd name="T7" fmla="*/ 3 h 440"/>
                  <a:gd name="T8" fmla="*/ 796 w 799"/>
                  <a:gd name="T9" fmla="*/ 0 h 440"/>
                </a:gdLst>
                <a:ahLst/>
                <a:cxnLst>
                  <a:cxn ang="0">
                    <a:pos x="T0" y="T1"/>
                  </a:cxn>
                  <a:cxn ang="0">
                    <a:pos x="T2" y="T3"/>
                  </a:cxn>
                  <a:cxn ang="0">
                    <a:pos x="T4" y="T5"/>
                  </a:cxn>
                  <a:cxn ang="0">
                    <a:pos x="T6" y="T7"/>
                  </a:cxn>
                  <a:cxn ang="0">
                    <a:pos x="T8" y="T9"/>
                  </a:cxn>
                </a:cxnLst>
                <a:rect l="0" t="0" r="r" b="b"/>
                <a:pathLst>
                  <a:path w="799" h="440">
                    <a:moveTo>
                      <a:pt x="796" y="0"/>
                    </a:moveTo>
                    <a:lnTo>
                      <a:pt x="0" y="434"/>
                    </a:lnTo>
                    <a:lnTo>
                      <a:pt x="3" y="440"/>
                    </a:lnTo>
                    <a:lnTo>
                      <a:pt x="799" y="3"/>
                    </a:lnTo>
                    <a:lnTo>
                      <a:pt x="7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70" name="Freeform 197"/>
              <p:cNvSpPr>
                <a:spLocks/>
              </p:cNvSpPr>
              <p:nvPr userDrawn="1"/>
            </p:nvSpPr>
            <p:spPr bwMode="auto">
              <a:xfrm>
                <a:off x="3" y="1365"/>
                <a:ext cx="849" cy="113"/>
              </a:xfrm>
              <a:custGeom>
                <a:avLst/>
                <a:gdLst>
                  <a:gd name="T0" fmla="*/ 0 w 849"/>
                  <a:gd name="T1" fmla="*/ 110 h 113"/>
                  <a:gd name="T2" fmla="*/ 846 w 849"/>
                  <a:gd name="T3" fmla="*/ 0 h 113"/>
                  <a:gd name="T4" fmla="*/ 849 w 849"/>
                  <a:gd name="T5" fmla="*/ 3 h 113"/>
                  <a:gd name="T6" fmla="*/ 0 w 849"/>
                  <a:gd name="T7" fmla="*/ 113 h 113"/>
                  <a:gd name="T8" fmla="*/ 0 w 849"/>
                  <a:gd name="T9" fmla="*/ 110 h 113"/>
                </a:gdLst>
                <a:ahLst/>
                <a:cxnLst>
                  <a:cxn ang="0">
                    <a:pos x="T0" y="T1"/>
                  </a:cxn>
                  <a:cxn ang="0">
                    <a:pos x="T2" y="T3"/>
                  </a:cxn>
                  <a:cxn ang="0">
                    <a:pos x="T4" y="T5"/>
                  </a:cxn>
                  <a:cxn ang="0">
                    <a:pos x="T6" y="T7"/>
                  </a:cxn>
                  <a:cxn ang="0">
                    <a:pos x="T8" y="T9"/>
                  </a:cxn>
                </a:cxnLst>
                <a:rect l="0" t="0" r="r" b="b"/>
                <a:pathLst>
                  <a:path w="849" h="113">
                    <a:moveTo>
                      <a:pt x="0" y="110"/>
                    </a:moveTo>
                    <a:lnTo>
                      <a:pt x="846" y="0"/>
                    </a:lnTo>
                    <a:lnTo>
                      <a:pt x="849" y="3"/>
                    </a:lnTo>
                    <a:lnTo>
                      <a:pt x="0" y="113"/>
                    </a:lnTo>
                    <a:lnTo>
                      <a:pt x="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71" name="Freeform 198"/>
              <p:cNvSpPr>
                <a:spLocks/>
              </p:cNvSpPr>
              <p:nvPr userDrawn="1"/>
            </p:nvSpPr>
            <p:spPr bwMode="auto">
              <a:xfrm>
                <a:off x="1269" y="2528"/>
                <a:ext cx="10" cy="358"/>
              </a:xfrm>
              <a:custGeom>
                <a:avLst/>
                <a:gdLst>
                  <a:gd name="T0" fmla="*/ 3 w 10"/>
                  <a:gd name="T1" fmla="*/ 0 h 358"/>
                  <a:gd name="T2" fmla="*/ 0 w 10"/>
                  <a:gd name="T3" fmla="*/ 0 h 358"/>
                  <a:gd name="T4" fmla="*/ 7 w 10"/>
                  <a:gd name="T5" fmla="*/ 358 h 358"/>
                  <a:gd name="T6" fmla="*/ 10 w 10"/>
                  <a:gd name="T7" fmla="*/ 358 h 358"/>
                  <a:gd name="T8" fmla="*/ 3 w 10"/>
                  <a:gd name="T9" fmla="*/ 0 h 358"/>
                </a:gdLst>
                <a:ahLst/>
                <a:cxnLst>
                  <a:cxn ang="0">
                    <a:pos x="T0" y="T1"/>
                  </a:cxn>
                  <a:cxn ang="0">
                    <a:pos x="T2" y="T3"/>
                  </a:cxn>
                  <a:cxn ang="0">
                    <a:pos x="T4" y="T5"/>
                  </a:cxn>
                  <a:cxn ang="0">
                    <a:pos x="T6" y="T7"/>
                  </a:cxn>
                  <a:cxn ang="0">
                    <a:pos x="T8" y="T9"/>
                  </a:cxn>
                </a:cxnLst>
                <a:rect l="0" t="0" r="r" b="b"/>
                <a:pathLst>
                  <a:path w="10" h="358">
                    <a:moveTo>
                      <a:pt x="3" y="0"/>
                    </a:moveTo>
                    <a:lnTo>
                      <a:pt x="0" y="0"/>
                    </a:lnTo>
                    <a:lnTo>
                      <a:pt x="7" y="358"/>
                    </a:lnTo>
                    <a:lnTo>
                      <a:pt x="10" y="35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72" name="Freeform 199"/>
              <p:cNvSpPr>
                <a:spLocks/>
              </p:cNvSpPr>
              <p:nvPr userDrawn="1"/>
            </p:nvSpPr>
            <p:spPr bwMode="auto">
              <a:xfrm>
                <a:off x="1269" y="1742"/>
                <a:ext cx="414" cy="786"/>
              </a:xfrm>
              <a:custGeom>
                <a:avLst/>
                <a:gdLst>
                  <a:gd name="T0" fmla="*/ 411 w 414"/>
                  <a:gd name="T1" fmla="*/ 0 h 786"/>
                  <a:gd name="T2" fmla="*/ 0 w 414"/>
                  <a:gd name="T3" fmla="*/ 786 h 786"/>
                  <a:gd name="T4" fmla="*/ 3 w 414"/>
                  <a:gd name="T5" fmla="*/ 786 h 786"/>
                  <a:gd name="T6" fmla="*/ 414 w 414"/>
                  <a:gd name="T7" fmla="*/ 3 h 786"/>
                  <a:gd name="T8" fmla="*/ 411 w 414"/>
                  <a:gd name="T9" fmla="*/ 0 h 786"/>
                </a:gdLst>
                <a:ahLst/>
                <a:cxnLst>
                  <a:cxn ang="0">
                    <a:pos x="T0" y="T1"/>
                  </a:cxn>
                  <a:cxn ang="0">
                    <a:pos x="T2" y="T3"/>
                  </a:cxn>
                  <a:cxn ang="0">
                    <a:pos x="T4" y="T5"/>
                  </a:cxn>
                  <a:cxn ang="0">
                    <a:pos x="T6" y="T7"/>
                  </a:cxn>
                  <a:cxn ang="0">
                    <a:pos x="T8" y="T9"/>
                  </a:cxn>
                </a:cxnLst>
                <a:rect l="0" t="0" r="r" b="b"/>
                <a:pathLst>
                  <a:path w="414" h="786">
                    <a:moveTo>
                      <a:pt x="411" y="0"/>
                    </a:moveTo>
                    <a:lnTo>
                      <a:pt x="0" y="786"/>
                    </a:lnTo>
                    <a:lnTo>
                      <a:pt x="3" y="786"/>
                    </a:lnTo>
                    <a:lnTo>
                      <a:pt x="414" y="3"/>
                    </a:lnTo>
                    <a:lnTo>
                      <a:pt x="4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73" name="Freeform 200"/>
              <p:cNvSpPr>
                <a:spLocks/>
              </p:cNvSpPr>
              <p:nvPr userDrawn="1"/>
            </p:nvSpPr>
            <p:spPr bwMode="auto">
              <a:xfrm>
                <a:off x="3040" y="1899"/>
                <a:ext cx="407" cy="324"/>
              </a:xfrm>
              <a:custGeom>
                <a:avLst/>
                <a:gdLst>
                  <a:gd name="T0" fmla="*/ 404 w 407"/>
                  <a:gd name="T1" fmla="*/ 0 h 324"/>
                  <a:gd name="T2" fmla="*/ 0 w 407"/>
                  <a:gd name="T3" fmla="*/ 321 h 324"/>
                  <a:gd name="T4" fmla="*/ 0 w 407"/>
                  <a:gd name="T5" fmla="*/ 324 h 324"/>
                  <a:gd name="T6" fmla="*/ 407 w 407"/>
                  <a:gd name="T7" fmla="*/ 3 h 324"/>
                  <a:gd name="T8" fmla="*/ 404 w 407"/>
                  <a:gd name="T9" fmla="*/ 0 h 324"/>
                </a:gdLst>
                <a:ahLst/>
                <a:cxnLst>
                  <a:cxn ang="0">
                    <a:pos x="T0" y="T1"/>
                  </a:cxn>
                  <a:cxn ang="0">
                    <a:pos x="T2" y="T3"/>
                  </a:cxn>
                  <a:cxn ang="0">
                    <a:pos x="T4" y="T5"/>
                  </a:cxn>
                  <a:cxn ang="0">
                    <a:pos x="T6" y="T7"/>
                  </a:cxn>
                  <a:cxn ang="0">
                    <a:pos x="T8" y="T9"/>
                  </a:cxn>
                </a:cxnLst>
                <a:rect l="0" t="0" r="r" b="b"/>
                <a:pathLst>
                  <a:path w="407" h="324">
                    <a:moveTo>
                      <a:pt x="404" y="0"/>
                    </a:moveTo>
                    <a:lnTo>
                      <a:pt x="0" y="321"/>
                    </a:lnTo>
                    <a:lnTo>
                      <a:pt x="0" y="324"/>
                    </a:lnTo>
                    <a:lnTo>
                      <a:pt x="407" y="3"/>
                    </a:lnTo>
                    <a:lnTo>
                      <a:pt x="4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74" name="Freeform 201"/>
              <p:cNvSpPr>
                <a:spLocks/>
              </p:cNvSpPr>
              <p:nvPr userDrawn="1"/>
            </p:nvSpPr>
            <p:spPr bwMode="auto">
              <a:xfrm>
                <a:off x="2868" y="1899"/>
                <a:ext cx="579" cy="491"/>
              </a:xfrm>
              <a:custGeom>
                <a:avLst/>
                <a:gdLst>
                  <a:gd name="T0" fmla="*/ 185 w 185"/>
                  <a:gd name="T1" fmla="*/ 0 h 156"/>
                  <a:gd name="T2" fmla="*/ 0 w 185"/>
                  <a:gd name="T3" fmla="*/ 156 h 156"/>
                </a:gdLst>
                <a:ahLst/>
                <a:cxnLst>
                  <a:cxn ang="0">
                    <a:pos x="T0" y="T1"/>
                  </a:cxn>
                  <a:cxn ang="0">
                    <a:pos x="T2" y="T3"/>
                  </a:cxn>
                </a:cxnLst>
                <a:rect l="0" t="0" r="r" b="b"/>
                <a:pathLst>
                  <a:path w="185" h="156">
                    <a:moveTo>
                      <a:pt x="185" y="0"/>
                    </a:moveTo>
                    <a:cubicBezTo>
                      <a:pt x="122" y="50"/>
                      <a:pt x="62" y="102"/>
                      <a:pt x="0" y="1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76" name="Freeform 203"/>
              <p:cNvSpPr>
                <a:spLocks/>
              </p:cNvSpPr>
              <p:nvPr userDrawn="1"/>
            </p:nvSpPr>
            <p:spPr bwMode="auto">
              <a:xfrm>
                <a:off x="965" y="2003"/>
                <a:ext cx="307" cy="525"/>
              </a:xfrm>
              <a:custGeom>
                <a:avLst/>
                <a:gdLst>
                  <a:gd name="T0" fmla="*/ 3 w 307"/>
                  <a:gd name="T1" fmla="*/ 0 h 525"/>
                  <a:gd name="T2" fmla="*/ 0 w 307"/>
                  <a:gd name="T3" fmla="*/ 0 h 525"/>
                  <a:gd name="T4" fmla="*/ 304 w 307"/>
                  <a:gd name="T5" fmla="*/ 525 h 525"/>
                  <a:gd name="T6" fmla="*/ 307 w 307"/>
                  <a:gd name="T7" fmla="*/ 525 h 525"/>
                  <a:gd name="T8" fmla="*/ 3 w 307"/>
                  <a:gd name="T9" fmla="*/ 0 h 525"/>
                </a:gdLst>
                <a:ahLst/>
                <a:cxnLst>
                  <a:cxn ang="0">
                    <a:pos x="T0" y="T1"/>
                  </a:cxn>
                  <a:cxn ang="0">
                    <a:pos x="T2" y="T3"/>
                  </a:cxn>
                  <a:cxn ang="0">
                    <a:pos x="T4" y="T5"/>
                  </a:cxn>
                  <a:cxn ang="0">
                    <a:pos x="T6" y="T7"/>
                  </a:cxn>
                  <a:cxn ang="0">
                    <a:pos x="T8" y="T9"/>
                  </a:cxn>
                </a:cxnLst>
                <a:rect l="0" t="0" r="r" b="b"/>
                <a:pathLst>
                  <a:path w="307" h="525">
                    <a:moveTo>
                      <a:pt x="3" y="0"/>
                    </a:moveTo>
                    <a:lnTo>
                      <a:pt x="0" y="0"/>
                    </a:lnTo>
                    <a:lnTo>
                      <a:pt x="304" y="525"/>
                    </a:lnTo>
                    <a:lnTo>
                      <a:pt x="307" y="525"/>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77" name="Freeform 204"/>
              <p:cNvSpPr>
                <a:spLocks/>
              </p:cNvSpPr>
              <p:nvPr userDrawn="1"/>
            </p:nvSpPr>
            <p:spPr bwMode="auto">
              <a:xfrm>
                <a:off x="849" y="1365"/>
                <a:ext cx="119" cy="638"/>
              </a:xfrm>
              <a:custGeom>
                <a:avLst/>
                <a:gdLst>
                  <a:gd name="T0" fmla="*/ 3 w 119"/>
                  <a:gd name="T1" fmla="*/ 0 h 638"/>
                  <a:gd name="T2" fmla="*/ 0 w 119"/>
                  <a:gd name="T3" fmla="*/ 0 h 638"/>
                  <a:gd name="T4" fmla="*/ 116 w 119"/>
                  <a:gd name="T5" fmla="*/ 638 h 638"/>
                  <a:gd name="T6" fmla="*/ 119 w 119"/>
                  <a:gd name="T7" fmla="*/ 638 h 638"/>
                  <a:gd name="T8" fmla="*/ 3 w 119"/>
                  <a:gd name="T9" fmla="*/ 0 h 638"/>
                </a:gdLst>
                <a:ahLst/>
                <a:cxnLst>
                  <a:cxn ang="0">
                    <a:pos x="T0" y="T1"/>
                  </a:cxn>
                  <a:cxn ang="0">
                    <a:pos x="T2" y="T3"/>
                  </a:cxn>
                  <a:cxn ang="0">
                    <a:pos x="T4" y="T5"/>
                  </a:cxn>
                  <a:cxn ang="0">
                    <a:pos x="T6" y="T7"/>
                  </a:cxn>
                  <a:cxn ang="0">
                    <a:pos x="T8" y="T9"/>
                  </a:cxn>
                </a:cxnLst>
                <a:rect l="0" t="0" r="r" b="b"/>
                <a:pathLst>
                  <a:path w="119" h="638">
                    <a:moveTo>
                      <a:pt x="3" y="0"/>
                    </a:moveTo>
                    <a:lnTo>
                      <a:pt x="0" y="0"/>
                    </a:lnTo>
                    <a:lnTo>
                      <a:pt x="116" y="638"/>
                    </a:lnTo>
                    <a:lnTo>
                      <a:pt x="119" y="63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grpSp>
        <p:grpSp>
          <p:nvGrpSpPr>
            <p:cNvPr id="38" name="Group 406"/>
            <p:cNvGrpSpPr>
              <a:grpSpLocks/>
            </p:cNvGrpSpPr>
            <p:nvPr userDrawn="1"/>
          </p:nvGrpSpPr>
          <p:grpSpPr bwMode="auto">
            <a:xfrm>
              <a:off x="3" y="183"/>
              <a:ext cx="5278" cy="2706"/>
              <a:chOff x="3" y="183"/>
              <a:chExt cx="5278" cy="2706"/>
            </a:xfrm>
            <a:grpFill/>
          </p:grpSpPr>
          <p:sp>
            <p:nvSpPr>
              <p:cNvPr id="378" name="Freeform 206"/>
              <p:cNvSpPr>
                <a:spLocks/>
              </p:cNvSpPr>
              <p:nvPr userDrawn="1"/>
            </p:nvSpPr>
            <p:spPr bwMode="auto">
              <a:xfrm>
                <a:off x="965" y="2003"/>
                <a:ext cx="314" cy="883"/>
              </a:xfrm>
              <a:custGeom>
                <a:avLst/>
                <a:gdLst>
                  <a:gd name="T0" fmla="*/ 3 w 314"/>
                  <a:gd name="T1" fmla="*/ 0 h 883"/>
                  <a:gd name="T2" fmla="*/ 0 w 314"/>
                  <a:gd name="T3" fmla="*/ 0 h 883"/>
                  <a:gd name="T4" fmla="*/ 311 w 314"/>
                  <a:gd name="T5" fmla="*/ 883 h 883"/>
                  <a:gd name="T6" fmla="*/ 314 w 314"/>
                  <a:gd name="T7" fmla="*/ 883 h 883"/>
                  <a:gd name="T8" fmla="*/ 3 w 314"/>
                  <a:gd name="T9" fmla="*/ 0 h 883"/>
                </a:gdLst>
                <a:ahLst/>
                <a:cxnLst>
                  <a:cxn ang="0">
                    <a:pos x="T0" y="T1"/>
                  </a:cxn>
                  <a:cxn ang="0">
                    <a:pos x="T2" y="T3"/>
                  </a:cxn>
                  <a:cxn ang="0">
                    <a:pos x="T4" y="T5"/>
                  </a:cxn>
                  <a:cxn ang="0">
                    <a:pos x="T6" y="T7"/>
                  </a:cxn>
                  <a:cxn ang="0">
                    <a:pos x="T8" y="T9"/>
                  </a:cxn>
                </a:cxnLst>
                <a:rect l="0" t="0" r="r" b="b"/>
                <a:pathLst>
                  <a:path w="314" h="883">
                    <a:moveTo>
                      <a:pt x="3" y="0"/>
                    </a:moveTo>
                    <a:lnTo>
                      <a:pt x="0" y="0"/>
                    </a:lnTo>
                    <a:lnTo>
                      <a:pt x="311" y="883"/>
                    </a:lnTo>
                    <a:lnTo>
                      <a:pt x="314" y="88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79" name="Freeform 207"/>
              <p:cNvSpPr>
                <a:spLocks/>
              </p:cNvSpPr>
              <p:nvPr userDrawn="1"/>
            </p:nvSpPr>
            <p:spPr bwMode="auto">
              <a:xfrm>
                <a:off x="965" y="1742"/>
                <a:ext cx="718" cy="264"/>
              </a:xfrm>
              <a:custGeom>
                <a:avLst/>
                <a:gdLst>
                  <a:gd name="T0" fmla="*/ 715 w 718"/>
                  <a:gd name="T1" fmla="*/ 0 h 264"/>
                  <a:gd name="T2" fmla="*/ 0 w 718"/>
                  <a:gd name="T3" fmla="*/ 258 h 264"/>
                  <a:gd name="T4" fmla="*/ 3 w 718"/>
                  <a:gd name="T5" fmla="*/ 264 h 264"/>
                  <a:gd name="T6" fmla="*/ 718 w 718"/>
                  <a:gd name="T7" fmla="*/ 3 h 264"/>
                  <a:gd name="T8" fmla="*/ 715 w 718"/>
                  <a:gd name="T9" fmla="*/ 0 h 264"/>
                </a:gdLst>
                <a:ahLst/>
                <a:cxnLst>
                  <a:cxn ang="0">
                    <a:pos x="T0" y="T1"/>
                  </a:cxn>
                  <a:cxn ang="0">
                    <a:pos x="T2" y="T3"/>
                  </a:cxn>
                  <a:cxn ang="0">
                    <a:pos x="T4" y="T5"/>
                  </a:cxn>
                  <a:cxn ang="0">
                    <a:pos x="T6" y="T7"/>
                  </a:cxn>
                  <a:cxn ang="0">
                    <a:pos x="T8" y="T9"/>
                  </a:cxn>
                </a:cxnLst>
                <a:rect l="0" t="0" r="r" b="b"/>
                <a:pathLst>
                  <a:path w="718" h="264">
                    <a:moveTo>
                      <a:pt x="715" y="0"/>
                    </a:moveTo>
                    <a:lnTo>
                      <a:pt x="0" y="258"/>
                    </a:lnTo>
                    <a:lnTo>
                      <a:pt x="3" y="264"/>
                    </a:lnTo>
                    <a:lnTo>
                      <a:pt x="718" y="3"/>
                    </a:lnTo>
                    <a:lnTo>
                      <a:pt x="7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80" name="Freeform 208"/>
              <p:cNvSpPr>
                <a:spLocks/>
              </p:cNvSpPr>
              <p:nvPr userDrawn="1"/>
            </p:nvSpPr>
            <p:spPr bwMode="auto">
              <a:xfrm>
                <a:off x="53" y="1799"/>
                <a:ext cx="915" cy="207"/>
              </a:xfrm>
              <a:custGeom>
                <a:avLst/>
                <a:gdLst>
                  <a:gd name="T0" fmla="*/ 3 w 915"/>
                  <a:gd name="T1" fmla="*/ 0 h 207"/>
                  <a:gd name="T2" fmla="*/ 0 w 915"/>
                  <a:gd name="T3" fmla="*/ 6 h 207"/>
                  <a:gd name="T4" fmla="*/ 912 w 915"/>
                  <a:gd name="T5" fmla="*/ 207 h 207"/>
                  <a:gd name="T6" fmla="*/ 915 w 915"/>
                  <a:gd name="T7" fmla="*/ 201 h 207"/>
                  <a:gd name="T8" fmla="*/ 3 w 915"/>
                  <a:gd name="T9" fmla="*/ 0 h 207"/>
                </a:gdLst>
                <a:ahLst/>
                <a:cxnLst>
                  <a:cxn ang="0">
                    <a:pos x="T0" y="T1"/>
                  </a:cxn>
                  <a:cxn ang="0">
                    <a:pos x="T2" y="T3"/>
                  </a:cxn>
                  <a:cxn ang="0">
                    <a:pos x="T4" y="T5"/>
                  </a:cxn>
                  <a:cxn ang="0">
                    <a:pos x="T6" y="T7"/>
                  </a:cxn>
                  <a:cxn ang="0">
                    <a:pos x="T8" y="T9"/>
                  </a:cxn>
                </a:cxnLst>
                <a:rect l="0" t="0" r="r" b="b"/>
                <a:pathLst>
                  <a:path w="915" h="207">
                    <a:moveTo>
                      <a:pt x="3" y="0"/>
                    </a:moveTo>
                    <a:lnTo>
                      <a:pt x="0" y="6"/>
                    </a:lnTo>
                    <a:lnTo>
                      <a:pt x="912" y="207"/>
                    </a:lnTo>
                    <a:lnTo>
                      <a:pt x="915" y="20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81" name="Freeform 209"/>
              <p:cNvSpPr>
                <a:spLocks/>
              </p:cNvSpPr>
              <p:nvPr userDrawn="1"/>
            </p:nvSpPr>
            <p:spPr bwMode="auto">
              <a:xfrm>
                <a:off x="3068" y="1899"/>
                <a:ext cx="379" cy="352"/>
              </a:xfrm>
              <a:custGeom>
                <a:avLst/>
                <a:gdLst>
                  <a:gd name="T0" fmla="*/ 376 w 379"/>
                  <a:gd name="T1" fmla="*/ 0 h 352"/>
                  <a:gd name="T2" fmla="*/ 0 w 379"/>
                  <a:gd name="T3" fmla="*/ 349 h 352"/>
                  <a:gd name="T4" fmla="*/ 0 w 379"/>
                  <a:gd name="T5" fmla="*/ 352 h 352"/>
                  <a:gd name="T6" fmla="*/ 379 w 379"/>
                  <a:gd name="T7" fmla="*/ 3 h 352"/>
                  <a:gd name="T8" fmla="*/ 376 w 379"/>
                  <a:gd name="T9" fmla="*/ 0 h 352"/>
                </a:gdLst>
                <a:ahLst/>
                <a:cxnLst>
                  <a:cxn ang="0">
                    <a:pos x="T0" y="T1"/>
                  </a:cxn>
                  <a:cxn ang="0">
                    <a:pos x="T2" y="T3"/>
                  </a:cxn>
                  <a:cxn ang="0">
                    <a:pos x="T4" y="T5"/>
                  </a:cxn>
                  <a:cxn ang="0">
                    <a:pos x="T6" y="T7"/>
                  </a:cxn>
                  <a:cxn ang="0">
                    <a:pos x="T8" y="T9"/>
                  </a:cxn>
                </a:cxnLst>
                <a:rect l="0" t="0" r="r" b="b"/>
                <a:pathLst>
                  <a:path w="379" h="352">
                    <a:moveTo>
                      <a:pt x="376" y="0"/>
                    </a:moveTo>
                    <a:lnTo>
                      <a:pt x="0" y="349"/>
                    </a:lnTo>
                    <a:lnTo>
                      <a:pt x="0" y="352"/>
                    </a:lnTo>
                    <a:lnTo>
                      <a:pt x="379" y="3"/>
                    </a:lnTo>
                    <a:lnTo>
                      <a:pt x="3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82" name="Freeform 210"/>
              <p:cNvSpPr>
                <a:spLocks/>
              </p:cNvSpPr>
              <p:nvPr userDrawn="1"/>
            </p:nvSpPr>
            <p:spPr bwMode="auto">
              <a:xfrm>
                <a:off x="3040" y="2220"/>
                <a:ext cx="28" cy="28"/>
              </a:xfrm>
              <a:custGeom>
                <a:avLst/>
                <a:gdLst>
                  <a:gd name="T0" fmla="*/ 0 w 28"/>
                  <a:gd name="T1" fmla="*/ 0 h 28"/>
                  <a:gd name="T2" fmla="*/ 0 w 28"/>
                  <a:gd name="T3" fmla="*/ 3 h 28"/>
                  <a:gd name="T4" fmla="*/ 28 w 28"/>
                  <a:gd name="T5" fmla="*/ 28 h 28"/>
                  <a:gd name="T6" fmla="*/ 28 w 28"/>
                  <a:gd name="T7" fmla="*/ 28 h 28"/>
                  <a:gd name="T8" fmla="*/ 0 w 28"/>
                  <a:gd name="T9" fmla="*/ 0 h 28"/>
                </a:gdLst>
                <a:ahLst/>
                <a:cxnLst>
                  <a:cxn ang="0">
                    <a:pos x="T0" y="T1"/>
                  </a:cxn>
                  <a:cxn ang="0">
                    <a:pos x="T2" y="T3"/>
                  </a:cxn>
                  <a:cxn ang="0">
                    <a:pos x="T4" y="T5"/>
                  </a:cxn>
                  <a:cxn ang="0">
                    <a:pos x="T6" y="T7"/>
                  </a:cxn>
                  <a:cxn ang="0">
                    <a:pos x="T8" y="T9"/>
                  </a:cxn>
                </a:cxnLst>
                <a:rect l="0" t="0" r="r" b="b"/>
                <a:pathLst>
                  <a:path w="28" h="28">
                    <a:moveTo>
                      <a:pt x="0" y="0"/>
                    </a:moveTo>
                    <a:lnTo>
                      <a:pt x="0" y="3"/>
                    </a:lnTo>
                    <a:lnTo>
                      <a:pt x="28" y="28"/>
                    </a:lnTo>
                    <a:lnTo>
                      <a:pt x="28" y="2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83" name="Freeform 211"/>
              <p:cNvSpPr>
                <a:spLocks/>
              </p:cNvSpPr>
              <p:nvPr userDrawn="1"/>
            </p:nvSpPr>
            <p:spPr bwMode="auto">
              <a:xfrm>
                <a:off x="2667" y="2248"/>
                <a:ext cx="401" cy="311"/>
              </a:xfrm>
              <a:custGeom>
                <a:avLst/>
                <a:gdLst>
                  <a:gd name="T0" fmla="*/ 401 w 401"/>
                  <a:gd name="T1" fmla="*/ 0 h 311"/>
                  <a:gd name="T2" fmla="*/ 0 w 401"/>
                  <a:gd name="T3" fmla="*/ 308 h 311"/>
                  <a:gd name="T4" fmla="*/ 3 w 401"/>
                  <a:gd name="T5" fmla="*/ 311 h 311"/>
                  <a:gd name="T6" fmla="*/ 401 w 401"/>
                  <a:gd name="T7" fmla="*/ 3 h 311"/>
                  <a:gd name="T8" fmla="*/ 401 w 401"/>
                  <a:gd name="T9" fmla="*/ 0 h 311"/>
                </a:gdLst>
                <a:ahLst/>
                <a:cxnLst>
                  <a:cxn ang="0">
                    <a:pos x="T0" y="T1"/>
                  </a:cxn>
                  <a:cxn ang="0">
                    <a:pos x="T2" y="T3"/>
                  </a:cxn>
                  <a:cxn ang="0">
                    <a:pos x="T4" y="T5"/>
                  </a:cxn>
                  <a:cxn ang="0">
                    <a:pos x="T6" y="T7"/>
                  </a:cxn>
                  <a:cxn ang="0">
                    <a:pos x="T8" y="T9"/>
                  </a:cxn>
                </a:cxnLst>
                <a:rect l="0" t="0" r="r" b="b"/>
                <a:pathLst>
                  <a:path w="401" h="311">
                    <a:moveTo>
                      <a:pt x="401" y="0"/>
                    </a:moveTo>
                    <a:lnTo>
                      <a:pt x="0" y="308"/>
                    </a:lnTo>
                    <a:lnTo>
                      <a:pt x="3" y="311"/>
                    </a:lnTo>
                    <a:lnTo>
                      <a:pt x="401" y="3"/>
                    </a:ln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85" name="Freeform 213"/>
              <p:cNvSpPr>
                <a:spLocks/>
              </p:cNvSpPr>
              <p:nvPr userDrawn="1"/>
            </p:nvSpPr>
            <p:spPr bwMode="auto">
              <a:xfrm>
                <a:off x="3040" y="2220"/>
                <a:ext cx="28" cy="28"/>
              </a:xfrm>
              <a:custGeom>
                <a:avLst/>
                <a:gdLst>
                  <a:gd name="T0" fmla="*/ 0 w 28"/>
                  <a:gd name="T1" fmla="*/ 0 h 28"/>
                  <a:gd name="T2" fmla="*/ 0 w 28"/>
                  <a:gd name="T3" fmla="*/ 3 h 28"/>
                  <a:gd name="T4" fmla="*/ 28 w 28"/>
                  <a:gd name="T5" fmla="*/ 28 h 28"/>
                  <a:gd name="T6" fmla="*/ 28 w 28"/>
                  <a:gd name="T7" fmla="*/ 28 h 28"/>
                  <a:gd name="T8" fmla="*/ 0 w 28"/>
                  <a:gd name="T9" fmla="*/ 0 h 28"/>
                </a:gdLst>
                <a:ahLst/>
                <a:cxnLst>
                  <a:cxn ang="0">
                    <a:pos x="T0" y="T1"/>
                  </a:cxn>
                  <a:cxn ang="0">
                    <a:pos x="T2" y="T3"/>
                  </a:cxn>
                  <a:cxn ang="0">
                    <a:pos x="T4" y="T5"/>
                  </a:cxn>
                  <a:cxn ang="0">
                    <a:pos x="T6" y="T7"/>
                  </a:cxn>
                  <a:cxn ang="0">
                    <a:pos x="T8" y="T9"/>
                  </a:cxn>
                </a:cxnLst>
                <a:rect l="0" t="0" r="r" b="b"/>
                <a:pathLst>
                  <a:path w="28" h="28">
                    <a:moveTo>
                      <a:pt x="0" y="0"/>
                    </a:moveTo>
                    <a:lnTo>
                      <a:pt x="0" y="3"/>
                    </a:lnTo>
                    <a:lnTo>
                      <a:pt x="28" y="28"/>
                    </a:lnTo>
                    <a:lnTo>
                      <a:pt x="28" y="2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86" name="Freeform 214"/>
              <p:cNvSpPr>
                <a:spLocks/>
              </p:cNvSpPr>
              <p:nvPr userDrawn="1"/>
            </p:nvSpPr>
            <p:spPr bwMode="auto">
              <a:xfrm>
                <a:off x="2667" y="2248"/>
                <a:ext cx="401" cy="311"/>
              </a:xfrm>
              <a:custGeom>
                <a:avLst/>
                <a:gdLst>
                  <a:gd name="T0" fmla="*/ 401 w 401"/>
                  <a:gd name="T1" fmla="*/ 0 h 311"/>
                  <a:gd name="T2" fmla="*/ 0 w 401"/>
                  <a:gd name="T3" fmla="*/ 308 h 311"/>
                  <a:gd name="T4" fmla="*/ 3 w 401"/>
                  <a:gd name="T5" fmla="*/ 311 h 311"/>
                  <a:gd name="T6" fmla="*/ 401 w 401"/>
                  <a:gd name="T7" fmla="*/ 3 h 311"/>
                  <a:gd name="T8" fmla="*/ 401 w 401"/>
                  <a:gd name="T9" fmla="*/ 0 h 311"/>
                </a:gdLst>
                <a:ahLst/>
                <a:cxnLst>
                  <a:cxn ang="0">
                    <a:pos x="T0" y="T1"/>
                  </a:cxn>
                  <a:cxn ang="0">
                    <a:pos x="T2" y="T3"/>
                  </a:cxn>
                  <a:cxn ang="0">
                    <a:pos x="T4" y="T5"/>
                  </a:cxn>
                  <a:cxn ang="0">
                    <a:pos x="T6" y="T7"/>
                  </a:cxn>
                  <a:cxn ang="0">
                    <a:pos x="T8" y="T9"/>
                  </a:cxn>
                </a:cxnLst>
                <a:rect l="0" t="0" r="r" b="b"/>
                <a:pathLst>
                  <a:path w="401" h="311">
                    <a:moveTo>
                      <a:pt x="401" y="0"/>
                    </a:moveTo>
                    <a:lnTo>
                      <a:pt x="0" y="308"/>
                    </a:lnTo>
                    <a:lnTo>
                      <a:pt x="3" y="311"/>
                    </a:lnTo>
                    <a:lnTo>
                      <a:pt x="401" y="3"/>
                    </a:ln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87" name="Freeform 215"/>
              <p:cNvSpPr>
                <a:spLocks/>
              </p:cNvSpPr>
              <p:nvPr userDrawn="1"/>
            </p:nvSpPr>
            <p:spPr bwMode="auto">
              <a:xfrm>
                <a:off x="965" y="1902"/>
                <a:ext cx="564" cy="104"/>
              </a:xfrm>
              <a:custGeom>
                <a:avLst/>
                <a:gdLst>
                  <a:gd name="T0" fmla="*/ 561 w 564"/>
                  <a:gd name="T1" fmla="*/ 0 h 104"/>
                  <a:gd name="T2" fmla="*/ 0 w 564"/>
                  <a:gd name="T3" fmla="*/ 98 h 104"/>
                  <a:gd name="T4" fmla="*/ 3 w 564"/>
                  <a:gd name="T5" fmla="*/ 104 h 104"/>
                  <a:gd name="T6" fmla="*/ 564 w 564"/>
                  <a:gd name="T7" fmla="*/ 3 h 104"/>
                  <a:gd name="T8" fmla="*/ 561 w 564"/>
                  <a:gd name="T9" fmla="*/ 0 h 104"/>
                </a:gdLst>
                <a:ahLst/>
                <a:cxnLst>
                  <a:cxn ang="0">
                    <a:pos x="T0" y="T1"/>
                  </a:cxn>
                  <a:cxn ang="0">
                    <a:pos x="T2" y="T3"/>
                  </a:cxn>
                  <a:cxn ang="0">
                    <a:pos x="T4" y="T5"/>
                  </a:cxn>
                  <a:cxn ang="0">
                    <a:pos x="T6" y="T7"/>
                  </a:cxn>
                  <a:cxn ang="0">
                    <a:pos x="T8" y="T9"/>
                  </a:cxn>
                </a:cxnLst>
                <a:rect l="0" t="0" r="r" b="b"/>
                <a:pathLst>
                  <a:path w="564" h="104">
                    <a:moveTo>
                      <a:pt x="561" y="0"/>
                    </a:moveTo>
                    <a:lnTo>
                      <a:pt x="0" y="98"/>
                    </a:lnTo>
                    <a:lnTo>
                      <a:pt x="3" y="104"/>
                    </a:lnTo>
                    <a:lnTo>
                      <a:pt x="564" y="3"/>
                    </a:lnTo>
                    <a:lnTo>
                      <a:pt x="5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88" name="Freeform 216"/>
              <p:cNvSpPr>
                <a:spLocks/>
              </p:cNvSpPr>
              <p:nvPr userDrawn="1"/>
            </p:nvSpPr>
            <p:spPr bwMode="auto">
              <a:xfrm>
                <a:off x="1269" y="1902"/>
                <a:ext cx="260" cy="626"/>
              </a:xfrm>
              <a:custGeom>
                <a:avLst/>
                <a:gdLst>
                  <a:gd name="T0" fmla="*/ 257 w 260"/>
                  <a:gd name="T1" fmla="*/ 0 h 626"/>
                  <a:gd name="T2" fmla="*/ 0 w 260"/>
                  <a:gd name="T3" fmla="*/ 626 h 626"/>
                  <a:gd name="T4" fmla="*/ 3 w 260"/>
                  <a:gd name="T5" fmla="*/ 626 h 626"/>
                  <a:gd name="T6" fmla="*/ 260 w 260"/>
                  <a:gd name="T7" fmla="*/ 3 h 626"/>
                  <a:gd name="T8" fmla="*/ 257 w 260"/>
                  <a:gd name="T9" fmla="*/ 0 h 626"/>
                </a:gdLst>
                <a:ahLst/>
                <a:cxnLst>
                  <a:cxn ang="0">
                    <a:pos x="T0" y="T1"/>
                  </a:cxn>
                  <a:cxn ang="0">
                    <a:pos x="T2" y="T3"/>
                  </a:cxn>
                  <a:cxn ang="0">
                    <a:pos x="T4" y="T5"/>
                  </a:cxn>
                  <a:cxn ang="0">
                    <a:pos x="T6" y="T7"/>
                  </a:cxn>
                  <a:cxn ang="0">
                    <a:pos x="T8" y="T9"/>
                  </a:cxn>
                </a:cxnLst>
                <a:rect l="0" t="0" r="r" b="b"/>
                <a:pathLst>
                  <a:path w="260" h="626">
                    <a:moveTo>
                      <a:pt x="257" y="0"/>
                    </a:moveTo>
                    <a:lnTo>
                      <a:pt x="0" y="626"/>
                    </a:lnTo>
                    <a:lnTo>
                      <a:pt x="3" y="626"/>
                    </a:lnTo>
                    <a:lnTo>
                      <a:pt x="260" y="3"/>
                    </a:lnTo>
                    <a:lnTo>
                      <a:pt x="2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89" name="Freeform 217"/>
              <p:cNvSpPr>
                <a:spLocks/>
              </p:cNvSpPr>
              <p:nvPr userDrawn="1"/>
            </p:nvSpPr>
            <p:spPr bwMode="auto">
              <a:xfrm>
                <a:off x="849" y="1365"/>
                <a:ext cx="680" cy="540"/>
              </a:xfrm>
              <a:custGeom>
                <a:avLst/>
                <a:gdLst>
                  <a:gd name="T0" fmla="*/ 3 w 680"/>
                  <a:gd name="T1" fmla="*/ 0 h 540"/>
                  <a:gd name="T2" fmla="*/ 0 w 680"/>
                  <a:gd name="T3" fmla="*/ 3 h 540"/>
                  <a:gd name="T4" fmla="*/ 677 w 680"/>
                  <a:gd name="T5" fmla="*/ 540 h 540"/>
                  <a:gd name="T6" fmla="*/ 680 w 680"/>
                  <a:gd name="T7" fmla="*/ 537 h 540"/>
                  <a:gd name="T8" fmla="*/ 3 w 680"/>
                  <a:gd name="T9" fmla="*/ 0 h 540"/>
                </a:gdLst>
                <a:ahLst/>
                <a:cxnLst>
                  <a:cxn ang="0">
                    <a:pos x="T0" y="T1"/>
                  </a:cxn>
                  <a:cxn ang="0">
                    <a:pos x="T2" y="T3"/>
                  </a:cxn>
                  <a:cxn ang="0">
                    <a:pos x="T4" y="T5"/>
                  </a:cxn>
                  <a:cxn ang="0">
                    <a:pos x="T6" y="T7"/>
                  </a:cxn>
                  <a:cxn ang="0">
                    <a:pos x="T8" y="T9"/>
                  </a:cxn>
                </a:cxnLst>
                <a:rect l="0" t="0" r="r" b="b"/>
                <a:pathLst>
                  <a:path w="680" h="540">
                    <a:moveTo>
                      <a:pt x="3" y="0"/>
                    </a:moveTo>
                    <a:lnTo>
                      <a:pt x="0" y="3"/>
                    </a:lnTo>
                    <a:lnTo>
                      <a:pt x="677" y="540"/>
                    </a:lnTo>
                    <a:lnTo>
                      <a:pt x="680" y="53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90" name="Freeform 218"/>
              <p:cNvSpPr>
                <a:spLocks/>
              </p:cNvSpPr>
              <p:nvPr userDrawn="1"/>
            </p:nvSpPr>
            <p:spPr bwMode="auto">
              <a:xfrm>
                <a:off x="1272" y="1902"/>
                <a:ext cx="257" cy="984"/>
              </a:xfrm>
              <a:custGeom>
                <a:avLst/>
                <a:gdLst>
                  <a:gd name="T0" fmla="*/ 254 w 257"/>
                  <a:gd name="T1" fmla="*/ 0 h 984"/>
                  <a:gd name="T2" fmla="*/ 0 w 257"/>
                  <a:gd name="T3" fmla="*/ 984 h 984"/>
                  <a:gd name="T4" fmla="*/ 7 w 257"/>
                  <a:gd name="T5" fmla="*/ 984 h 984"/>
                  <a:gd name="T6" fmla="*/ 257 w 257"/>
                  <a:gd name="T7" fmla="*/ 3 h 984"/>
                  <a:gd name="T8" fmla="*/ 254 w 257"/>
                  <a:gd name="T9" fmla="*/ 0 h 984"/>
                </a:gdLst>
                <a:ahLst/>
                <a:cxnLst>
                  <a:cxn ang="0">
                    <a:pos x="T0" y="T1"/>
                  </a:cxn>
                  <a:cxn ang="0">
                    <a:pos x="T2" y="T3"/>
                  </a:cxn>
                  <a:cxn ang="0">
                    <a:pos x="T4" y="T5"/>
                  </a:cxn>
                  <a:cxn ang="0">
                    <a:pos x="T6" y="T7"/>
                  </a:cxn>
                  <a:cxn ang="0">
                    <a:pos x="T8" y="T9"/>
                  </a:cxn>
                </a:cxnLst>
                <a:rect l="0" t="0" r="r" b="b"/>
                <a:pathLst>
                  <a:path w="257" h="984">
                    <a:moveTo>
                      <a:pt x="254" y="0"/>
                    </a:moveTo>
                    <a:lnTo>
                      <a:pt x="0" y="984"/>
                    </a:lnTo>
                    <a:lnTo>
                      <a:pt x="7" y="984"/>
                    </a:lnTo>
                    <a:lnTo>
                      <a:pt x="257" y="3"/>
                    </a:lnTo>
                    <a:lnTo>
                      <a:pt x="2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91" name="Freeform 219"/>
              <p:cNvSpPr>
                <a:spLocks/>
              </p:cNvSpPr>
              <p:nvPr userDrawn="1"/>
            </p:nvSpPr>
            <p:spPr bwMode="auto">
              <a:xfrm>
                <a:off x="1526" y="1742"/>
                <a:ext cx="157" cy="163"/>
              </a:xfrm>
              <a:custGeom>
                <a:avLst/>
                <a:gdLst>
                  <a:gd name="T0" fmla="*/ 154 w 157"/>
                  <a:gd name="T1" fmla="*/ 0 h 163"/>
                  <a:gd name="T2" fmla="*/ 0 w 157"/>
                  <a:gd name="T3" fmla="*/ 160 h 163"/>
                  <a:gd name="T4" fmla="*/ 3 w 157"/>
                  <a:gd name="T5" fmla="*/ 163 h 163"/>
                  <a:gd name="T6" fmla="*/ 157 w 157"/>
                  <a:gd name="T7" fmla="*/ 3 h 163"/>
                  <a:gd name="T8" fmla="*/ 154 w 157"/>
                  <a:gd name="T9" fmla="*/ 0 h 163"/>
                </a:gdLst>
                <a:ahLst/>
                <a:cxnLst>
                  <a:cxn ang="0">
                    <a:pos x="T0" y="T1"/>
                  </a:cxn>
                  <a:cxn ang="0">
                    <a:pos x="T2" y="T3"/>
                  </a:cxn>
                  <a:cxn ang="0">
                    <a:pos x="T4" y="T5"/>
                  </a:cxn>
                  <a:cxn ang="0">
                    <a:pos x="T6" y="T7"/>
                  </a:cxn>
                  <a:cxn ang="0">
                    <a:pos x="T8" y="T9"/>
                  </a:cxn>
                </a:cxnLst>
                <a:rect l="0" t="0" r="r" b="b"/>
                <a:pathLst>
                  <a:path w="157" h="163">
                    <a:moveTo>
                      <a:pt x="154" y="0"/>
                    </a:moveTo>
                    <a:lnTo>
                      <a:pt x="0" y="160"/>
                    </a:lnTo>
                    <a:lnTo>
                      <a:pt x="3" y="163"/>
                    </a:lnTo>
                    <a:lnTo>
                      <a:pt x="157" y="3"/>
                    </a:lnTo>
                    <a:lnTo>
                      <a:pt x="1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92" name="Freeform 220"/>
              <p:cNvSpPr>
                <a:spLocks/>
              </p:cNvSpPr>
              <p:nvPr userDrawn="1"/>
            </p:nvSpPr>
            <p:spPr bwMode="auto">
              <a:xfrm>
                <a:off x="1680" y="1201"/>
                <a:ext cx="896" cy="544"/>
              </a:xfrm>
              <a:custGeom>
                <a:avLst/>
                <a:gdLst>
                  <a:gd name="T0" fmla="*/ 893 w 896"/>
                  <a:gd name="T1" fmla="*/ 0 h 544"/>
                  <a:gd name="T2" fmla="*/ 0 w 896"/>
                  <a:gd name="T3" fmla="*/ 541 h 544"/>
                  <a:gd name="T4" fmla="*/ 3 w 896"/>
                  <a:gd name="T5" fmla="*/ 544 h 544"/>
                  <a:gd name="T6" fmla="*/ 896 w 896"/>
                  <a:gd name="T7" fmla="*/ 7 h 544"/>
                  <a:gd name="T8" fmla="*/ 893 w 896"/>
                  <a:gd name="T9" fmla="*/ 0 h 544"/>
                </a:gdLst>
                <a:ahLst/>
                <a:cxnLst>
                  <a:cxn ang="0">
                    <a:pos x="T0" y="T1"/>
                  </a:cxn>
                  <a:cxn ang="0">
                    <a:pos x="T2" y="T3"/>
                  </a:cxn>
                  <a:cxn ang="0">
                    <a:pos x="T4" y="T5"/>
                  </a:cxn>
                  <a:cxn ang="0">
                    <a:pos x="T6" y="T7"/>
                  </a:cxn>
                  <a:cxn ang="0">
                    <a:pos x="T8" y="T9"/>
                  </a:cxn>
                </a:cxnLst>
                <a:rect l="0" t="0" r="r" b="b"/>
                <a:pathLst>
                  <a:path w="896" h="544">
                    <a:moveTo>
                      <a:pt x="893" y="0"/>
                    </a:moveTo>
                    <a:lnTo>
                      <a:pt x="0" y="541"/>
                    </a:lnTo>
                    <a:lnTo>
                      <a:pt x="3" y="544"/>
                    </a:lnTo>
                    <a:lnTo>
                      <a:pt x="896" y="7"/>
                    </a:lnTo>
                    <a:lnTo>
                      <a:pt x="8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93" name="Freeform 221"/>
              <p:cNvSpPr>
                <a:spLocks/>
              </p:cNvSpPr>
              <p:nvPr userDrawn="1"/>
            </p:nvSpPr>
            <p:spPr bwMode="auto">
              <a:xfrm>
                <a:off x="527" y="799"/>
                <a:ext cx="325" cy="569"/>
              </a:xfrm>
              <a:custGeom>
                <a:avLst/>
                <a:gdLst>
                  <a:gd name="T0" fmla="*/ 3 w 325"/>
                  <a:gd name="T1" fmla="*/ 0 h 569"/>
                  <a:gd name="T2" fmla="*/ 0 w 325"/>
                  <a:gd name="T3" fmla="*/ 3 h 569"/>
                  <a:gd name="T4" fmla="*/ 322 w 325"/>
                  <a:gd name="T5" fmla="*/ 569 h 569"/>
                  <a:gd name="T6" fmla="*/ 325 w 325"/>
                  <a:gd name="T7" fmla="*/ 566 h 569"/>
                  <a:gd name="T8" fmla="*/ 3 w 325"/>
                  <a:gd name="T9" fmla="*/ 0 h 569"/>
                </a:gdLst>
                <a:ahLst/>
                <a:cxnLst>
                  <a:cxn ang="0">
                    <a:pos x="T0" y="T1"/>
                  </a:cxn>
                  <a:cxn ang="0">
                    <a:pos x="T2" y="T3"/>
                  </a:cxn>
                  <a:cxn ang="0">
                    <a:pos x="T4" y="T5"/>
                  </a:cxn>
                  <a:cxn ang="0">
                    <a:pos x="T6" y="T7"/>
                  </a:cxn>
                  <a:cxn ang="0">
                    <a:pos x="T8" y="T9"/>
                  </a:cxn>
                </a:cxnLst>
                <a:rect l="0" t="0" r="r" b="b"/>
                <a:pathLst>
                  <a:path w="325" h="569">
                    <a:moveTo>
                      <a:pt x="3" y="0"/>
                    </a:moveTo>
                    <a:lnTo>
                      <a:pt x="0" y="3"/>
                    </a:lnTo>
                    <a:lnTo>
                      <a:pt x="322" y="569"/>
                    </a:lnTo>
                    <a:lnTo>
                      <a:pt x="325" y="56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94" name="Freeform 222"/>
              <p:cNvSpPr>
                <a:spLocks/>
              </p:cNvSpPr>
              <p:nvPr userDrawn="1"/>
            </p:nvSpPr>
            <p:spPr bwMode="auto">
              <a:xfrm>
                <a:off x="3" y="799"/>
                <a:ext cx="524" cy="264"/>
              </a:xfrm>
              <a:custGeom>
                <a:avLst/>
                <a:gdLst>
                  <a:gd name="T0" fmla="*/ 0 w 524"/>
                  <a:gd name="T1" fmla="*/ 261 h 264"/>
                  <a:gd name="T2" fmla="*/ 524 w 524"/>
                  <a:gd name="T3" fmla="*/ 0 h 264"/>
                  <a:gd name="T4" fmla="*/ 524 w 524"/>
                  <a:gd name="T5" fmla="*/ 3 h 264"/>
                  <a:gd name="T6" fmla="*/ 0 w 524"/>
                  <a:gd name="T7" fmla="*/ 264 h 264"/>
                  <a:gd name="T8" fmla="*/ 0 w 524"/>
                  <a:gd name="T9" fmla="*/ 261 h 264"/>
                </a:gdLst>
                <a:ahLst/>
                <a:cxnLst>
                  <a:cxn ang="0">
                    <a:pos x="T0" y="T1"/>
                  </a:cxn>
                  <a:cxn ang="0">
                    <a:pos x="T2" y="T3"/>
                  </a:cxn>
                  <a:cxn ang="0">
                    <a:pos x="T4" y="T5"/>
                  </a:cxn>
                  <a:cxn ang="0">
                    <a:pos x="T6" y="T7"/>
                  </a:cxn>
                  <a:cxn ang="0">
                    <a:pos x="T8" y="T9"/>
                  </a:cxn>
                </a:cxnLst>
                <a:rect l="0" t="0" r="r" b="b"/>
                <a:pathLst>
                  <a:path w="524" h="264">
                    <a:moveTo>
                      <a:pt x="0" y="261"/>
                    </a:moveTo>
                    <a:lnTo>
                      <a:pt x="524" y="0"/>
                    </a:lnTo>
                    <a:lnTo>
                      <a:pt x="524" y="3"/>
                    </a:lnTo>
                    <a:lnTo>
                      <a:pt x="0" y="264"/>
                    </a:lnTo>
                    <a:lnTo>
                      <a:pt x="0"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95" name="Freeform 223"/>
              <p:cNvSpPr>
                <a:spLocks/>
              </p:cNvSpPr>
              <p:nvPr userDrawn="1"/>
            </p:nvSpPr>
            <p:spPr bwMode="auto">
              <a:xfrm>
                <a:off x="3" y="799"/>
                <a:ext cx="527" cy="509"/>
              </a:xfrm>
              <a:custGeom>
                <a:avLst/>
                <a:gdLst>
                  <a:gd name="T0" fmla="*/ 0 w 527"/>
                  <a:gd name="T1" fmla="*/ 500 h 509"/>
                  <a:gd name="T2" fmla="*/ 524 w 527"/>
                  <a:gd name="T3" fmla="*/ 0 h 509"/>
                  <a:gd name="T4" fmla="*/ 527 w 527"/>
                  <a:gd name="T5" fmla="*/ 3 h 509"/>
                  <a:gd name="T6" fmla="*/ 0 w 527"/>
                  <a:gd name="T7" fmla="*/ 509 h 509"/>
                  <a:gd name="T8" fmla="*/ 0 w 527"/>
                  <a:gd name="T9" fmla="*/ 500 h 509"/>
                </a:gdLst>
                <a:ahLst/>
                <a:cxnLst>
                  <a:cxn ang="0">
                    <a:pos x="T0" y="T1"/>
                  </a:cxn>
                  <a:cxn ang="0">
                    <a:pos x="T2" y="T3"/>
                  </a:cxn>
                  <a:cxn ang="0">
                    <a:pos x="T4" y="T5"/>
                  </a:cxn>
                  <a:cxn ang="0">
                    <a:pos x="T6" y="T7"/>
                  </a:cxn>
                  <a:cxn ang="0">
                    <a:pos x="T8" y="T9"/>
                  </a:cxn>
                </a:cxnLst>
                <a:rect l="0" t="0" r="r" b="b"/>
                <a:pathLst>
                  <a:path w="527" h="509">
                    <a:moveTo>
                      <a:pt x="0" y="500"/>
                    </a:moveTo>
                    <a:lnTo>
                      <a:pt x="524" y="0"/>
                    </a:lnTo>
                    <a:lnTo>
                      <a:pt x="527" y="3"/>
                    </a:lnTo>
                    <a:lnTo>
                      <a:pt x="0" y="509"/>
                    </a:lnTo>
                    <a:lnTo>
                      <a:pt x="0"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96" name="Freeform 224"/>
              <p:cNvSpPr>
                <a:spLocks/>
              </p:cNvSpPr>
              <p:nvPr userDrawn="1"/>
            </p:nvSpPr>
            <p:spPr bwMode="auto">
              <a:xfrm>
                <a:off x="527" y="736"/>
                <a:ext cx="592" cy="66"/>
              </a:xfrm>
              <a:custGeom>
                <a:avLst/>
                <a:gdLst>
                  <a:gd name="T0" fmla="*/ 592 w 592"/>
                  <a:gd name="T1" fmla="*/ 0 h 66"/>
                  <a:gd name="T2" fmla="*/ 0 w 592"/>
                  <a:gd name="T3" fmla="*/ 63 h 66"/>
                  <a:gd name="T4" fmla="*/ 0 w 592"/>
                  <a:gd name="T5" fmla="*/ 66 h 66"/>
                  <a:gd name="T6" fmla="*/ 592 w 592"/>
                  <a:gd name="T7" fmla="*/ 6 h 66"/>
                  <a:gd name="T8" fmla="*/ 592 w 592"/>
                  <a:gd name="T9" fmla="*/ 0 h 66"/>
                </a:gdLst>
                <a:ahLst/>
                <a:cxnLst>
                  <a:cxn ang="0">
                    <a:pos x="T0" y="T1"/>
                  </a:cxn>
                  <a:cxn ang="0">
                    <a:pos x="T2" y="T3"/>
                  </a:cxn>
                  <a:cxn ang="0">
                    <a:pos x="T4" y="T5"/>
                  </a:cxn>
                  <a:cxn ang="0">
                    <a:pos x="T6" y="T7"/>
                  </a:cxn>
                  <a:cxn ang="0">
                    <a:pos x="T8" y="T9"/>
                  </a:cxn>
                </a:cxnLst>
                <a:rect l="0" t="0" r="r" b="b"/>
                <a:pathLst>
                  <a:path w="592" h="66">
                    <a:moveTo>
                      <a:pt x="592" y="0"/>
                    </a:moveTo>
                    <a:lnTo>
                      <a:pt x="0" y="63"/>
                    </a:lnTo>
                    <a:lnTo>
                      <a:pt x="0" y="66"/>
                    </a:lnTo>
                    <a:lnTo>
                      <a:pt x="592" y="6"/>
                    </a:lnTo>
                    <a:lnTo>
                      <a:pt x="5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97" name="Freeform 225"/>
              <p:cNvSpPr>
                <a:spLocks/>
              </p:cNvSpPr>
              <p:nvPr userDrawn="1"/>
            </p:nvSpPr>
            <p:spPr bwMode="auto">
              <a:xfrm>
                <a:off x="849" y="739"/>
                <a:ext cx="273" cy="629"/>
              </a:xfrm>
              <a:custGeom>
                <a:avLst/>
                <a:gdLst>
                  <a:gd name="T0" fmla="*/ 267 w 273"/>
                  <a:gd name="T1" fmla="*/ 0 h 629"/>
                  <a:gd name="T2" fmla="*/ 0 w 273"/>
                  <a:gd name="T3" fmla="*/ 626 h 629"/>
                  <a:gd name="T4" fmla="*/ 3 w 273"/>
                  <a:gd name="T5" fmla="*/ 629 h 629"/>
                  <a:gd name="T6" fmla="*/ 273 w 273"/>
                  <a:gd name="T7" fmla="*/ 0 h 629"/>
                  <a:gd name="T8" fmla="*/ 267 w 273"/>
                  <a:gd name="T9" fmla="*/ 0 h 629"/>
                </a:gdLst>
                <a:ahLst/>
                <a:cxnLst>
                  <a:cxn ang="0">
                    <a:pos x="T0" y="T1"/>
                  </a:cxn>
                  <a:cxn ang="0">
                    <a:pos x="T2" y="T3"/>
                  </a:cxn>
                  <a:cxn ang="0">
                    <a:pos x="T4" y="T5"/>
                  </a:cxn>
                  <a:cxn ang="0">
                    <a:pos x="T6" y="T7"/>
                  </a:cxn>
                  <a:cxn ang="0">
                    <a:pos x="T8" y="T9"/>
                  </a:cxn>
                </a:cxnLst>
                <a:rect l="0" t="0" r="r" b="b"/>
                <a:pathLst>
                  <a:path w="273" h="629">
                    <a:moveTo>
                      <a:pt x="267" y="0"/>
                    </a:moveTo>
                    <a:lnTo>
                      <a:pt x="0" y="626"/>
                    </a:lnTo>
                    <a:lnTo>
                      <a:pt x="3" y="629"/>
                    </a:lnTo>
                    <a:lnTo>
                      <a:pt x="273" y="0"/>
                    </a:lnTo>
                    <a:lnTo>
                      <a:pt x="2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98" name="Freeform 226"/>
              <p:cNvSpPr>
                <a:spLocks/>
              </p:cNvSpPr>
              <p:nvPr userDrawn="1"/>
            </p:nvSpPr>
            <p:spPr bwMode="auto">
              <a:xfrm>
                <a:off x="2278" y="1182"/>
                <a:ext cx="298" cy="26"/>
              </a:xfrm>
              <a:custGeom>
                <a:avLst/>
                <a:gdLst>
                  <a:gd name="T0" fmla="*/ 0 w 298"/>
                  <a:gd name="T1" fmla="*/ 0 h 26"/>
                  <a:gd name="T2" fmla="*/ 0 w 298"/>
                  <a:gd name="T3" fmla="*/ 4 h 26"/>
                  <a:gd name="T4" fmla="*/ 298 w 298"/>
                  <a:gd name="T5" fmla="*/ 26 h 26"/>
                  <a:gd name="T6" fmla="*/ 298 w 298"/>
                  <a:gd name="T7" fmla="*/ 22 h 26"/>
                  <a:gd name="T8" fmla="*/ 0 w 298"/>
                  <a:gd name="T9" fmla="*/ 0 h 26"/>
                </a:gdLst>
                <a:ahLst/>
                <a:cxnLst>
                  <a:cxn ang="0">
                    <a:pos x="T0" y="T1"/>
                  </a:cxn>
                  <a:cxn ang="0">
                    <a:pos x="T2" y="T3"/>
                  </a:cxn>
                  <a:cxn ang="0">
                    <a:pos x="T4" y="T5"/>
                  </a:cxn>
                  <a:cxn ang="0">
                    <a:pos x="T6" y="T7"/>
                  </a:cxn>
                  <a:cxn ang="0">
                    <a:pos x="T8" y="T9"/>
                  </a:cxn>
                </a:cxnLst>
                <a:rect l="0" t="0" r="r" b="b"/>
                <a:pathLst>
                  <a:path w="298" h="26">
                    <a:moveTo>
                      <a:pt x="0" y="0"/>
                    </a:moveTo>
                    <a:lnTo>
                      <a:pt x="0" y="4"/>
                    </a:lnTo>
                    <a:lnTo>
                      <a:pt x="298" y="26"/>
                    </a:lnTo>
                    <a:lnTo>
                      <a:pt x="298" y="2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99" name="Freeform 227"/>
              <p:cNvSpPr>
                <a:spLocks/>
              </p:cNvSpPr>
              <p:nvPr userDrawn="1"/>
            </p:nvSpPr>
            <p:spPr bwMode="auto">
              <a:xfrm>
                <a:off x="1526" y="1182"/>
                <a:ext cx="756" cy="723"/>
              </a:xfrm>
              <a:custGeom>
                <a:avLst/>
                <a:gdLst>
                  <a:gd name="T0" fmla="*/ 752 w 756"/>
                  <a:gd name="T1" fmla="*/ 0 h 723"/>
                  <a:gd name="T2" fmla="*/ 0 w 756"/>
                  <a:gd name="T3" fmla="*/ 720 h 723"/>
                  <a:gd name="T4" fmla="*/ 3 w 756"/>
                  <a:gd name="T5" fmla="*/ 723 h 723"/>
                  <a:gd name="T6" fmla="*/ 756 w 756"/>
                  <a:gd name="T7" fmla="*/ 7 h 723"/>
                  <a:gd name="T8" fmla="*/ 752 w 756"/>
                  <a:gd name="T9" fmla="*/ 0 h 723"/>
                </a:gdLst>
                <a:ahLst/>
                <a:cxnLst>
                  <a:cxn ang="0">
                    <a:pos x="T0" y="T1"/>
                  </a:cxn>
                  <a:cxn ang="0">
                    <a:pos x="T2" y="T3"/>
                  </a:cxn>
                  <a:cxn ang="0">
                    <a:pos x="T4" y="T5"/>
                  </a:cxn>
                  <a:cxn ang="0">
                    <a:pos x="T6" y="T7"/>
                  </a:cxn>
                  <a:cxn ang="0">
                    <a:pos x="T8" y="T9"/>
                  </a:cxn>
                </a:cxnLst>
                <a:rect l="0" t="0" r="r" b="b"/>
                <a:pathLst>
                  <a:path w="756" h="723">
                    <a:moveTo>
                      <a:pt x="752" y="0"/>
                    </a:moveTo>
                    <a:lnTo>
                      <a:pt x="0" y="720"/>
                    </a:lnTo>
                    <a:lnTo>
                      <a:pt x="3" y="723"/>
                    </a:lnTo>
                    <a:lnTo>
                      <a:pt x="756" y="7"/>
                    </a:lnTo>
                    <a:lnTo>
                      <a:pt x="7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00" name="Freeform 228"/>
              <p:cNvSpPr>
                <a:spLocks/>
              </p:cNvSpPr>
              <p:nvPr userDrawn="1"/>
            </p:nvSpPr>
            <p:spPr bwMode="auto">
              <a:xfrm>
                <a:off x="1680" y="1182"/>
                <a:ext cx="602" cy="563"/>
              </a:xfrm>
              <a:custGeom>
                <a:avLst/>
                <a:gdLst>
                  <a:gd name="T0" fmla="*/ 598 w 602"/>
                  <a:gd name="T1" fmla="*/ 0 h 563"/>
                  <a:gd name="T2" fmla="*/ 0 w 602"/>
                  <a:gd name="T3" fmla="*/ 560 h 563"/>
                  <a:gd name="T4" fmla="*/ 3 w 602"/>
                  <a:gd name="T5" fmla="*/ 563 h 563"/>
                  <a:gd name="T6" fmla="*/ 602 w 602"/>
                  <a:gd name="T7" fmla="*/ 4 h 563"/>
                  <a:gd name="T8" fmla="*/ 598 w 602"/>
                  <a:gd name="T9" fmla="*/ 0 h 563"/>
                </a:gdLst>
                <a:ahLst/>
                <a:cxnLst>
                  <a:cxn ang="0">
                    <a:pos x="T0" y="T1"/>
                  </a:cxn>
                  <a:cxn ang="0">
                    <a:pos x="T2" y="T3"/>
                  </a:cxn>
                  <a:cxn ang="0">
                    <a:pos x="T4" y="T5"/>
                  </a:cxn>
                  <a:cxn ang="0">
                    <a:pos x="T6" y="T7"/>
                  </a:cxn>
                  <a:cxn ang="0">
                    <a:pos x="T8" y="T9"/>
                  </a:cxn>
                </a:cxnLst>
                <a:rect l="0" t="0" r="r" b="b"/>
                <a:pathLst>
                  <a:path w="602" h="563">
                    <a:moveTo>
                      <a:pt x="598" y="0"/>
                    </a:moveTo>
                    <a:lnTo>
                      <a:pt x="0" y="560"/>
                    </a:lnTo>
                    <a:lnTo>
                      <a:pt x="3" y="563"/>
                    </a:lnTo>
                    <a:lnTo>
                      <a:pt x="602" y="4"/>
                    </a:lnTo>
                    <a:lnTo>
                      <a:pt x="5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01" name="Freeform 229"/>
              <p:cNvSpPr>
                <a:spLocks/>
              </p:cNvSpPr>
              <p:nvPr userDrawn="1"/>
            </p:nvSpPr>
            <p:spPr bwMode="auto">
              <a:xfrm>
                <a:off x="2278" y="1182"/>
                <a:ext cx="464" cy="582"/>
              </a:xfrm>
              <a:custGeom>
                <a:avLst/>
                <a:gdLst>
                  <a:gd name="T0" fmla="*/ 4 w 464"/>
                  <a:gd name="T1" fmla="*/ 0 h 582"/>
                  <a:gd name="T2" fmla="*/ 0 w 464"/>
                  <a:gd name="T3" fmla="*/ 4 h 582"/>
                  <a:gd name="T4" fmla="*/ 461 w 464"/>
                  <a:gd name="T5" fmla="*/ 582 h 582"/>
                  <a:gd name="T6" fmla="*/ 464 w 464"/>
                  <a:gd name="T7" fmla="*/ 579 h 582"/>
                  <a:gd name="T8" fmla="*/ 4 w 464"/>
                  <a:gd name="T9" fmla="*/ 0 h 582"/>
                </a:gdLst>
                <a:ahLst/>
                <a:cxnLst>
                  <a:cxn ang="0">
                    <a:pos x="T0" y="T1"/>
                  </a:cxn>
                  <a:cxn ang="0">
                    <a:pos x="T2" y="T3"/>
                  </a:cxn>
                  <a:cxn ang="0">
                    <a:pos x="T4" y="T5"/>
                  </a:cxn>
                  <a:cxn ang="0">
                    <a:pos x="T6" y="T7"/>
                  </a:cxn>
                  <a:cxn ang="0">
                    <a:pos x="T8" y="T9"/>
                  </a:cxn>
                </a:cxnLst>
                <a:rect l="0" t="0" r="r" b="b"/>
                <a:pathLst>
                  <a:path w="464" h="582">
                    <a:moveTo>
                      <a:pt x="4" y="0"/>
                    </a:moveTo>
                    <a:lnTo>
                      <a:pt x="0" y="4"/>
                    </a:lnTo>
                    <a:lnTo>
                      <a:pt x="461" y="582"/>
                    </a:lnTo>
                    <a:lnTo>
                      <a:pt x="464" y="579"/>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02" name="Freeform 230"/>
              <p:cNvSpPr>
                <a:spLocks/>
              </p:cNvSpPr>
              <p:nvPr userDrawn="1"/>
            </p:nvSpPr>
            <p:spPr bwMode="auto">
              <a:xfrm>
                <a:off x="2573" y="1204"/>
                <a:ext cx="169" cy="560"/>
              </a:xfrm>
              <a:custGeom>
                <a:avLst/>
                <a:gdLst>
                  <a:gd name="T0" fmla="*/ 3 w 169"/>
                  <a:gd name="T1" fmla="*/ 0 h 560"/>
                  <a:gd name="T2" fmla="*/ 0 w 169"/>
                  <a:gd name="T3" fmla="*/ 0 h 560"/>
                  <a:gd name="T4" fmla="*/ 166 w 169"/>
                  <a:gd name="T5" fmla="*/ 560 h 560"/>
                  <a:gd name="T6" fmla="*/ 169 w 169"/>
                  <a:gd name="T7" fmla="*/ 557 h 560"/>
                  <a:gd name="T8" fmla="*/ 3 w 169"/>
                  <a:gd name="T9" fmla="*/ 0 h 560"/>
                </a:gdLst>
                <a:ahLst/>
                <a:cxnLst>
                  <a:cxn ang="0">
                    <a:pos x="T0" y="T1"/>
                  </a:cxn>
                  <a:cxn ang="0">
                    <a:pos x="T2" y="T3"/>
                  </a:cxn>
                  <a:cxn ang="0">
                    <a:pos x="T4" y="T5"/>
                  </a:cxn>
                  <a:cxn ang="0">
                    <a:pos x="T6" y="T7"/>
                  </a:cxn>
                  <a:cxn ang="0">
                    <a:pos x="T8" y="T9"/>
                  </a:cxn>
                </a:cxnLst>
                <a:rect l="0" t="0" r="r" b="b"/>
                <a:pathLst>
                  <a:path w="169" h="560">
                    <a:moveTo>
                      <a:pt x="3" y="0"/>
                    </a:moveTo>
                    <a:lnTo>
                      <a:pt x="0" y="0"/>
                    </a:lnTo>
                    <a:lnTo>
                      <a:pt x="166" y="560"/>
                    </a:lnTo>
                    <a:lnTo>
                      <a:pt x="169" y="55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03" name="Freeform 231"/>
              <p:cNvSpPr>
                <a:spLocks/>
              </p:cNvSpPr>
              <p:nvPr userDrawn="1"/>
            </p:nvSpPr>
            <p:spPr bwMode="auto">
              <a:xfrm>
                <a:off x="2739" y="1761"/>
                <a:ext cx="332" cy="487"/>
              </a:xfrm>
              <a:custGeom>
                <a:avLst/>
                <a:gdLst>
                  <a:gd name="T0" fmla="*/ 3 w 332"/>
                  <a:gd name="T1" fmla="*/ 0 h 487"/>
                  <a:gd name="T2" fmla="*/ 0 w 332"/>
                  <a:gd name="T3" fmla="*/ 3 h 487"/>
                  <a:gd name="T4" fmla="*/ 329 w 332"/>
                  <a:gd name="T5" fmla="*/ 487 h 487"/>
                  <a:gd name="T6" fmla="*/ 332 w 332"/>
                  <a:gd name="T7" fmla="*/ 487 h 487"/>
                  <a:gd name="T8" fmla="*/ 3 w 332"/>
                  <a:gd name="T9" fmla="*/ 0 h 487"/>
                </a:gdLst>
                <a:ahLst/>
                <a:cxnLst>
                  <a:cxn ang="0">
                    <a:pos x="T0" y="T1"/>
                  </a:cxn>
                  <a:cxn ang="0">
                    <a:pos x="T2" y="T3"/>
                  </a:cxn>
                  <a:cxn ang="0">
                    <a:pos x="T4" y="T5"/>
                  </a:cxn>
                  <a:cxn ang="0">
                    <a:pos x="T6" y="T7"/>
                  </a:cxn>
                  <a:cxn ang="0">
                    <a:pos x="T8" y="T9"/>
                  </a:cxn>
                </a:cxnLst>
                <a:rect l="0" t="0" r="r" b="b"/>
                <a:pathLst>
                  <a:path w="332" h="487">
                    <a:moveTo>
                      <a:pt x="3" y="0"/>
                    </a:moveTo>
                    <a:lnTo>
                      <a:pt x="0" y="3"/>
                    </a:lnTo>
                    <a:lnTo>
                      <a:pt x="329" y="487"/>
                    </a:lnTo>
                    <a:lnTo>
                      <a:pt x="332" y="4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04" name="Freeform 232"/>
              <p:cNvSpPr>
                <a:spLocks/>
              </p:cNvSpPr>
              <p:nvPr userDrawn="1"/>
            </p:nvSpPr>
            <p:spPr bwMode="auto">
              <a:xfrm>
                <a:off x="2739" y="1761"/>
                <a:ext cx="332" cy="487"/>
              </a:xfrm>
              <a:custGeom>
                <a:avLst/>
                <a:gdLst>
                  <a:gd name="T0" fmla="*/ 3 w 332"/>
                  <a:gd name="T1" fmla="*/ 0 h 487"/>
                  <a:gd name="T2" fmla="*/ 0 w 332"/>
                  <a:gd name="T3" fmla="*/ 3 h 487"/>
                  <a:gd name="T4" fmla="*/ 329 w 332"/>
                  <a:gd name="T5" fmla="*/ 487 h 487"/>
                  <a:gd name="T6" fmla="*/ 332 w 332"/>
                  <a:gd name="T7" fmla="*/ 487 h 487"/>
                  <a:gd name="T8" fmla="*/ 3 w 332"/>
                  <a:gd name="T9" fmla="*/ 0 h 487"/>
                </a:gdLst>
                <a:ahLst/>
                <a:cxnLst>
                  <a:cxn ang="0">
                    <a:pos x="T0" y="T1"/>
                  </a:cxn>
                  <a:cxn ang="0">
                    <a:pos x="T2" y="T3"/>
                  </a:cxn>
                  <a:cxn ang="0">
                    <a:pos x="T4" y="T5"/>
                  </a:cxn>
                  <a:cxn ang="0">
                    <a:pos x="T6" y="T7"/>
                  </a:cxn>
                  <a:cxn ang="0">
                    <a:pos x="T8" y="T9"/>
                  </a:cxn>
                </a:cxnLst>
                <a:rect l="0" t="0" r="r" b="b"/>
                <a:pathLst>
                  <a:path w="332" h="487">
                    <a:moveTo>
                      <a:pt x="3" y="0"/>
                    </a:moveTo>
                    <a:lnTo>
                      <a:pt x="0" y="3"/>
                    </a:lnTo>
                    <a:lnTo>
                      <a:pt x="329" y="487"/>
                    </a:lnTo>
                    <a:lnTo>
                      <a:pt x="332" y="4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05" name="Freeform 233"/>
              <p:cNvSpPr>
                <a:spLocks/>
              </p:cNvSpPr>
              <p:nvPr userDrawn="1"/>
            </p:nvSpPr>
            <p:spPr bwMode="auto">
              <a:xfrm>
                <a:off x="2739" y="1761"/>
                <a:ext cx="708" cy="141"/>
              </a:xfrm>
              <a:custGeom>
                <a:avLst/>
                <a:gdLst>
                  <a:gd name="T0" fmla="*/ 3 w 708"/>
                  <a:gd name="T1" fmla="*/ 0 h 141"/>
                  <a:gd name="T2" fmla="*/ 0 w 708"/>
                  <a:gd name="T3" fmla="*/ 3 h 141"/>
                  <a:gd name="T4" fmla="*/ 708 w 708"/>
                  <a:gd name="T5" fmla="*/ 141 h 141"/>
                  <a:gd name="T6" fmla="*/ 708 w 708"/>
                  <a:gd name="T7" fmla="*/ 138 h 141"/>
                  <a:gd name="T8" fmla="*/ 3 w 708"/>
                  <a:gd name="T9" fmla="*/ 0 h 141"/>
                </a:gdLst>
                <a:ahLst/>
                <a:cxnLst>
                  <a:cxn ang="0">
                    <a:pos x="T0" y="T1"/>
                  </a:cxn>
                  <a:cxn ang="0">
                    <a:pos x="T2" y="T3"/>
                  </a:cxn>
                  <a:cxn ang="0">
                    <a:pos x="T4" y="T5"/>
                  </a:cxn>
                  <a:cxn ang="0">
                    <a:pos x="T6" y="T7"/>
                  </a:cxn>
                  <a:cxn ang="0">
                    <a:pos x="T8" y="T9"/>
                  </a:cxn>
                </a:cxnLst>
                <a:rect l="0" t="0" r="r" b="b"/>
                <a:pathLst>
                  <a:path w="708" h="141">
                    <a:moveTo>
                      <a:pt x="3" y="0"/>
                    </a:moveTo>
                    <a:lnTo>
                      <a:pt x="0" y="3"/>
                    </a:lnTo>
                    <a:lnTo>
                      <a:pt x="708" y="141"/>
                    </a:lnTo>
                    <a:lnTo>
                      <a:pt x="708" y="13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06" name="Freeform 234"/>
              <p:cNvSpPr>
                <a:spLocks/>
              </p:cNvSpPr>
              <p:nvPr userDrawn="1"/>
            </p:nvSpPr>
            <p:spPr bwMode="auto">
              <a:xfrm>
                <a:off x="2739" y="1761"/>
                <a:ext cx="301" cy="462"/>
              </a:xfrm>
              <a:custGeom>
                <a:avLst/>
                <a:gdLst>
                  <a:gd name="T0" fmla="*/ 3 w 301"/>
                  <a:gd name="T1" fmla="*/ 0 h 462"/>
                  <a:gd name="T2" fmla="*/ 0 w 301"/>
                  <a:gd name="T3" fmla="*/ 3 h 462"/>
                  <a:gd name="T4" fmla="*/ 298 w 301"/>
                  <a:gd name="T5" fmla="*/ 462 h 462"/>
                  <a:gd name="T6" fmla="*/ 301 w 301"/>
                  <a:gd name="T7" fmla="*/ 459 h 462"/>
                  <a:gd name="T8" fmla="*/ 3 w 301"/>
                  <a:gd name="T9" fmla="*/ 0 h 462"/>
                </a:gdLst>
                <a:ahLst/>
                <a:cxnLst>
                  <a:cxn ang="0">
                    <a:pos x="T0" y="T1"/>
                  </a:cxn>
                  <a:cxn ang="0">
                    <a:pos x="T2" y="T3"/>
                  </a:cxn>
                  <a:cxn ang="0">
                    <a:pos x="T4" y="T5"/>
                  </a:cxn>
                  <a:cxn ang="0">
                    <a:pos x="T6" y="T7"/>
                  </a:cxn>
                  <a:cxn ang="0">
                    <a:pos x="T8" y="T9"/>
                  </a:cxn>
                </a:cxnLst>
                <a:rect l="0" t="0" r="r" b="b"/>
                <a:pathLst>
                  <a:path w="301" h="462">
                    <a:moveTo>
                      <a:pt x="3" y="0"/>
                    </a:moveTo>
                    <a:lnTo>
                      <a:pt x="0" y="3"/>
                    </a:lnTo>
                    <a:lnTo>
                      <a:pt x="298" y="462"/>
                    </a:lnTo>
                    <a:lnTo>
                      <a:pt x="301" y="459"/>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07" name="Freeform 235"/>
              <p:cNvSpPr>
                <a:spLocks/>
              </p:cNvSpPr>
              <p:nvPr userDrawn="1"/>
            </p:nvSpPr>
            <p:spPr bwMode="auto">
              <a:xfrm>
                <a:off x="2667" y="1764"/>
                <a:ext cx="75" cy="792"/>
              </a:xfrm>
              <a:custGeom>
                <a:avLst/>
                <a:gdLst>
                  <a:gd name="T0" fmla="*/ 72 w 75"/>
                  <a:gd name="T1" fmla="*/ 0 h 792"/>
                  <a:gd name="T2" fmla="*/ 0 w 75"/>
                  <a:gd name="T3" fmla="*/ 792 h 792"/>
                  <a:gd name="T4" fmla="*/ 3 w 75"/>
                  <a:gd name="T5" fmla="*/ 792 h 792"/>
                  <a:gd name="T6" fmla="*/ 75 w 75"/>
                  <a:gd name="T7" fmla="*/ 0 h 792"/>
                  <a:gd name="T8" fmla="*/ 72 w 75"/>
                  <a:gd name="T9" fmla="*/ 0 h 792"/>
                </a:gdLst>
                <a:ahLst/>
                <a:cxnLst>
                  <a:cxn ang="0">
                    <a:pos x="T0" y="T1"/>
                  </a:cxn>
                  <a:cxn ang="0">
                    <a:pos x="T2" y="T3"/>
                  </a:cxn>
                  <a:cxn ang="0">
                    <a:pos x="T4" y="T5"/>
                  </a:cxn>
                  <a:cxn ang="0">
                    <a:pos x="T6" y="T7"/>
                  </a:cxn>
                  <a:cxn ang="0">
                    <a:pos x="T8" y="T9"/>
                  </a:cxn>
                </a:cxnLst>
                <a:rect l="0" t="0" r="r" b="b"/>
                <a:pathLst>
                  <a:path w="75" h="792">
                    <a:moveTo>
                      <a:pt x="72" y="0"/>
                    </a:moveTo>
                    <a:lnTo>
                      <a:pt x="0" y="792"/>
                    </a:lnTo>
                    <a:lnTo>
                      <a:pt x="3" y="792"/>
                    </a:lnTo>
                    <a:lnTo>
                      <a:pt x="75" y="0"/>
                    </a:lnTo>
                    <a:lnTo>
                      <a:pt x="7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08" name="Freeform 236"/>
              <p:cNvSpPr>
                <a:spLocks/>
              </p:cNvSpPr>
              <p:nvPr userDrawn="1"/>
            </p:nvSpPr>
            <p:spPr bwMode="auto">
              <a:xfrm>
                <a:off x="1680" y="1742"/>
                <a:ext cx="1062" cy="25"/>
              </a:xfrm>
              <a:custGeom>
                <a:avLst/>
                <a:gdLst>
                  <a:gd name="T0" fmla="*/ 0 w 1062"/>
                  <a:gd name="T1" fmla="*/ 0 h 25"/>
                  <a:gd name="T2" fmla="*/ 0 w 1062"/>
                  <a:gd name="T3" fmla="*/ 3 h 25"/>
                  <a:gd name="T4" fmla="*/ 1062 w 1062"/>
                  <a:gd name="T5" fmla="*/ 25 h 25"/>
                  <a:gd name="T6" fmla="*/ 1062 w 1062"/>
                  <a:gd name="T7" fmla="*/ 19 h 25"/>
                  <a:gd name="T8" fmla="*/ 0 w 1062"/>
                  <a:gd name="T9" fmla="*/ 0 h 25"/>
                </a:gdLst>
                <a:ahLst/>
                <a:cxnLst>
                  <a:cxn ang="0">
                    <a:pos x="T0" y="T1"/>
                  </a:cxn>
                  <a:cxn ang="0">
                    <a:pos x="T2" y="T3"/>
                  </a:cxn>
                  <a:cxn ang="0">
                    <a:pos x="T4" y="T5"/>
                  </a:cxn>
                  <a:cxn ang="0">
                    <a:pos x="T6" y="T7"/>
                  </a:cxn>
                  <a:cxn ang="0">
                    <a:pos x="T8" y="T9"/>
                  </a:cxn>
                </a:cxnLst>
                <a:rect l="0" t="0" r="r" b="b"/>
                <a:pathLst>
                  <a:path w="1062" h="25">
                    <a:moveTo>
                      <a:pt x="0" y="0"/>
                    </a:moveTo>
                    <a:lnTo>
                      <a:pt x="0" y="3"/>
                    </a:lnTo>
                    <a:lnTo>
                      <a:pt x="1062" y="25"/>
                    </a:lnTo>
                    <a:lnTo>
                      <a:pt x="1062" y="1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09" name="Freeform 237"/>
              <p:cNvSpPr>
                <a:spLocks/>
              </p:cNvSpPr>
              <p:nvPr userDrawn="1"/>
            </p:nvSpPr>
            <p:spPr bwMode="auto">
              <a:xfrm>
                <a:off x="2122" y="1761"/>
                <a:ext cx="620" cy="478"/>
              </a:xfrm>
              <a:custGeom>
                <a:avLst/>
                <a:gdLst>
                  <a:gd name="T0" fmla="*/ 617 w 620"/>
                  <a:gd name="T1" fmla="*/ 0 h 478"/>
                  <a:gd name="T2" fmla="*/ 0 w 620"/>
                  <a:gd name="T3" fmla="*/ 475 h 478"/>
                  <a:gd name="T4" fmla="*/ 3 w 620"/>
                  <a:gd name="T5" fmla="*/ 478 h 478"/>
                  <a:gd name="T6" fmla="*/ 620 w 620"/>
                  <a:gd name="T7" fmla="*/ 3 h 478"/>
                  <a:gd name="T8" fmla="*/ 617 w 620"/>
                  <a:gd name="T9" fmla="*/ 0 h 478"/>
                </a:gdLst>
                <a:ahLst/>
                <a:cxnLst>
                  <a:cxn ang="0">
                    <a:pos x="T0" y="T1"/>
                  </a:cxn>
                  <a:cxn ang="0">
                    <a:pos x="T2" y="T3"/>
                  </a:cxn>
                  <a:cxn ang="0">
                    <a:pos x="T4" y="T5"/>
                  </a:cxn>
                  <a:cxn ang="0">
                    <a:pos x="T6" y="T7"/>
                  </a:cxn>
                  <a:cxn ang="0">
                    <a:pos x="T8" y="T9"/>
                  </a:cxn>
                </a:cxnLst>
                <a:rect l="0" t="0" r="r" b="b"/>
                <a:pathLst>
                  <a:path w="620" h="478">
                    <a:moveTo>
                      <a:pt x="617" y="0"/>
                    </a:moveTo>
                    <a:lnTo>
                      <a:pt x="0" y="475"/>
                    </a:lnTo>
                    <a:lnTo>
                      <a:pt x="3" y="478"/>
                    </a:lnTo>
                    <a:lnTo>
                      <a:pt x="620" y="3"/>
                    </a:lnTo>
                    <a:lnTo>
                      <a:pt x="6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10" name="Freeform 238"/>
              <p:cNvSpPr>
                <a:spLocks/>
              </p:cNvSpPr>
              <p:nvPr userDrawn="1"/>
            </p:nvSpPr>
            <p:spPr bwMode="auto">
              <a:xfrm>
                <a:off x="2119" y="1186"/>
                <a:ext cx="163" cy="1050"/>
              </a:xfrm>
              <a:custGeom>
                <a:avLst/>
                <a:gdLst>
                  <a:gd name="T0" fmla="*/ 156 w 163"/>
                  <a:gd name="T1" fmla="*/ 0 h 1050"/>
                  <a:gd name="T2" fmla="*/ 0 w 163"/>
                  <a:gd name="T3" fmla="*/ 1050 h 1050"/>
                  <a:gd name="T4" fmla="*/ 6 w 163"/>
                  <a:gd name="T5" fmla="*/ 1050 h 1050"/>
                  <a:gd name="T6" fmla="*/ 163 w 163"/>
                  <a:gd name="T7" fmla="*/ 0 h 1050"/>
                  <a:gd name="T8" fmla="*/ 156 w 163"/>
                  <a:gd name="T9" fmla="*/ 0 h 1050"/>
                </a:gdLst>
                <a:ahLst/>
                <a:cxnLst>
                  <a:cxn ang="0">
                    <a:pos x="T0" y="T1"/>
                  </a:cxn>
                  <a:cxn ang="0">
                    <a:pos x="T2" y="T3"/>
                  </a:cxn>
                  <a:cxn ang="0">
                    <a:pos x="T4" y="T5"/>
                  </a:cxn>
                  <a:cxn ang="0">
                    <a:pos x="T6" y="T7"/>
                  </a:cxn>
                  <a:cxn ang="0">
                    <a:pos x="T8" y="T9"/>
                  </a:cxn>
                </a:cxnLst>
                <a:rect l="0" t="0" r="r" b="b"/>
                <a:pathLst>
                  <a:path w="163" h="1050">
                    <a:moveTo>
                      <a:pt x="156" y="0"/>
                    </a:moveTo>
                    <a:lnTo>
                      <a:pt x="0" y="1050"/>
                    </a:lnTo>
                    <a:lnTo>
                      <a:pt x="6" y="1050"/>
                    </a:lnTo>
                    <a:lnTo>
                      <a:pt x="163" y="0"/>
                    </a:lnTo>
                    <a:lnTo>
                      <a:pt x="1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11" name="Freeform 239"/>
              <p:cNvSpPr>
                <a:spLocks/>
              </p:cNvSpPr>
              <p:nvPr userDrawn="1"/>
            </p:nvSpPr>
            <p:spPr bwMode="auto">
              <a:xfrm>
                <a:off x="1526" y="1902"/>
                <a:ext cx="599" cy="337"/>
              </a:xfrm>
              <a:custGeom>
                <a:avLst/>
                <a:gdLst>
                  <a:gd name="T0" fmla="*/ 3 w 599"/>
                  <a:gd name="T1" fmla="*/ 0 h 337"/>
                  <a:gd name="T2" fmla="*/ 0 w 599"/>
                  <a:gd name="T3" fmla="*/ 3 h 337"/>
                  <a:gd name="T4" fmla="*/ 596 w 599"/>
                  <a:gd name="T5" fmla="*/ 337 h 337"/>
                  <a:gd name="T6" fmla="*/ 599 w 599"/>
                  <a:gd name="T7" fmla="*/ 334 h 337"/>
                  <a:gd name="T8" fmla="*/ 3 w 599"/>
                  <a:gd name="T9" fmla="*/ 0 h 337"/>
                </a:gdLst>
                <a:ahLst/>
                <a:cxnLst>
                  <a:cxn ang="0">
                    <a:pos x="T0" y="T1"/>
                  </a:cxn>
                  <a:cxn ang="0">
                    <a:pos x="T2" y="T3"/>
                  </a:cxn>
                  <a:cxn ang="0">
                    <a:pos x="T4" y="T5"/>
                  </a:cxn>
                  <a:cxn ang="0">
                    <a:pos x="T6" y="T7"/>
                  </a:cxn>
                  <a:cxn ang="0">
                    <a:pos x="T8" y="T9"/>
                  </a:cxn>
                </a:cxnLst>
                <a:rect l="0" t="0" r="r" b="b"/>
                <a:pathLst>
                  <a:path w="599" h="337">
                    <a:moveTo>
                      <a:pt x="3" y="0"/>
                    </a:moveTo>
                    <a:lnTo>
                      <a:pt x="0" y="3"/>
                    </a:lnTo>
                    <a:lnTo>
                      <a:pt x="596" y="337"/>
                    </a:lnTo>
                    <a:lnTo>
                      <a:pt x="599" y="33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12" name="Freeform 240"/>
              <p:cNvSpPr>
                <a:spLocks/>
              </p:cNvSpPr>
              <p:nvPr userDrawn="1"/>
            </p:nvSpPr>
            <p:spPr bwMode="auto">
              <a:xfrm>
                <a:off x="2122" y="2232"/>
                <a:ext cx="946" cy="19"/>
              </a:xfrm>
              <a:custGeom>
                <a:avLst/>
                <a:gdLst>
                  <a:gd name="T0" fmla="*/ 0 w 946"/>
                  <a:gd name="T1" fmla="*/ 0 h 19"/>
                  <a:gd name="T2" fmla="*/ 0 w 946"/>
                  <a:gd name="T3" fmla="*/ 7 h 19"/>
                  <a:gd name="T4" fmla="*/ 946 w 946"/>
                  <a:gd name="T5" fmla="*/ 19 h 19"/>
                  <a:gd name="T6" fmla="*/ 946 w 946"/>
                  <a:gd name="T7" fmla="*/ 13 h 19"/>
                  <a:gd name="T8" fmla="*/ 0 w 946"/>
                  <a:gd name="T9" fmla="*/ 0 h 19"/>
                </a:gdLst>
                <a:ahLst/>
                <a:cxnLst>
                  <a:cxn ang="0">
                    <a:pos x="T0" y="T1"/>
                  </a:cxn>
                  <a:cxn ang="0">
                    <a:pos x="T2" y="T3"/>
                  </a:cxn>
                  <a:cxn ang="0">
                    <a:pos x="T4" y="T5"/>
                  </a:cxn>
                  <a:cxn ang="0">
                    <a:pos x="T6" y="T7"/>
                  </a:cxn>
                  <a:cxn ang="0">
                    <a:pos x="T8" y="T9"/>
                  </a:cxn>
                </a:cxnLst>
                <a:rect l="0" t="0" r="r" b="b"/>
                <a:pathLst>
                  <a:path w="946" h="19">
                    <a:moveTo>
                      <a:pt x="0" y="0"/>
                    </a:moveTo>
                    <a:lnTo>
                      <a:pt x="0" y="7"/>
                    </a:lnTo>
                    <a:lnTo>
                      <a:pt x="946" y="19"/>
                    </a:lnTo>
                    <a:lnTo>
                      <a:pt x="946" y="1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14" name="Freeform 242"/>
              <p:cNvSpPr>
                <a:spLocks/>
              </p:cNvSpPr>
              <p:nvPr userDrawn="1"/>
            </p:nvSpPr>
            <p:spPr bwMode="auto">
              <a:xfrm>
                <a:off x="1269" y="2232"/>
                <a:ext cx="853" cy="299"/>
              </a:xfrm>
              <a:custGeom>
                <a:avLst/>
                <a:gdLst>
                  <a:gd name="T0" fmla="*/ 853 w 853"/>
                  <a:gd name="T1" fmla="*/ 0 h 299"/>
                  <a:gd name="T2" fmla="*/ 0 w 853"/>
                  <a:gd name="T3" fmla="*/ 293 h 299"/>
                  <a:gd name="T4" fmla="*/ 3 w 853"/>
                  <a:gd name="T5" fmla="*/ 299 h 299"/>
                  <a:gd name="T6" fmla="*/ 853 w 853"/>
                  <a:gd name="T7" fmla="*/ 7 h 299"/>
                  <a:gd name="T8" fmla="*/ 853 w 853"/>
                  <a:gd name="T9" fmla="*/ 0 h 299"/>
                </a:gdLst>
                <a:ahLst/>
                <a:cxnLst>
                  <a:cxn ang="0">
                    <a:pos x="T0" y="T1"/>
                  </a:cxn>
                  <a:cxn ang="0">
                    <a:pos x="T2" y="T3"/>
                  </a:cxn>
                  <a:cxn ang="0">
                    <a:pos x="T4" y="T5"/>
                  </a:cxn>
                  <a:cxn ang="0">
                    <a:pos x="T6" y="T7"/>
                  </a:cxn>
                  <a:cxn ang="0">
                    <a:pos x="T8" y="T9"/>
                  </a:cxn>
                </a:cxnLst>
                <a:rect l="0" t="0" r="r" b="b"/>
                <a:pathLst>
                  <a:path w="853" h="299">
                    <a:moveTo>
                      <a:pt x="853" y="0"/>
                    </a:moveTo>
                    <a:lnTo>
                      <a:pt x="0" y="293"/>
                    </a:lnTo>
                    <a:lnTo>
                      <a:pt x="3" y="299"/>
                    </a:lnTo>
                    <a:lnTo>
                      <a:pt x="853" y="7"/>
                    </a:lnTo>
                    <a:lnTo>
                      <a:pt x="8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15" name="Freeform 243"/>
              <p:cNvSpPr>
                <a:spLocks/>
              </p:cNvSpPr>
              <p:nvPr userDrawn="1"/>
            </p:nvSpPr>
            <p:spPr bwMode="auto">
              <a:xfrm>
                <a:off x="2122" y="2220"/>
                <a:ext cx="918" cy="19"/>
              </a:xfrm>
              <a:custGeom>
                <a:avLst/>
                <a:gdLst>
                  <a:gd name="T0" fmla="*/ 918 w 918"/>
                  <a:gd name="T1" fmla="*/ 0 h 19"/>
                  <a:gd name="T2" fmla="*/ 0 w 918"/>
                  <a:gd name="T3" fmla="*/ 12 h 19"/>
                  <a:gd name="T4" fmla="*/ 0 w 918"/>
                  <a:gd name="T5" fmla="*/ 19 h 19"/>
                  <a:gd name="T6" fmla="*/ 918 w 918"/>
                  <a:gd name="T7" fmla="*/ 3 h 19"/>
                  <a:gd name="T8" fmla="*/ 918 w 918"/>
                  <a:gd name="T9" fmla="*/ 0 h 19"/>
                </a:gdLst>
                <a:ahLst/>
                <a:cxnLst>
                  <a:cxn ang="0">
                    <a:pos x="T0" y="T1"/>
                  </a:cxn>
                  <a:cxn ang="0">
                    <a:pos x="T2" y="T3"/>
                  </a:cxn>
                  <a:cxn ang="0">
                    <a:pos x="T4" y="T5"/>
                  </a:cxn>
                  <a:cxn ang="0">
                    <a:pos x="T6" y="T7"/>
                  </a:cxn>
                  <a:cxn ang="0">
                    <a:pos x="T8" y="T9"/>
                  </a:cxn>
                </a:cxnLst>
                <a:rect l="0" t="0" r="r" b="b"/>
                <a:pathLst>
                  <a:path w="918" h="19">
                    <a:moveTo>
                      <a:pt x="918" y="0"/>
                    </a:moveTo>
                    <a:lnTo>
                      <a:pt x="0" y="12"/>
                    </a:lnTo>
                    <a:lnTo>
                      <a:pt x="0" y="19"/>
                    </a:lnTo>
                    <a:lnTo>
                      <a:pt x="918" y="3"/>
                    </a:lnTo>
                    <a:lnTo>
                      <a:pt x="9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16" name="Freeform 244"/>
              <p:cNvSpPr>
                <a:spLocks/>
              </p:cNvSpPr>
              <p:nvPr userDrawn="1"/>
            </p:nvSpPr>
            <p:spPr bwMode="auto">
              <a:xfrm>
                <a:off x="1276" y="2232"/>
                <a:ext cx="849" cy="657"/>
              </a:xfrm>
              <a:custGeom>
                <a:avLst/>
                <a:gdLst>
                  <a:gd name="T0" fmla="*/ 846 w 849"/>
                  <a:gd name="T1" fmla="*/ 0 h 657"/>
                  <a:gd name="T2" fmla="*/ 0 w 849"/>
                  <a:gd name="T3" fmla="*/ 654 h 657"/>
                  <a:gd name="T4" fmla="*/ 3 w 849"/>
                  <a:gd name="T5" fmla="*/ 657 h 657"/>
                  <a:gd name="T6" fmla="*/ 849 w 849"/>
                  <a:gd name="T7" fmla="*/ 7 h 657"/>
                  <a:gd name="T8" fmla="*/ 846 w 849"/>
                  <a:gd name="T9" fmla="*/ 0 h 657"/>
                </a:gdLst>
                <a:ahLst/>
                <a:cxnLst>
                  <a:cxn ang="0">
                    <a:pos x="T0" y="T1"/>
                  </a:cxn>
                  <a:cxn ang="0">
                    <a:pos x="T2" y="T3"/>
                  </a:cxn>
                  <a:cxn ang="0">
                    <a:pos x="T4" y="T5"/>
                  </a:cxn>
                  <a:cxn ang="0">
                    <a:pos x="T6" y="T7"/>
                  </a:cxn>
                  <a:cxn ang="0">
                    <a:pos x="T8" y="T9"/>
                  </a:cxn>
                </a:cxnLst>
                <a:rect l="0" t="0" r="r" b="b"/>
                <a:pathLst>
                  <a:path w="849" h="657">
                    <a:moveTo>
                      <a:pt x="846" y="0"/>
                    </a:moveTo>
                    <a:lnTo>
                      <a:pt x="0" y="654"/>
                    </a:lnTo>
                    <a:lnTo>
                      <a:pt x="3" y="657"/>
                    </a:lnTo>
                    <a:lnTo>
                      <a:pt x="849" y="7"/>
                    </a:lnTo>
                    <a:lnTo>
                      <a:pt x="8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17" name="Freeform 245"/>
              <p:cNvSpPr>
                <a:spLocks/>
              </p:cNvSpPr>
              <p:nvPr userDrawn="1"/>
            </p:nvSpPr>
            <p:spPr bwMode="auto">
              <a:xfrm>
                <a:off x="2122" y="2236"/>
                <a:ext cx="548" cy="323"/>
              </a:xfrm>
              <a:custGeom>
                <a:avLst/>
                <a:gdLst>
                  <a:gd name="T0" fmla="*/ 3 w 548"/>
                  <a:gd name="T1" fmla="*/ 0 h 323"/>
                  <a:gd name="T2" fmla="*/ 0 w 548"/>
                  <a:gd name="T3" fmla="*/ 3 h 323"/>
                  <a:gd name="T4" fmla="*/ 545 w 548"/>
                  <a:gd name="T5" fmla="*/ 323 h 323"/>
                  <a:gd name="T6" fmla="*/ 548 w 548"/>
                  <a:gd name="T7" fmla="*/ 320 h 323"/>
                  <a:gd name="T8" fmla="*/ 3 w 548"/>
                  <a:gd name="T9" fmla="*/ 0 h 323"/>
                </a:gdLst>
                <a:ahLst/>
                <a:cxnLst>
                  <a:cxn ang="0">
                    <a:pos x="T0" y="T1"/>
                  </a:cxn>
                  <a:cxn ang="0">
                    <a:pos x="T2" y="T3"/>
                  </a:cxn>
                  <a:cxn ang="0">
                    <a:pos x="T4" y="T5"/>
                  </a:cxn>
                  <a:cxn ang="0">
                    <a:pos x="T6" y="T7"/>
                  </a:cxn>
                  <a:cxn ang="0">
                    <a:pos x="T8" y="T9"/>
                  </a:cxn>
                </a:cxnLst>
                <a:rect l="0" t="0" r="r" b="b"/>
                <a:pathLst>
                  <a:path w="548" h="323">
                    <a:moveTo>
                      <a:pt x="3" y="0"/>
                    </a:moveTo>
                    <a:lnTo>
                      <a:pt x="0" y="3"/>
                    </a:lnTo>
                    <a:lnTo>
                      <a:pt x="545" y="323"/>
                    </a:lnTo>
                    <a:lnTo>
                      <a:pt x="548" y="32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18" name="Freeform 246"/>
              <p:cNvSpPr>
                <a:spLocks/>
              </p:cNvSpPr>
              <p:nvPr userDrawn="1"/>
            </p:nvSpPr>
            <p:spPr bwMode="auto">
              <a:xfrm>
                <a:off x="1680" y="1742"/>
                <a:ext cx="445" cy="497"/>
              </a:xfrm>
              <a:custGeom>
                <a:avLst/>
                <a:gdLst>
                  <a:gd name="T0" fmla="*/ 3 w 445"/>
                  <a:gd name="T1" fmla="*/ 0 h 497"/>
                  <a:gd name="T2" fmla="*/ 0 w 445"/>
                  <a:gd name="T3" fmla="*/ 3 h 497"/>
                  <a:gd name="T4" fmla="*/ 442 w 445"/>
                  <a:gd name="T5" fmla="*/ 497 h 497"/>
                  <a:gd name="T6" fmla="*/ 445 w 445"/>
                  <a:gd name="T7" fmla="*/ 494 h 497"/>
                  <a:gd name="T8" fmla="*/ 3 w 445"/>
                  <a:gd name="T9" fmla="*/ 0 h 497"/>
                </a:gdLst>
                <a:ahLst/>
                <a:cxnLst>
                  <a:cxn ang="0">
                    <a:pos x="T0" y="T1"/>
                  </a:cxn>
                  <a:cxn ang="0">
                    <a:pos x="T2" y="T3"/>
                  </a:cxn>
                  <a:cxn ang="0">
                    <a:pos x="T4" y="T5"/>
                  </a:cxn>
                  <a:cxn ang="0">
                    <a:pos x="T6" y="T7"/>
                  </a:cxn>
                  <a:cxn ang="0">
                    <a:pos x="T8" y="T9"/>
                  </a:cxn>
                </a:cxnLst>
                <a:rect l="0" t="0" r="r" b="b"/>
                <a:pathLst>
                  <a:path w="445" h="497">
                    <a:moveTo>
                      <a:pt x="3" y="0"/>
                    </a:moveTo>
                    <a:lnTo>
                      <a:pt x="0" y="3"/>
                    </a:lnTo>
                    <a:lnTo>
                      <a:pt x="442" y="497"/>
                    </a:lnTo>
                    <a:lnTo>
                      <a:pt x="445" y="49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19" name="Rectangle 247"/>
              <p:cNvSpPr>
                <a:spLocks noChangeArrowheads="1"/>
              </p:cNvSpPr>
              <p:nvPr userDrawn="1"/>
            </p:nvSpPr>
            <p:spPr bwMode="auto">
              <a:xfrm>
                <a:off x="3" y="2710"/>
                <a:ext cx="53"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20" name="Freeform 248"/>
              <p:cNvSpPr>
                <a:spLocks/>
              </p:cNvSpPr>
              <p:nvPr userDrawn="1"/>
            </p:nvSpPr>
            <p:spPr bwMode="auto">
              <a:xfrm>
                <a:off x="3" y="2638"/>
                <a:ext cx="57" cy="78"/>
              </a:xfrm>
              <a:custGeom>
                <a:avLst/>
                <a:gdLst>
                  <a:gd name="T0" fmla="*/ 0 w 57"/>
                  <a:gd name="T1" fmla="*/ 0 h 78"/>
                  <a:gd name="T2" fmla="*/ 57 w 57"/>
                  <a:gd name="T3" fmla="*/ 75 h 78"/>
                  <a:gd name="T4" fmla="*/ 53 w 57"/>
                  <a:gd name="T5" fmla="*/ 78 h 78"/>
                  <a:gd name="T6" fmla="*/ 0 w 57"/>
                  <a:gd name="T7" fmla="*/ 6 h 78"/>
                  <a:gd name="T8" fmla="*/ 0 w 57"/>
                  <a:gd name="T9" fmla="*/ 0 h 78"/>
                </a:gdLst>
                <a:ahLst/>
                <a:cxnLst>
                  <a:cxn ang="0">
                    <a:pos x="T0" y="T1"/>
                  </a:cxn>
                  <a:cxn ang="0">
                    <a:pos x="T2" y="T3"/>
                  </a:cxn>
                  <a:cxn ang="0">
                    <a:pos x="T4" y="T5"/>
                  </a:cxn>
                  <a:cxn ang="0">
                    <a:pos x="T6" y="T7"/>
                  </a:cxn>
                  <a:cxn ang="0">
                    <a:pos x="T8" y="T9"/>
                  </a:cxn>
                </a:cxnLst>
                <a:rect l="0" t="0" r="r" b="b"/>
                <a:pathLst>
                  <a:path w="57" h="78">
                    <a:moveTo>
                      <a:pt x="0" y="0"/>
                    </a:moveTo>
                    <a:lnTo>
                      <a:pt x="57" y="75"/>
                    </a:lnTo>
                    <a:lnTo>
                      <a:pt x="53" y="78"/>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21" name="Freeform 249"/>
              <p:cNvSpPr>
                <a:spLocks/>
              </p:cNvSpPr>
              <p:nvPr userDrawn="1"/>
            </p:nvSpPr>
            <p:spPr bwMode="auto">
              <a:xfrm>
                <a:off x="53" y="1802"/>
                <a:ext cx="7" cy="911"/>
              </a:xfrm>
              <a:custGeom>
                <a:avLst/>
                <a:gdLst>
                  <a:gd name="T0" fmla="*/ 3 w 7"/>
                  <a:gd name="T1" fmla="*/ 0 h 911"/>
                  <a:gd name="T2" fmla="*/ 0 w 7"/>
                  <a:gd name="T3" fmla="*/ 0 h 911"/>
                  <a:gd name="T4" fmla="*/ 0 w 7"/>
                  <a:gd name="T5" fmla="*/ 911 h 911"/>
                  <a:gd name="T6" fmla="*/ 7 w 7"/>
                  <a:gd name="T7" fmla="*/ 911 h 911"/>
                  <a:gd name="T8" fmla="*/ 3 w 7"/>
                  <a:gd name="T9" fmla="*/ 0 h 911"/>
                </a:gdLst>
                <a:ahLst/>
                <a:cxnLst>
                  <a:cxn ang="0">
                    <a:pos x="T0" y="T1"/>
                  </a:cxn>
                  <a:cxn ang="0">
                    <a:pos x="T2" y="T3"/>
                  </a:cxn>
                  <a:cxn ang="0">
                    <a:pos x="T4" y="T5"/>
                  </a:cxn>
                  <a:cxn ang="0">
                    <a:pos x="T6" y="T7"/>
                  </a:cxn>
                  <a:cxn ang="0">
                    <a:pos x="T8" y="T9"/>
                  </a:cxn>
                </a:cxnLst>
                <a:rect l="0" t="0" r="r" b="b"/>
                <a:pathLst>
                  <a:path w="7" h="911">
                    <a:moveTo>
                      <a:pt x="3" y="0"/>
                    </a:moveTo>
                    <a:lnTo>
                      <a:pt x="0" y="0"/>
                    </a:lnTo>
                    <a:lnTo>
                      <a:pt x="0" y="911"/>
                    </a:lnTo>
                    <a:lnTo>
                      <a:pt x="7" y="91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22" name="Freeform 250"/>
              <p:cNvSpPr>
                <a:spLocks/>
              </p:cNvSpPr>
              <p:nvPr userDrawn="1"/>
            </p:nvSpPr>
            <p:spPr bwMode="auto">
              <a:xfrm>
                <a:off x="56" y="2713"/>
                <a:ext cx="784" cy="44"/>
              </a:xfrm>
              <a:custGeom>
                <a:avLst/>
                <a:gdLst>
                  <a:gd name="T0" fmla="*/ 0 w 784"/>
                  <a:gd name="T1" fmla="*/ 0 h 44"/>
                  <a:gd name="T2" fmla="*/ 0 w 784"/>
                  <a:gd name="T3" fmla="*/ 3 h 44"/>
                  <a:gd name="T4" fmla="*/ 784 w 784"/>
                  <a:gd name="T5" fmla="*/ 44 h 44"/>
                  <a:gd name="T6" fmla="*/ 784 w 784"/>
                  <a:gd name="T7" fmla="*/ 38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3"/>
                    </a:lnTo>
                    <a:lnTo>
                      <a:pt x="784" y="44"/>
                    </a:lnTo>
                    <a:lnTo>
                      <a:pt x="784" y="3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23" name="Freeform 251"/>
              <p:cNvSpPr>
                <a:spLocks/>
              </p:cNvSpPr>
              <p:nvPr userDrawn="1"/>
            </p:nvSpPr>
            <p:spPr bwMode="auto">
              <a:xfrm>
                <a:off x="840" y="1902"/>
                <a:ext cx="689" cy="852"/>
              </a:xfrm>
              <a:custGeom>
                <a:avLst/>
                <a:gdLst>
                  <a:gd name="T0" fmla="*/ 686 w 689"/>
                  <a:gd name="T1" fmla="*/ 0 h 852"/>
                  <a:gd name="T2" fmla="*/ 0 w 689"/>
                  <a:gd name="T3" fmla="*/ 849 h 852"/>
                  <a:gd name="T4" fmla="*/ 3 w 689"/>
                  <a:gd name="T5" fmla="*/ 852 h 852"/>
                  <a:gd name="T6" fmla="*/ 689 w 689"/>
                  <a:gd name="T7" fmla="*/ 3 h 852"/>
                  <a:gd name="T8" fmla="*/ 686 w 689"/>
                  <a:gd name="T9" fmla="*/ 0 h 852"/>
                </a:gdLst>
                <a:ahLst/>
                <a:cxnLst>
                  <a:cxn ang="0">
                    <a:pos x="T0" y="T1"/>
                  </a:cxn>
                  <a:cxn ang="0">
                    <a:pos x="T2" y="T3"/>
                  </a:cxn>
                  <a:cxn ang="0">
                    <a:pos x="T4" y="T5"/>
                  </a:cxn>
                  <a:cxn ang="0">
                    <a:pos x="T6" y="T7"/>
                  </a:cxn>
                  <a:cxn ang="0">
                    <a:pos x="T8" y="T9"/>
                  </a:cxn>
                </a:cxnLst>
                <a:rect l="0" t="0" r="r" b="b"/>
                <a:pathLst>
                  <a:path w="689" h="852">
                    <a:moveTo>
                      <a:pt x="686" y="0"/>
                    </a:moveTo>
                    <a:lnTo>
                      <a:pt x="0" y="849"/>
                    </a:lnTo>
                    <a:lnTo>
                      <a:pt x="3" y="852"/>
                    </a:lnTo>
                    <a:lnTo>
                      <a:pt x="689" y="3"/>
                    </a:lnTo>
                    <a:lnTo>
                      <a:pt x="6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24" name="Freeform 252"/>
              <p:cNvSpPr>
                <a:spLocks/>
              </p:cNvSpPr>
              <p:nvPr userDrawn="1"/>
            </p:nvSpPr>
            <p:spPr bwMode="auto">
              <a:xfrm>
                <a:off x="840" y="2003"/>
                <a:ext cx="128" cy="751"/>
              </a:xfrm>
              <a:custGeom>
                <a:avLst/>
                <a:gdLst>
                  <a:gd name="T0" fmla="*/ 125 w 128"/>
                  <a:gd name="T1" fmla="*/ 0 h 751"/>
                  <a:gd name="T2" fmla="*/ 0 w 128"/>
                  <a:gd name="T3" fmla="*/ 751 h 751"/>
                  <a:gd name="T4" fmla="*/ 3 w 128"/>
                  <a:gd name="T5" fmla="*/ 751 h 751"/>
                  <a:gd name="T6" fmla="*/ 128 w 128"/>
                  <a:gd name="T7" fmla="*/ 0 h 751"/>
                  <a:gd name="T8" fmla="*/ 125 w 128"/>
                  <a:gd name="T9" fmla="*/ 0 h 751"/>
                </a:gdLst>
                <a:ahLst/>
                <a:cxnLst>
                  <a:cxn ang="0">
                    <a:pos x="T0" y="T1"/>
                  </a:cxn>
                  <a:cxn ang="0">
                    <a:pos x="T2" y="T3"/>
                  </a:cxn>
                  <a:cxn ang="0">
                    <a:pos x="T4" y="T5"/>
                  </a:cxn>
                  <a:cxn ang="0">
                    <a:pos x="T6" y="T7"/>
                  </a:cxn>
                  <a:cxn ang="0">
                    <a:pos x="T8" y="T9"/>
                  </a:cxn>
                </a:cxnLst>
                <a:rect l="0" t="0" r="r" b="b"/>
                <a:pathLst>
                  <a:path w="128" h="751">
                    <a:moveTo>
                      <a:pt x="125" y="0"/>
                    </a:moveTo>
                    <a:lnTo>
                      <a:pt x="0" y="751"/>
                    </a:lnTo>
                    <a:lnTo>
                      <a:pt x="3" y="751"/>
                    </a:lnTo>
                    <a:lnTo>
                      <a:pt x="128" y="0"/>
                    </a:lnTo>
                    <a:lnTo>
                      <a:pt x="1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25" name="Freeform 253"/>
              <p:cNvSpPr>
                <a:spLocks/>
              </p:cNvSpPr>
              <p:nvPr userDrawn="1"/>
            </p:nvSpPr>
            <p:spPr bwMode="auto">
              <a:xfrm>
                <a:off x="840" y="2528"/>
                <a:ext cx="432" cy="226"/>
              </a:xfrm>
              <a:custGeom>
                <a:avLst/>
                <a:gdLst>
                  <a:gd name="T0" fmla="*/ 429 w 432"/>
                  <a:gd name="T1" fmla="*/ 0 h 226"/>
                  <a:gd name="T2" fmla="*/ 0 w 432"/>
                  <a:gd name="T3" fmla="*/ 223 h 226"/>
                  <a:gd name="T4" fmla="*/ 3 w 432"/>
                  <a:gd name="T5" fmla="*/ 226 h 226"/>
                  <a:gd name="T6" fmla="*/ 432 w 432"/>
                  <a:gd name="T7" fmla="*/ 0 h 226"/>
                  <a:gd name="T8" fmla="*/ 429 w 432"/>
                  <a:gd name="T9" fmla="*/ 0 h 226"/>
                </a:gdLst>
                <a:ahLst/>
                <a:cxnLst>
                  <a:cxn ang="0">
                    <a:pos x="T0" y="T1"/>
                  </a:cxn>
                  <a:cxn ang="0">
                    <a:pos x="T2" y="T3"/>
                  </a:cxn>
                  <a:cxn ang="0">
                    <a:pos x="T4" y="T5"/>
                  </a:cxn>
                  <a:cxn ang="0">
                    <a:pos x="T6" y="T7"/>
                  </a:cxn>
                  <a:cxn ang="0">
                    <a:pos x="T8" y="T9"/>
                  </a:cxn>
                </a:cxnLst>
                <a:rect l="0" t="0" r="r" b="b"/>
                <a:pathLst>
                  <a:path w="432" h="226">
                    <a:moveTo>
                      <a:pt x="429" y="0"/>
                    </a:moveTo>
                    <a:lnTo>
                      <a:pt x="0" y="223"/>
                    </a:lnTo>
                    <a:lnTo>
                      <a:pt x="3" y="226"/>
                    </a:lnTo>
                    <a:lnTo>
                      <a:pt x="432" y="0"/>
                    </a:lnTo>
                    <a:lnTo>
                      <a:pt x="4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26" name="Freeform 254"/>
              <p:cNvSpPr>
                <a:spLocks/>
              </p:cNvSpPr>
              <p:nvPr userDrawn="1"/>
            </p:nvSpPr>
            <p:spPr bwMode="auto">
              <a:xfrm>
                <a:off x="840" y="2751"/>
                <a:ext cx="436" cy="138"/>
              </a:xfrm>
              <a:custGeom>
                <a:avLst/>
                <a:gdLst>
                  <a:gd name="T0" fmla="*/ 0 w 436"/>
                  <a:gd name="T1" fmla="*/ 0 h 138"/>
                  <a:gd name="T2" fmla="*/ 0 w 436"/>
                  <a:gd name="T3" fmla="*/ 3 h 138"/>
                  <a:gd name="T4" fmla="*/ 436 w 436"/>
                  <a:gd name="T5" fmla="*/ 138 h 138"/>
                  <a:gd name="T6" fmla="*/ 436 w 436"/>
                  <a:gd name="T7" fmla="*/ 135 h 138"/>
                  <a:gd name="T8" fmla="*/ 0 w 436"/>
                  <a:gd name="T9" fmla="*/ 0 h 138"/>
                </a:gdLst>
                <a:ahLst/>
                <a:cxnLst>
                  <a:cxn ang="0">
                    <a:pos x="T0" y="T1"/>
                  </a:cxn>
                  <a:cxn ang="0">
                    <a:pos x="T2" y="T3"/>
                  </a:cxn>
                  <a:cxn ang="0">
                    <a:pos x="T4" y="T5"/>
                  </a:cxn>
                  <a:cxn ang="0">
                    <a:pos x="T6" y="T7"/>
                  </a:cxn>
                  <a:cxn ang="0">
                    <a:pos x="T8" y="T9"/>
                  </a:cxn>
                </a:cxnLst>
                <a:rect l="0" t="0" r="r" b="b"/>
                <a:pathLst>
                  <a:path w="436" h="138">
                    <a:moveTo>
                      <a:pt x="0" y="0"/>
                    </a:moveTo>
                    <a:lnTo>
                      <a:pt x="0" y="3"/>
                    </a:lnTo>
                    <a:lnTo>
                      <a:pt x="436" y="138"/>
                    </a:lnTo>
                    <a:lnTo>
                      <a:pt x="436" y="1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27" name="Freeform 255"/>
              <p:cNvSpPr>
                <a:spLocks/>
              </p:cNvSpPr>
              <p:nvPr userDrawn="1"/>
            </p:nvSpPr>
            <p:spPr bwMode="auto">
              <a:xfrm>
                <a:off x="461" y="2245"/>
                <a:ext cx="382" cy="509"/>
              </a:xfrm>
              <a:custGeom>
                <a:avLst/>
                <a:gdLst>
                  <a:gd name="T0" fmla="*/ 3 w 382"/>
                  <a:gd name="T1" fmla="*/ 0 h 509"/>
                  <a:gd name="T2" fmla="*/ 0 w 382"/>
                  <a:gd name="T3" fmla="*/ 3 h 509"/>
                  <a:gd name="T4" fmla="*/ 379 w 382"/>
                  <a:gd name="T5" fmla="*/ 509 h 509"/>
                  <a:gd name="T6" fmla="*/ 382 w 382"/>
                  <a:gd name="T7" fmla="*/ 506 h 509"/>
                  <a:gd name="T8" fmla="*/ 3 w 382"/>
                  <a:gd name="T9" fmla="*/ 0 h 509"/>
                </a:gdLst>
                <a:ahLst/>
                <a:cxnLst>
                  <a:cxn ang="0">
                    <a:pos x="T0" y="T1"/>
                  </a:cxn>
                  <a:cxn ang="0">
                    <a:pos x="T2" y="T3"/>
                  </a:cxn>
                  <a:cxn ang="0">
                    <a:pos x="T4" y="T5"/>
                  </a:cxn>
                  <a:cxn ang="0">
                    <a:pos x="T6" y="T7"/>
                  </a:cxn>
                  <a:cxn ang="0">
                    <a:pos x="T8" y="T9"/>
                  </a:cxn>
                </a:cxnLst>
                <a:rect l="0" t="0" r="r" b="b"/>
                <a:pathLst>
                  <a:path w="382" h="509">
                    <a:moveTo>
                      <a:pt x="3" y="0"/>
                    </a:moveTo>
                    <a:lnTo>
                      <a:pt x="0" y="3"/>
                    </a:lnTo>
                    <a:lnTo>
                      <a:pt x="379" y="509"/>
                    </a:lnTo>
                    <a:lnTo>
                      <a:pt x="382" y="50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28" name="Freeform 256"/>
              <p:cNvSpPr>
                <a:spLocks/>
              </p:cNvSpPr>
              <p:nvPr userDrawn="1"/>
            </p:nvSpPr>
            <p:spPr bwMode="auto">
              <a:xfrm>
                <a:off x="56" y="2245"/>
                <a:ext cx="408" cy="471"/>
              </a:xfrm>
              <a:custGeom>
                <a:avLst/>
                <a:gdLst>
                  <a:gd name="T0" fmla="*/ 405 w 408"/>
                  <a:gd name="T1" fmla="*/ 0 h 471"/>
                  <a:gd name="T2" fmla="*/ 0 w 408"/>
                  <a:gd name="T3" fmla="*/ 468 h 471"/>
                  <a:gd name="T4" fmla="*/ 4 w 408"/>
                  <a:gd name="T5" fmla="*/ 471 h 471"/>
                  <a:gd name="T6" fmla="*/ 408 w 408"/>
                  <a:gd name="T7" fmla="*/ 3 h 471"/>
                  <a:gd name="T8" fmla="*/ 405 w 408"/>
                  <a:gd name="T9" fmla="*/ 0 h 471"/>
                </a:gdLst>
                <a:ahLst/>
                <a:cxnLst>
                  <a:cxn ang="0">
                    <a:pos x="T0" y="T1"/>
                  </a:cxn>
                  <a:cxn ang="0">
                    <a:pos x="T2" y="T3"/>
                  </a:cxn>
                  <a:cxn ang="0">
                    <a:pos x="T4" y="T5"/>
                  </a:cxn>
                  <a:cxn ang="0">
                    <a:pos x="T6" y="T7"/>
                  </a:cxn>
                  <a:cxn ang="0">
                    <a:pos x="T8" y="T9"/>
                  </a:cxn>
                </a:cxnLst>
                <a:rect l="0" t="0" r="r" b="b"/>
                <a:pathLst>
                  <a:path w="408" h="471">
                    <a:moveTo>
                      <a:pt x="405" y="0"/>
                    </a:moveTo>
                    <a:lnTo>
                      <a:pt x="0" y="468"/>
                    </a:lnTo>
                    <a:lnTo>
                      <a:pt x="4" y="471"/>
                    </a:lnTo>
                    <a:lnTo>
                      <a:pt x="408" y="3"/>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29" name="Freeform 257"/>
              <p:cNvSpPr>
                <a:spLocks/>
              </p:cNvSpPr>
              <p:nvPr userDrawn="1"/>
            </p:nvSpPr>
            <p:spPr bwMode="auto">
              <a:xfrm>
                <a:off x="461" y="2000"/>
                <a:ext cx="507" cy="248"/>
              </a:xfrm>
              <a:custGeom>
                <a:avLst/>
                <a:gdLst>
                  <a:gd name="T0" fmla="*/ 504 w 507"/>
                  <a:gd name="T1" fmla="*/ 0 h 248"/>
                  <a:gd name="T2" fmla="*/ 0 w 507"/>
                  <a:gd name="T3" fmla="*/ 245 h 248"/>
                  <a:gd name="T4" fmla="*/ 3 w 507"/>
                  <a:gd name="T5" fmla="*/ 248 h 248"/>
                  <a:gd name="T6" fmla="*/ 507 w 507"/>
                  <a:gd name="T7" fmla="*/ 6 h 248"/>
                  <a:gd name="T8" fmla="*/ 504 w 507"/>
                  <a:gd name="T9" fmla="*/ 0 h 248"/>
                </a:gdLst>
                <a:ahLst/>
                <a:cxnLst>
                  <a:cxn ang="0">
                    <a:pos x="T0" y="T1"/>
                  </a:cxn>
                  <a:cxn ang="0">
                    <a:pos x="T2" y="T3"/>
                  </a:cxn>
                  <a:cxn ang="0">
                    <a:pos x="T4" y="T5"/>
                  </a:cxn>
                  <a:cxn ang="0">
                    <a:pos x="T6" y="T7"/>
                  </a:cxn>
                  <a:cxn ang="0">
                    <a:pos x="T8" y="T9"/>
                  </a:cxn>
                </a:cxnLst>
                <a:rect l="0" t="0" r="r" b="b"/>
                <a:pathLst>
                  <a:path w="507" h="248">
                    <a:moveTo>
                      <a:pt x="504" y="0"/>
                    </a:moveTo>
                    <a:lnTo>
                      <a:pt x="0" y="245"/>
                    </a:lnTo>
                    <a:lnTo>
                      <a:pt x="3" y="248"/>
                    </a:lnTo>
                    <a:lnTo>
                      <a:pt x="507" y="6"/>
                    </a:lnTo>
                    <a:lnTo>
                      <a:pt x="5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30" name="Freeform 258"/>
              <p:cNvSpPr>
                <a:spLocks/>
              </p:cNvSpPr>
              <p:nvPr userDrawn="1"/>
            </p:nvSpPr>
            <p:spPr bwMode="auto">
              <a:xfrm>
                <a:off x="461" y="2245"/>
                <a:ext cx="811" cy="286"/>
              </a:xfrm>
              <a:custGeom>
                <a:avLst/>
                <a:gdLst>
                  <a:gd name="T0" fmla="*/ 3 w 811"/>
                  <a:gd name="T1" fmla="*/ 0 h 286"/>
                  <a:gd name="T2" fmla="*/ 0 w 811"/>
                  <a:gd name="T3" fmla="*/ 3 h 286"/>
                  <a:gd name="T4" fmla="*/ 808 w 811"/>
                  <a:gd name="T5" fmla="*/ 286 h 286"/>
                  <a:gd name="T6" fmla="*/ 811 w 811"/>
                  <a:gd name="T7" fmla="*/ 280 h 286"/>
                  <a:gd name="T8" fmla="*/ 3 w 811"/>
                  <a:gd name="T9" fmla="*/ 0 h 286"/>
                </a:gdLst>
                <a:ahLst/>
                <a:cxnLst>
                  <a:cxn ang="0">
                    <a:pos x="T0" y="T1"/>
                  </a:cxn>
                  <a:cxn ang="0">
                    <a:pos x="T2" y="T3"/>
                  </a:cxn>
                  <a:cxn ang="0">
                    <a:pos x="T4" y="T5"/>
                  </a:cxn>
                  <a:cxn ang="0">
                    <a:pos x="T6" y="T7"/>
                  </a:cxn>
                  <a:cxn ang="0">
                    <a:pos x="T8" y="T9"/>
                  </a:cxn>
                </a:cxnLst>
                <a:rect l="0" t="0" r="r" b="b"/>
                <a:pathLst>
                  <a:path w="811" h="286">
                    <a:moveTo>
                      <a:pt x="3" y="0"/>
                    </a:moveTo>
                    <a:lnTo>
                      <a:pt x="0" y="3"/>
                    </a:lnTo>
                    <a:lnTo>
                      <a:pt x="808" y="286"/>
                    </a:lnTo>
                    <a:lnTo>
                      <a:pt x="811" y="28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31" name="Freeform 259"/>
              <p:cNvSpPr>
                <a:spLocks/>
              </p:cNvSpPr>
              <p:nvPr userDrawn="1"/>
            </p:nvSpPr>
            <p:spPr bwMode="auto">
              <a:xfrm>
                <a:off x="461" y="1365"/>
                <a:ext cx="391" cy="883"/>
              </a:xfrm>
              <a:custGeom>
                <a:avLst/>
                <a:gdLst>
                  <a:gd name="T0" fmla="*/ 388 w 391"/>
                  <a:gd name="T1" fmla="*/ 0 h 883"/>
                  <a:gd name="T2" fmla="*/ 0 w 391"/>
                  <a:gd name="T3" fmla="*/ 880 h 883"/>
                  <a:gd name="T4" fmla="*/ 3 w 391"/>
                  <a:gd name="T5" fmla="*/ 883 h 883"/>
                  <a:gd name="T6" fmla="*/ 391 w 391"/>
                  <a:gd name="T7" fmla="*/ 3 h 883"/>
                  <a:gd name="T8" fmla="*/ 388 w 391"/>
                  <a:gd name="T9" fmla="*/ 0 h 883"/>
                </a:gdLst>
                <a:ahLst/>
                <a:cxnLst>
                  <a:cxn ang="0">
                    <a:pos x="T0" y="T1"/>
                  </a:cxn>
                  <a:cxn ang="0">
                    <a:pos x="T2" y="T3"/>
                  </a:cxn>
                  <a:cxn ang="0">
                    <a:pos x="T4" y="T5"/>
                  </a:cxn>
                  <a:cxn ang="0">
                    <a:pos x="T6" y="T7"/>
                  </a:cxn>
                  <a:cxn ang="0">
                    <a:pos x="T8" y="T9"/>
                  </a:cxn>
                </a:cxnLst>
                <a:rect l="0" t="0" r="r" b="b"/>
                <a:pathLst>
                  <a:path w="391" h="883">
                    <a:moveTo>
                      <a:pt x="388" y="0"/>
                    </a:moveTo>
                    <a:lnTo>
                      <a:pt x="0" y="880"/>
                    </a:lnTo>
                    <a:lnTo>
                      <a:pt x="3" y="883"/>
                    </a:lnTo>
                    <a:lnTo>
                      <a:pt x="391" y="3"/>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32" name="Freeform 260"/>
              <p:cNvSpPr>
                <a:spLocks/>
              </p:cNvSpPr>
              <p:nvPr userDrawn="1"/>
            </p:nvSpPr>
            <p:spPr bwMode="auto">
              <a:xfrm>
                <a:off x="461" y="2245"/>
                <a:ext cx="818" cy="644"/>
              </a:xfrm>
              <a:custGeom>
                <a:avLst/>
                <a:gdLst>
                  <a:gd name="T0" fmla="*/ 3 w 818"/>
                  <a:gd name="T1" fmla="*/ 0 h 644"/>
                  <a:gd name="T2" fmla="*/ 0 w 818"/>
                  <a:gd name="T3" fmla="*/ 3 h 644"/>
                  <a:gd name="T4" fmla="*/ 815 w 818"/>
                  <a:gd name="T5" fmla="*/ 644 h 644"/>
                  <a:gd name="T6" fmla="*/ 818 w 818"/>
                  <a:gd name="T7" fmla="*/ 641 h 644"/>
                  <a:gd name="T8" fmla="*/ 3 w 818"/>
                  <a:gd name="T9" fmla="*/ 0 h 644"/>
                </a:gdLst>
                <a:ahLst/>
                <a:cxnLst>
                  <a:cxn ang="0">
                    <a:pos x="T0" y="T1"/>
                  </a:cxn>
                  <a:cxn ang="0">
                    <a:pos x="T2" y="T3"/>
                  </a:cxn>
                  <a:cxn ang="0">
                    <a:pos x="T4" y="T5"/>
                  </a:cxn>
                  <a:cxn ang="0">
                    <a:pos x="T6" y="T7"/>
                  </a:cxn>
                  <a:cxn ang="0">
                    <a:pos x="T8" y="T9"/>
                  </a:cxn>
                </a:cxnLst>
                <a:rect l="0" t="0" r="r" b="b"/>
                <a:pathLst>
                  <a:path w="818" h="644">
                    <a:moveTo>
                      <a:pt x="3" y="0"/>
                    </a:moveTo>
                    <a:lnTo>
                      <a:pt x="0" y="3"/>
                    </a:lnTo>
                    <a:lnTo>
                      <a:pt x="815" y="644"/>
                    </a:lnTo>
                    <a:lnTo>
                      <a:pt x="818" y="64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33" name="Freeform 261"/>
              <p:cNvSpPr>
                <a:spLocks/>
              </p:cNvSpPr>
              <p:nvPr userDrawn="1"/>
            </p:nvSpPr>
            <p:spPr bwMode="auto">
              <a:xfrm>
                <a:off x="3" y="2207"/>
                <a:ext cx="461" cy="41"/>
              </a:xfrm>
              <a:custGeom>
                <a:avLst/>
                <a:gdLst>
                  <a:gd name="T0" fmla="*/ 0 w 461"/>
                  <a:gd name="T1" fmla="*/ 0 h 41"/>
                  <a:gd name="T2" fmla="*/ 461 w 461"/>
                  <a:gd name="T3" fmla="*/ 38 h 41"/>
                  <a:gd name="T4" fmla="*/ 461 w 461"/>
                  <a:gd name="T5" fmla="*/ 41 h 41"/>
                  <a:gd name="T6" fmla="*/ 0 w 461"/>
                  <a:gd name="T7" fmla="*/ 7 h 41"/>
                  <a:gd name="T8" fmla="*/ 0 w 461"/>
                  <a:gd name="T9" fmla="*/ 0 h 41"/>
                </a:gdLst>
                <a:ahLst/>
                <a:cxnLst>
                  <a:cxn ang="0">
                    <a:pos x="T0" y="T1"/>
                  </a:cxn>
                  <a:cxn ang="0">
                    <a:pos x="T2" y="T3"/>
                  </a:cxn>
                  <a:cxn ang="0">
                    <a:pos x="T4" y="T5"/>
                  </a:cxn>
                  <a:cxn ang="0">
                    <a:pos x="T6" y="T7"/>
                  </a:cxn>
                  <a:cxn ang="0">
                    <a:pos x="T8" y="T9"/>
                  </a:cxn>
                </a:cxnLst>
                <a:rect l="0" t="0" r="r" b="b"/>
                <a:pathLst>
                  <a:path w="461" h="41">
                    <a:moveTo>
                      <a:pt x="0" y="0"/>
                    </a:moveTo>
                    <a:lnTo>
                      <a:pt x="461" y="38"/>
                    </a:lnTo>
                    <a:lnTo>
                      <a:pt x="461" y="41"/>
                    </a:lnTo>
                    <a:lnTo>
                      <a:pt x="0"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34" name="Freeform 262"/>
              <p:cNvSpPr>
                <a:spLocks/>
              </p:cNvSpPr>
              <p:nvPr userDrawn="1"/>
            </p:nvSpPr>
            <p:spPr bwMode="auto">
              <a:xfrm>
                <a:off x="53" y="1802"/>
                <a:ext cx="411" cy="446"/>
              </a:xfrm>
              <a:custGeom>
                <a:avLst/>
                <a:gdLst>
                  <a:gd name="T0" fmla="*/ 3 w 411"/>
                  <a:gd name="T1" fmla="*/ 0 h 446"/>
                  <a:gd name="T2" fmla="*/ 0 w 411"/>
                  <a:gd name="T3" fmla="*/ 3 h 446"/>
                  <a:gd name="T4" fmla="*/ 408 w 411"/>
                  <a:gd name="T5" fmla="*/ 446 h 446"/>
                  <a:gd name="T6" fmla="*/ 411 w 411"/>
                  <a:gd name="T7" fmla="*/ 443 h 446"/>
                  <a:gd name="T8" fmla="*/ 3 w 411"/>
                  <a:gd name="T9" fmla="*/ 0 h 446"/>
                </a:gdLst>
                <a:ahLst/>
                <a:cxnLst>
                  <a:cxn ang="0">
                    <a:pos x="T0" y="T1"/>
                  </a:cxn>
                  <a:cxn ang="0">
                    <a:pos x="T2" y="T3"/>
                  </a:cxn>
                  <a:cxn ang="0">
                    <a:pos x="T4" y="T5"/>
                  </a:cxn>
                  <a:cxn ang="0">
                    <a:pos x="T6" y="T7"/>
                  </a:cxn>
                  <a:cxn ang="0">
                    <a:pos x="T8" y="T9"/>
                  </a:cxn>
                </a:cxnLst>
                <a:rect l="0" t="0" r="r" b="b"/>
                <a:pathLst>
                  <a:path w="411" h="446">
                    <a:moveTo>
                      <a:pt x="3" y="0"/>
                    </a:moveTo>
                    <a:lnTo>
                      <a:pt x="0" y="3"/>
                    </a:lnTo>
                    <a:lnTo>
                      <a:pt x="408" y="446"/>
                    </a:lnTo>
                    <a:lnTo>
                      <a:pt x="411" y="44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35" name="Freeform 263"/>
              <p:cNvSpPr>
                <a:spLocks/>
              </p:cNvSpPr>
              <p:nvPr userDrawn="1"/>
            </p:nvSpPr>
            <p:spPr bwMode="auto">
              <a:xfrm>
                <a:off x="3" y="1733"/>
                <a:ext cx="461" cy="515"/>
              </a:xfrm>
              <a:custGeom>
                <a:avLst/>
                <a:gdLst>
                  <a:gd name="T0" fmla="*/ 0 w 461"/>
                  <a:gd name="T1" fmla="*/ 0 h 515"/>
                  <a:gd name="T2" fmla="*/ 461 w 461"/>
                  <a:gd name="T3" fmla="*/ 512 h 515"/>
                  <a:gd name="T4" fmla="*/ 458 w 461"/>
                  <a:gd name="T5" fmla="*/ 515 h 515"/>
                  <a:gd name="T6" fmla="*/ 0 w 461"/>
                  <a:gd name="T7" fmla="*/ 6 h 515"/>
                  <a:gd name="T8" fmla="*/ 0 w 461"/>
                  <a:gd name="T9" fmla="*/ 0 h 515"/>
                </a:gdLst>
                <a:ahLst/>
                <a:cxnLst>
                  <a:cxn ang="0">
                    <a:pos x="T0" y="T1"/>
                  </a:cxn>
                  <a:cxn ang="0">
                    <a:pos x="T2" y="T3"/>
                  </a:cxn>
                  <a:cxn ang="0">
                    <a:pos x="T4" y="T5"/>
                  </a:cxn>
                  <a:cxn ang="0">
                    <a:pos x="T6" y="T7"/>
                  </a:cxn>
                  <a:cxn ang="0">
                    <a:pos x="T8" y="T9"/>
                  </a:cxn>
                </a:cxnLst>
                <a:rect l="0" t="0" r="r" b="b"/>
                <a:pathLst>
                  <a:path w="461" h="515">
                    <a:moveTo>
                      <a:pt x="0" y="0"/>
                    </a:moveTo>
                    <a:lnTo>
                      <a:pt x="461" y="512"/>
                    </a:lnTo>
                    <a:lnTo>
                      <a:pt x="458" y="515"/>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36" name="Freeform 264"/>
              <p:cNvSpPr>
                <a:spLocks/>
              </p:cNvSpPr>
              <p:nvPr userDrawn="1"/>
            </p:nvSpPr>
            <p:spPr bwMode="auto">
              <a:xfrm>
                <a:off x="1605" y="1182"/>
                <a:ext cx="673" cy="7"/>
              </a:xfrm>
              <a:custGeom>
                <a:avLst/>
                <a:gdLst>
                  <a:gd name="T0" fmla="*/ 673 w 673"/>
                  <a:gd name="T1" fmla="*/ 0 h 7"/>
                  <a:gd name="T2" fmla="*/ 0 w 673"/>
                  <a:gd name="T3" fmla="*/ 4 h 7"/>
                  <a:gd name="T4" fmla="*/ 0 w 673"/>
                  <a:gd name="T5" fmla="*/ 7 h 7"/>
                  <a:gd name="T6" fmla="*/ 673 w 673"/>
                  <a:gd name="T7" fmla="*/ 7 h 7"/>
                  <a:gd name="T8" fmla="*/ 673 w 673"/>
                  <a:gd name="T9" fmla="*/ 0 h 7"/>
                </a:gdLst>
                <a:ahLst/>
                <a:cxnLst>
                  <a:cxn ang="0">
                    <a:pos x="T0" y="T1"/>
                  </a:cxn>
                  <a:cxn ang="0">
                    <a:pos x="T2" y="T3"/>
                  </a:cxn>
                  <a:cxn ang="0">
                    <a:pos x="T4" y="T5"/>
                  </a:cxn>
                  <a:cxn ang="0">
                    <a:pos x="T6" y="T7"/>
                  </a:cxn>
                  <a:cxn ang="0">
                    <a:pos x="T8" y="T9"/>
                  </a:cxn>
                </a:cxnLst>
                <a:rect l="0" t="0" r="r" b="b"/>
                <a:pathLst>
                  <a:path w="673" h="7">
                    <a:moveTo>
                      <a:pt x="673" y="0"/>
                    </a:moveTo>
                    <a:lnTo>
                      <a:pt x="0" y="4"/>
                    </a:lnTo>
                    <a:lnTo>
                      <a:pt x="0" y="7"/>
                    </a:lnTo>
                    <a:lnTo>
                      <a:pt x="673" y="7"/>
                    </a:lnTo>
                    <a:lnTo>
                      <a:pt x="6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37" name="Freeform 265"/>
              <p:cNvSpPr>
                <a:spLocks/>
              </p:cNvSpPr>
              <p:nvPr userDrawn="1"/>
            </p:nvSpPr>
            <p:spPr bwMode="auto">
              <a:xfrm>
                <a:off x="1119" y="739"/>
                <a:ext cx="489" cy="450"/>
              </a:xfrm>
              <a:custGeom>
                <a:avLst/>
                <a:gdLst>
                  <a:gd name="T0" fmla="*/ 0 w 489"/>
                  <a:gd name="T1" fmla="*/ 0 h 450"/>
                  <a:gd name="T2" fmla="*/ 0 w 489"/>
                  <a:gd name="T3" fmla="*/ 3 h 450"/>
                  <a:gd name="T4" fmla="*/ 486 w 489"/>
                  <a:gd name="T5" fmla="*/ 450 h 450"/>
                  <a:gd name="T6" fmla="*/ 489 w 489"/>
                  <a:gd name="T7" fmla="*/ 447 h 450"/>
                  <a:gd name="T8" fmla="*/ 0 w 489"/>
                  <a:gd name="T9" fmla="*/ 0 h 450"/>
                </a:gdLst>
                <a:ahLst/>
                <a:cxnLst>
                  <a:cxn ang="0">
                    <a:pos x="T0" y="T1"/>
                  </a:cxn>
                  <a:cxn ang="0">
                    <a:pos x="T2" y="T3"/>
                  </a:cxn>
                  <a:cxn ang="0">
                    <a:pos x="T4" y="T5"/>
                  </a:cxn>
                  <a:cxn ang="0">
                    <a:pos x="T6" y="T7"/>
                  </a:cxn>
                  <a:cxn ang="0">
                    <a:pos x="T8" y="T9"/>
                  </a:cxn>
                </a:cxnLst>
                <a:rect l="0" t="0" r="r" b="b"/>
                <a:pathLst>
                  <a:path w="489" h="450">
                    <a:moveTo>
                      <a:pt x="0" y="0"/>
                    </a:moveTo>
                    <a:lnTo>
                      <a:pt x="0" y="3"/>
                    </a:lnTo>
                    <a:lnTo>
                      <a:pt x="486" y="450"/>
                    </a:lnTo>
                    <a:lnTo>
                      <a:pt x="489" y="44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38" name="Freeform 266"/>
              <p:cNvSpPr>
                <a:spLocks/>
              </p:cNvSpPr>
              <p:nvPr userDrawn="1"/>
            </p:nvSpPr>
            <p:spPr bwMode="auto">
              <a:xfrm>
                <a:off x="1605" y="1186"/>
                <a:ext cx="971" cy="22"/>
              </a:xfrm>
              <a:custGeom>
                <a:avLst/>
                <a:gdLst>
                  <a:gd name="T0" fmla="*/ 0 w 971"/>
                  <a:gd name="T1" fmla="*/ 0 h 22"/>
                  <a:gd name="T2" fmla="*/ 0 w 971"/>
                  <a:gd name="T3" fmla="*/ 3 h 22"/>
                  <a:gd name="T4" fmla="*/ 971 w 971"/>
                  <a:gd name="T5" fmla="*/ 22 h 22"/>
                  <a:gd name="T6" fmla="*/ 971 w 971"/>
                  <a:gd name="T7" fmla="*/ 15 h 22"/>
                  <a:gd name="T8" fmla="*/ 0 w 971"/>
                  <a:gd name="T9" fmla="*/ 0 h 22"/>
                </a:gdLst>
                <a:ahLst/>
                <a:cxnLst>
                  <a:cxn ang="0">
                    <a:pos x="T0" y="T1"/>
                  </a:cxn>
                  <a:cxn ang="0">
                    <a:pos x="T2" y="T3"/>
                  </a:cxn>
                  <a:cxn ang="0">
                    <a:pos x="T4" y="T5"/>
                  </a:cxn>
                  <a:cxn ang="0">
                    <a:pos x="T6" y="T7"/>
                  </a:cxn>
                  <a:cxn ang="0">
                    <a:pos x="T8" y="T9"/>
                  </a:cxn>
                </a:cxnLst>
                <a:rect l="0" t="0" r="r" b="b"/>
                <a:pathLst>
                  <a:path w="971" h="22">
                    <a:moveTo>
                      <a:pt x="0" y="0"/>
                    </a:moveTo>
                    <a:lnTo>
                      <a:pt x="0" y="3"/>
                    </a:lnTo>
                    <a:lnTo>
                      <a:pt x="971" y="22"/>
                    </a:lnTo>
                    <a:lnTo>
                      <a:pt x="971"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39" name="Freeform 267"/>
              <p:cNvSpPr>
                <a:spLocks/>
              </p:cNvSpPr>
              <p:nvPr userDrawn="1"/>
            </p:nvSpPr>
            <p:spPr bwMode="auto">
              <a:xfrm>
                <a:off x="1526" y="1186"/>
                <a:ext cx="82" cy="719"/>
              </a:xfrm>
              <a:custGeom>
                <a:avLst/>
                <a:gdLst>
                  <a:gd name="T0" fmla="*/ 79 w 82"/>
                  <a:gd name="T1" fmla="*/ 0 h 719"/>
                  <a:gd name="T2" fmla="*/ 0 w 82"/>
                  <a:gd name="T3" fmla="*/ 716 h 719"/>
                  <a:gd name="T4" fmla="*/ 3 w 82"/>
                  <a:gd name="T5" fmla="*/ 719 h 719"/>
                  <a:gd name="T6" fmla="*/ 82 w 82"/>
                  <a:gd name="T7" fmla="*/ 3 h 719"/>
                  <a:gd name="T8" fmla="*/ 79 w 82"/>
                  <a:gd name="T9" fmla="*/ 0 h 719"/>
                </a:gdLst>
                <a:ahLst/>
                <a:cxnLst>
                  <a:cxn ang="0">
                    <a:pos x="T0" y="T1"/>
                  </a:cxn>
                  <a:cxn ang="0">
                    <a:pos x="T2" y="T3"/>
                  </a:cxn>
                  <a:cxn ang="0">
                    <a:pos x="T4" y="T5"/>
                  </a:cxn>
                  <a:cxn ang="0">
                    <a:pos x="T6" y="T7"/>
                  </a:cxn>
                  <a:cxn ang="0">
                    <a:pos x="T8" y="T9"/>
                  </a:cxn>
                </a:cxnLst>
                <a:rect l="0" t="0" r="r" b="b"/>
                <a:pathLst>
                  <a:path w="82" h="719">
                    <a:moveTo>
                      <a:pt x="79" y="0"/>
                    </a:moveTo>
                    <a:lnTo>
                      <a:pt x="0" y="716"/>
                    </a:lnTo>
                    <a:lnTo>
                      <a:pt x="3" y="719"/>
                    </a:lnTo>
                    <a:lnTo>
                      <a:pt x="82" y="3"/>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40" name="Freeform 268"/>
              <p:cNvSpPr>
                <a:spLocks/>
              </p:cNvSpPr>
              <p:nvPr userDrawn="1"/>
            </p:nvSpPr>
            <p:spPr bwMode="auto">
              <a:xfrm>
                <a:off x="965" y="1186"/>
                <a:ext cx="643" cy="820"/>
              </a:xfrm>
              <a:custGeom>
                <a:avLst/>
                <a:gdLst>
                  <a:gd name="T0" fmla="*/ 640 w 643"/>
                  <a:gd name="T1" fmla="*/ 0 h 820"/>
                  <a:gd name="T2" fmla="*/ 0 w 643"/>
                  <a:gd name="T3" fmla="*/ 814 h 820"/>
                  <a:gd name="T4" fmla="*/ 3 w 643"/>
                  <a:gd name="T5" fmla="*/ 820 h 820"/>
                  <a:gd name="T6" fmla="*/ 643 w 643"/>
                  <a:gd name="T7" fmla="*/ 3 h 820"/>
                  <a:gd name="T8" fmla="*/ 640 w 643"/>
                  <a:gd name="T9" fmla="*/ 0 h 820"/>
                </a:gdLst>
                <a:ahLst/>
                <a:cxnLst>
                  <a:cxn ang="0">
                    <a:pos x="T0" y="T1"/>
                  </a:cxn>
                  <a:cxn ang="0">
                    <a:pos x="T2" y="T3"/>
                  </a:cxn>
                  <a:cxn ang="0">
                    <a:pos x="T4" y="T5"/>
                  </a:cxn>
                  <a:cxn ang="0">
                    <a:pos x="T6" y="T7"/>
                  </a:cxn>
                  <a:cxn ang="0">
                    <a:pos x="T8" y="T9"/>
                  </a:cxn>
                </a:cxnLst>
                <a:rect l="0" t="0" r="r" b="b"/>
                <a:pathLst>
                  <a:path w="643" h="820">
                    <a:moveTo>
                      <a:pt x="640" y="0"/>
                    </a:moveTo>
                    <a:lnTo>
                      <a:pt x="0" y="814"/>
                    </a:lnTo>
                    <a:lnTo>
                      <a:pt x="3" y="820"/>
                    </a:lnTo>
                    <a:lnTo>
                      <a:pt x="643" y="3"/>
                    </a:lnTo>
                    <a:lnTo>
                      <a:pt x="6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41" name="Freeform 269"/>
              <p:cNvSpPr>
                <a:spLocks/>
              </p:cNvSpPr>
              <p:nvPr userDrawn="1"/>
            </p:nvSpPr>
            <p:spPr bwMode="auto">
              <a:xfrm>
                <a:off x="849" y="1186"/>
                <a:ext cx="759" cy="182"/>
              </a:xfrm>
              <a:custGeom>
                <a:avLst/>
                <a:gdLst>
                  <a:gd name="T0" fmla="*/ 756 w 759"/>
                  <a:gd name="T1" fmla="*/ 0 h 182"/>
                  <a:gd name="T2" fmla="*/ 0 w 759"/>
                  <a:gd name="T3" fmla="*/ 179 h 182"/>
                  <a:gd name="T4" fmla="*/ 3 w 759"/>
                  <a:gd name="T5" fmla="*/ 182 h 182"/>
                  <a:gd name="T6" fmla="*/ 759 w 759"/>
                  <a:gd name="T7" fmla="*/ 3 h 182"/>
                  <a:gd name="T8" fmla="*/ 756 w 759"/>
                  <a:gd name="T9" fmla="*/ 0 h 182"/>
                </a:gdLst>
                <a:ahLst/>
                <a:cxnLst>
                  <a:cxn ang="0">
                    <a:pos x="T0" y="T1"/>
                  </a:cxn>
                  <a:cxn ang="0">
                    <a:pos x="T2" y="T3"/>
                  </a:cxn>
                  <a:cxn ang="0">
                    <a:pos x="T4" y="T5"/>
                  </a:cxn>
                  <a:cxn ang="0">
                    <a:pos x="T6" y="T7"/>
                  </a:cxn>
                  <a:cxn ang="0">
                    <a:pos x="T8" y="T9"/>
                  </a:cxn>
                </a:cxnLst>
                <a:rect l="0" t="0" r="r" b="b"/>
                <a:pathLst>
                  <a:path w="759" h="182">
                    <a:moveTo>
                      <a:pt x="756" y="0"/>
                    </a:moveTo>
                    <a:lnTo>
                      <a:pt x="0" y="179"/>
                    </a:lnTo>
                    <a:lnTo>
                      <a:pt x="3" y="182"/>
                    </a:lnTo>
                    <a:lnTo>
                      <a:pt x="759" y="3"/>
                    </a:lnTo>
                    <a:lnTo>
                      <a:pt x="7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42" name="Freeform 270"/>
              <p:cNvSpPr>
                <a:spLocks/>
              </p:cNvSpPr>
              <p:nvPr userDrawn="1"/>
            </p:nvSpPr>
            <p:spPr bwMode="auto">
              <a:xfrm>
                <a:off x="1605" y="1186"/>
                <a:ext cx="78" cy="559"/>
              </a:xfrm>
              <a:custGeom>
                <a:avLst/>
                <a:gdLst>
                  <a:gd name="T0" fmla="*/ 3 w 78"/>
                  <a:gd name="T1" fmla="*/ 0 h 559"/>
                  <a:gd name="T2" fmla="*/ 0 w 78"/>
                  <a:gd name="T3" fmla="*/ 3 h 559"/>
                  <a:gd name="T4" fmla="*/ 75 w 78"/>
                  <a:gd name="T5" fmla="*/ 559 h 559"/>
                  <a:gd name="T6" fmla="*/ 78 w 78"/>
                  <a:gd name="T7" fmla="*/ 556 h 559"/>
                  <a:gd name="T8" fmla="*/ 3 w 78"/>
                  <a:gd name="T9" fmla="*/ 0 h 559"/>
                </a:gdLst>
                <a:ahLst/>
                <a:cxnLst>
                  <a:cxn ang="0">
                    <a:pos x="T0" y="T1"/>
                  </a:cxn>
                  <a:cxn ang="0">
                    <a:pos x="T2" y="T3"/>
                  </a:cxn>
                  <a:cxn ang="0">
                    <a:pos x="T4" y="T5"/>
                  </a:cxn>
                  <a:cxn ang="0">
                    <a:pos x="T6" y="T7"/>
                  </a:cxn>
                  <a:cxn ang="0">
                    <a:pos x="T8" y="T9"/>
                  </a:cxn>
                </a:cxnLst>
                <a:rect l="0" t="0" r="r" b="b"/>
                <a:pathLst>
                  <a:path w="78" h="559">
                    <a:moveTo>
                      <a:pt x="3" y="0"/>
                    </a:moveTo>
                    <a:lnTo>
                      <a:pt x="0" y="3"/>
                    </a:lnTo>
                    <a:lnTo>
                      <a:pt x="75" y="559"/>
                    </a:lnTo>
                    <a:lnTo>
                      <a:pt x="78" y="556"/>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43" name="Freeform 271"/>
              <p:cNvSpPr>
                <a:spLocks/>
              </p:cNvSpPr>
              <p:nvPr userDrawn="1"/>
            </p:nvSpPr>
            <p:spPr bwMode="auto">
              <a:xfrm>
                <a:off x="2739" y="1446"/>
                <a:ext cx="423" cy="318"/>
              </a:xfrm>
              <a:custGeom>
                <a:avLst/>
                <a:gdLst>
                  <a:gd name="T0" fmla="*/ 420 w 423"/>
                  <a:gd name="T1" fmla="*/ 0 h 318"/>
                  <a:gd name="T2" fmla="*/ 0 w 423"/>
                  <a:gd name="T3" fmla="*/ 315 h 318"/>
                  <a:gd name="T4" fmla="*/ 3 w 423"/>
                  <a:gd name="T5" fmla="*/ 318 h 318"/>
                  <a:gd name="T6" fmla="*/ 423 w 423"/>
                  <a:gd name="T7" fmla="*/ 4 h 318"/>
                  <a:gd name="T8" fmla="*/ 420 w 423"/>
                  <a:gd name="T9" fmla="*/ 0 h 318"/>
                </a:gdLst>
                <a:ahLst/>
                <a:cxnLst>
                  <a:cxn ang="0">
                    <a:pos x="T0" y="T1"/>
                  </a:cxn>
                  <a:cxn ang="0">
                    <a:pos x="T2" y="T3"/>
                  </a:cxn>
                  <a:cxn ang="0">
                    <a:pos x="T4" y="T5"/>
                  </a:cxn>
                  <a:cxn ang="0">
                    <a:pos x="T6" y="T7"/>
                  </a:cxn>
                  <a:cxn ang="0">
                    <a:pos x="T8" y="T9"/>
                  </a:cxn>
                </a:cxnLst>
                <a:rect l="0" t="0" r="r" b="b"/>
                <a:pathLst>
                  <a:path w="423" h="318">
                    <a:moveTo>
                      <a:pt x="420" y="0"/>
                    </a:moveTo>
                    <a:lnTo>
                      <a:pt x="0" y="315"/>
                    </a:lnTo>
                    <a:lnTo>
                      <a:pt x="3" y="318"/>
                    </a:lnTo>
                    <a:lnTo>
                      <a:pt x="423" y="4"/>
                    </a:lnTo>
                    <a:lnTo>
                      <a:pt x="4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44" name="Freeform 272"/>
              <p:cNvSpPr>
                <a:spLocks/>
              </p:cNvSpPr>
              <p:nvPr userDrawn="1"/>
            </p:nvSpPr>
            <p:spPr bwMode="auto">
              <a:xfrm>
                <a:off x="2278" y="1182"/>
                <a:ext cx="884" cy="271"/>
              </a:xfrm>
              <a:custGeom>
                <a:avLst/>
                <a:gdLst>
                  <a:gd name="T0" fmla="*/ 0 w 884"/>
                  <a:gd name="T1" fmla="*/ 0 h 271"/>
                  <a:gd name="T2" fmla="*/ 0 w 884"/>
                  <a:gd name="T3" fmla="*/ 7 h 271"/>
                  <a:gd name="T4" fmla="*/ 881 w 884"/>
                  <a:gd name="T5" fmla="*/ 271 h 271"/>
                  <a:gd name="T6" fmla="*/ 884 w 884"/>
                  <a:gd name="T7" fmla="*/ 264 h 271"/>
                  <a:gd name="T8" fmla="*/ 0 w 884"/>
                  <a:gd name="T9" fmla="*/ 0 h 271"/>
                </a:gdLst>
                <a:ahLst/>
                <a:cxnLst>
                  <a:cxn ang="0">
                    <a:pos x="T0" y="T1"/>
                  </a:cxn>
                  <a:cxn ang="0">
                    <a:pos x="T2" y="T3"/>
                  </a:cxn>
                  <a:cxn ang="0">
                    <a:pos x="T4" y="T5"/>
                  </a:cxn>
                  <a:cxn ang="0">
                    <a:pos x="T6" y="T7"/>
                  </a:cxn>
                  <a:cxn ang="0">
                    <a:pos x="T8" y="T9"/>
                  </a:cxn>
                </a:cxnLst>
                <a:rect l="0" t="0" r="r" b="b"/>
                <a:pathLst>
                  <a:path w="884" h="271">
                    <a:moveTo>
                      <a:pt x="0" y="0"/>
                    </a:moveTo>
                    <a:lnTo>
                      <a:pt x="0" y="7"/>
                    </a:lnTo>
                    <a:lnTo>
                      <a:pt x="881" y="271"/>
                    </a:lnTo>
                    <a:lnTo>
                      <a:pt x="884" y="26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45" name="Freeform 273"/>
              <p:cNvSpPr>
                <a:spLocks/>
              </p:cNvSpPr>
              <p:nvPr userDrawn="1"/>
            </p:nvSpPr>
            <p:spPr bwMode="auto">
              <a:xfrm>
                <a:off x="2576" y="1204"/>
                <a:ext cx="586" cy="246"/>
              </a:xfrm>
              <a:custGeom>
                <a:avLst/>
                <a:gdLst>
                  <a:gd name="T0" fmla="*/ 0 w 586"/>
                  <a:gd name="T1" fmla="*/ 0 h 246"/>
                  <a:gd name="T2" fmla="*/ 0 w 586"/>
                  <a:gd name="T3" fmla="*/ 4 h 246"/>
                  <a:gd name="T4" fmla="*/ 583 w 586"/>
                  <a:gd name="T5" fmla="*/ 246 h 246"/>
                  <a:gd name="T6" fmla="*/ 586 w 586"/>
                  <a:gd name="T7" fmla="*/ 242 h 246"/>
                  <a:gd name="T8" fmla="*/ 0 w 586"/>
                  <a:gd name="T9" fmla="*/ 0 h 246"/>
                </a:gdLst>
                <a:ahLst/>
                <a:cxnLst>
                  <a:cxn ang="0">
                    <a:pos x="T0" y="T1"/>
                  </a:cxn>
                  <a:cxn ang="0">
                    <a:pos x="T2" y="T3"/>
                  </a:cxn>
                  <a:cxn ang="0">
                    <a:pos x="T4" y="T5"/>
                  </a:cxn>
                  <a:cxn ang="0">
                    <a:pos x="T6" y="T7"/>
                  </a:cxn>
                  <a:cxn ang="0">
                    <a:pos x="T8" y="T9"/>
                  </a:cxn>
                </a:cxnLst>
                <a:rect l="0" t="0" r="r" b="b"/>
                <a:pathLst>
                  <a:path w="586" h="246">
                    <a:moveTo>
                      <a:pt x="0" y="0"/>
                    </a:moveTo>
                    <a:lnTo>
                      <a:pt x="0" y="4"/>
                    </a:lnTo>
                    <a:lnTo>
                      <a:pt x="583" y="246"/>
                    </a:lnTo>
                    <a:lnTo>
                      <a:pt x="586" y="2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46" name="Freeform 274"/>
              <p:cNvSpPr>
                <a:spLocks/>
              </p:cNvSpPr>
              <p:nvPr userDrawn="1"/>
            </p:nvSpPr>
            <p:spPr bwMode="auto">
              <a:xfrm>
                <a:off x="3065" y="1450"/>
                <a:ext cx="97" cy="798"/>
              </a:xfrm>
              <a:custGeom>
                <a:avLst/>
                <a:gdLst>
                  <a:gd name="T0" fmla="*/ 94 w 97"/>
                  <a:gd name="T1" fmla="*/ 0 h 798"/>
                  <a:gd name="T2" fmla="*/ 0 w 97"/>
                  <a:gd name="T3" fmla="*/ 798 h 798"/>
                  <a:gd name="T4" fmla="*/ 6 w 97"/>
                  <a:gd name="T5" fmla="*/ 798 h 798"/>
                  <a:gd name="T6" fmla="*/ 97 w 97"/>
                  <a:gd name="T7" fmla="*/ 0 h 798"/>
                  <a:gd name="T8" fmla="*/ 94 w 97"/>
                  <a:gd name="T9" fmla="*/ 0 h 798"/>
                </a:gdLst>
                <a:ahLst/>
                <a:cxnLst>
                  <a:cxn ang="0">
                    <a:pos x="T0" y="T1"/>
                  </a:cxn>
                  <a:cxn ang="0">
                    <a:pos x="T2" y="T3"/>
                  </a:cxn>
                  <a:cxn ang="0">
                    <a:pos x="T4" y="T5"/>
                  </a:cxn>
                  <a:cxn ang="0">
                    <a:pos x="T6" y="T7"/>
                  </a:cxn>
                  <a:cxn ang="0">
                    <a:pos x="T8" y="T9"/>
                  </a:cxn>
                </a:cxnLst>
                <a:rect l="0" t="0" r="r" b="b"/>
                <a:pathLst>
                  <a:path w="97" h="798">
                    <a:moveTo>
                      <a:pt x="94" y="0"/>
                    </a:moveTo>
                    <a:lnTo>
                      <a:pt x="0" y="798"/>
                    </a:lnTo>
                    <a:lnTo>
                      <a:pt x="6" y="798"/>
                    </a:lnTo>
                    <a:lnTo>
                      <a:pt x="97" y="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47" name="Freeform 275"/>
              <p:cNvSpPr>
                <a:spLocks/>
              </p:cNvSpPr>
              <p:nvPr userDrawn="1"/>
            </p:nvSpPr>
            <p:spPr bwMode="auto">
              <a:xfrm>
                <a:off x="3065" y="1450"/>
                <a:ext cx="97" cy="798"/>
              </a:xfrm>
              <a:custGeom>
                <a:avLst/>
                <a:gdLst>
                  <a:gd name="T0" fmla="*/ 94 w 97"/>
                  <a:gd name="T1" fmla="*/ 0 h 798"/>
                  <a:gd name="T2" fmla="*/ 0 w 97"/>
                  <a:gd name="T3" fmla="*/ 798 h 798"/>
                  <a:gd name="T4" fmla="*/ 6 w 97"/>
                  <a:gd name="T5" fmla="*/ 798 h 798"/>
                  <a:gd name="T6" fmla="*/ 97 w 97"/>
                  <a:gd name="T7" fmla="*/ 0 h 798"/>
                  <a:gd name="T8" fmla="*/ 94 w 97"/>
                  <a:gd name="T9" fmla="*/ 0 h 798"/>
                </a:gdLst>
                <a:ahLst/>
                <a:cxnLst>
                  <a:cxn ang="0">
                    <a:pos x="T0" y="T1"/>
                  </a:cxn>
                  <a:cxn ang="0">
                    <a:pos x="T2" y="T3"/>
                  </a:cxn>
                  <a:cxn ang="0">
                    <a:pos x="T4" y="T5"/>
                  </a:cxn>
                  <a:cxn ang="0">
                    <a:pos x="T6" y="T7"/>
                  </a:cxn>
                  <a:cxn ang="0">
                    <a:pos x="T8" y="T9"/>
                  </a:cxn>
                </a:cxnLst>
                <a:rect l="0" t="0" r="r" b="b"/>
                <a:pathLst>
                  <a:path w="97" h="798">
                    <a:moveTo>
                      <a:pt x="94" y="0"/>
                    </a:moveTo>
                    <a:lnTo>
                      <a:pt x="0" y="798"/>
                    </a:lnTo>
                    <a:lnTo>
                      <a:pt x="6" y="798"/>
                    </a:lnTo>
                    <a:lnTo>
                      <a:pt x="97" y="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48" name="Freeform 276"/>
              <p:cNvSpPr>
                <a:spLocks/>
              </p:cNvSpPr>
              <p:nvPr userDrawn="1"/>
            </p:nvSpPr>
            <p:spPr bwMode="auto">
              <a:xfrm>
                <a:off x="3159" y="1450"/>
                <a:ext cx="288" cy="452"/>
              </a:xfrm>
              <a:custGeom>
                <a:avLst/>
                <a:gdLst>
                  <a:gd name="T0" fmla="*/ 3 w 288"/>
                  <a:gd name="T1" fmla="*/ 0 h 452"/>
                  <a:gd name="T2" fmla="*/ 0 w 288"/>
                  <a:gd name="T3" fmla="*/ 0 h 452"/>
                  <a:gd name="T4" fmla="*/ 285 w 288"/>
                  <a:gd name="T5" fmla="*/ 452 h 452"/>
                  <a:gd name="T6" fmla="*/ 288 w 288"/>
                  <a:gd name="T7" fmla="*/ 449 h 452"/>
                  <a:gd name="T8" fmla="*/ 3 w 288"/>
                  <a:gd name="T9" fmla="*/ 0 h 452"/>
                </a:gdLst>
                <a:ahLst/>
                <a:cxnLst>
                  <a:cxn ang="0">
                    <a:pos x="T0" y="T1"/>
                  </a:cxn>
                  <a:cxn ang="0">
                    <a:pos x="T2" y="T3"/>
                  </a:cxn>
                  <a:cxn ang="0">
                    <a:pos x="T4" y="T5"/>
                  </a:cxn>
                  <a:cxn ang="0">
                    <a:pos x="T6" y="T7"/>
                  </a:cxn>
                  <a:cxn ang="0">
                    <a:pos x="T8" y="T9"/>
                  </a:cxn>
                </a:cxnLst>
                <a:rect l="0" t="0" r="r" b="b"/>
                <a:pathLst>
                  <a:path w="288" h="452">
                    <a:moveTo>
                      <a:pt x="3" y="0"/>
                    </a:moveTo>
                    <a:lnTo>
                      <a:pt x="0" y="0"/>
                    </a:lnTo>
                    <a:lnTo>
                      <a:pt x="285" y="452"/>
                    </a:lnTo>
                    <a:lnTo>
                      <a:pt x="288" y="449"/>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50" name="Freeform 278"/>
              <p:cNvSpPr>
                <a:spLocks/>
              </p:cNvSpPr>
              <p:nvPr userDrawn="1"/>
            </p:nvSpPr>
            <p:spPr bwMode="auto">
              <a:xfrm>
                <a:off x="3447" y="1896"/>
                <a:ext cx="950" cy="41"/>
              </a:xfrm>
              <a:custGeom>
                <a:avLst/>
                <a:gdLst>
                  <a:gd name="T0" fmla="*/ 0 w 950"/>
                  <a:gd name="T1" fmla="*/ 0 h 41"/>
                  <a:gd name="T2" fmla="*/ 0 w 950"/>
                  <a:gd name="T3" fmla="*/ 6 h 41"/>
                  <a:gd name="T4" fmla="*/ 950 w 950"/>
                  <a:gd name="T5" fmla="*/ 41 h 41"/>
                  <a:gd name="T6" fmla="*/ 950 w 950"/>
                  <a:gd name="T7" fmla="*/ 35 h 41"/>
                  <a:gd name="T8" fmla="*/ 0 w 950"/>
                  <a:gd name="T9" fmla="*/ 0 h 41"/>
                </a:gdLst>
                <a:ahLst/>
                <a:cxnLst>
                  <a:cxn ang="0">
                    <a:pos x="T0" y="T1"/>
                  </a:cxn>
                  <a:cxn ang="0">
                    <a:pos x="T2" y="T3"/>
                  </a:cxn>
                  <a:cxn ang="0">
                    <a:pos x="T4" y="T5"/>
                  </a:cxn>
                  <a:cxn ang="0">
                    <a:pos x="T6" y="T7"/>
                  </a:cxn>
                  <a:cxn ang="0">
                    <a:pos x="T8" y="T9"/>
                  </a:cxn>
                </a:cxnLst>
                <a:rect l="0" t="0" r="r" b="b"/>
                <a:pathLst>
                  <a:path w="950" h="41">
                    <a:moveTo>
                      <a:pt x="0" y="0"/>
                    </a:moveTo>
                    <a:lnTo>
                      <a:pt x="0" y="6"/>
                    </a:lnTo>
                    <a:lnTo>
                      <a:pt x="950" y="41"/>
                    </a:lnTo>
                    <a:lnTo>
                      <a:pt x="950" y="3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51" name="Freeform 279"/>
              <p:cNvSpPr>
                <a:spLocks/>
              </p:cNvSpPr>
              <p:nvPr userDrawn="1"/>
            </p:nvSpPr>
            <p:spPr bwMode="auto">
              <a:xfrm>
                <a:off x="1937" y="2236"/>
                <a:ext cx="188" cy="606"/>
              </a:xfrm>
              <a:custGeom>
                <a:avLst/>
                <a:gdLst>
                  <a:gd name="T0" fmla="*/ 185 w 188"/>
                  <a:gd name="T1" fmla="*/ 0 h 606"/>
                  <a:gd name="T2" fmla="*/ 0 w 188"/>
                  <a:gd name="T3" fmla="*/ 606 h 606"/>
                  <a:gd name="T4" fmla="*/ 3 w 188"/>
                  <a:gd name="T5" fmla="*/ 606 h 606"/>
                  <a:gd name="T6" fmla="*/ 188 w 188"/>
                  <a:gd name="T7" fmla="*/ 0 h 606"/>
                  <a:gd name="T8" fmla="*/ 185 w 188"/>
                  <a:gd name="T9" fmla="*/ 0 h 606"/>
                </a:gdLst>
                <a:ahLst/>
                <a:cxnLst>
                  <a:cxn ang="0">
                    <a:pos x="T0" y="T1"/>
                  </a:cxn>
                  <a:cxn ang="0">
                    <a:pos x="T2" y="T3"/>
                  </a:cxn>
                  <a:cxn ang="0">
                    <a:pos x="T4" y="T5"/>
                  </a:cxn>
                  <a:cxn ang="0">
                    <a:pos x="T6" y="T7"/>
                  </a:cxn>
                  <a:cxn ang="0">
                    <a:pos x="T8" y="T9"/>
                  </a:cxn>
                </a:cxnLst>
                <a:rect l="0" t="0" r="r" b="b"/>
                <a:pathLst>
                  <a:path w="188" h="606">
                    <a:moveTo>
                      <a:pt x="185" y="0"/>
                    </a:moveTo>
                    <a:lnTo>
                      <a:pt x="0" y="606"/>
                    </a:lnTo>
                    <a:lnTo>
                      <a:pt x="3" y="606"/>
                    </a:lnTo>
                    <a:lnTo>
                      <a:pt x="188" y="0"/>
                    </a:lnTo>
                    <a:lnTo>
                      <a:pt x="1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52" name="Freeform 280"/>
              <p:cNvSpPr>
                <a:spLocks/>
              </p:cNvSpPr>
              <p:nvPr userDrawn="1"/>
            </p:nvSpPr>
            <p:spPr bwMode="auto">
              <a:xfrm>
                <a:off x="1526" y="1902"/>
                <a:ext cx="417" cy="940"/>
              </a:xfrm>
              <a:custGeom>
                <a:avLst/>
                <a:gdLst>
                  <a:gd name="T0" fmla="*/ 3 w 417"/>
                  <a:gd name="T1" fmla="*/ 0 h 940"/>
                  <a:gd name="T2" fmla="*/ 0 w 417"/>
                  <a:gd name="T3" fmla="*/ 3 h 940"/>
                  <a:gd name="T4" fmla="*/ 411 w 417"/>
                  <a:gd name="T5" fmla="*/ 940 h 940"/>
                  <a:gd name="T6" fmla="*/ 417 w 417"/>
                  <a:gd name="T7" fmla="*/ 940 h 940"/>
                  <a:gd name="T8" fmla="*/ 3 w 417"/>
                  <a:gd name="T9" fmla="*/ 0 h 940"/>
                </a:gdLst>
                <a:ahLst/>
                <a:cxnLst>
                  <a:cxn ang="0">
                    <a:pos x="T0" y="T1"/>
                  </a:cxn>
                  <a:cxn ang="0">
                    <a:pos x="T2" y="T3"/>
                  </a:cxn>
                  <a:cxn ang="0">
                    <a:pos x="T4" y="T5"/>
                  </a:cxn>
                  <a:cxn ang="0">
                    <a:pos x="T6" y="T7"/>
                  </a:cxn>
                  <a:cxn ang="0">
                    <a:pos x="T8" y="T9"/>
                  </a:cxn>
                </a:cxnLst>
                <a:rect l="0" t="0" r="r" b="b"/>
                <a:pathLst>
                  <a:path w="417" h="940">
                    <a:moveTo>
                      <a:pt x="3" y="0"/>
                    </a:moveTo>
                    <a:lnTo>
                      <a:pt x="0" y="3"/>
                    </a:lnTo>
                    <a:lnTo>
                      <a:pt x="411" y="940"/>
                    </a:lnTo>
                    <a:lnTo>
                      <a:pt x="417" y="94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53" name="Freeform 281"/>
              <p:cNvSpPr>
                <a:spLocks/>
              </p:cNvSpPr>
              <p:nvPr userDrawn="1"/>
            </p:nvSpPr>
            <p:spPr bwMode="auto">
              <a:xfrm>
                <a:off x="1269" y="2525"/>
                <a:ext cx="671" cy="320"/>
              </a:xfrm>
              <a:custGeom>
                <a:avLst/>
                <a:gdLst>
                  <a:gd name="T0" fmla="*/ 3 w 671"/>
                  <a:gd name="T1" fmla="*/ 0 h 320"/>
                  <a:gd name="T2" fmla="*/ 0 w 671"/>
                  <a:gd name="T3" fmla="*/ 6 h 320"/>
                  <a:gd name="T4" fmla="*/ 671 w 671"/>
                  <a:gd name="T5" fmla="*/ 320 h 320"/>
                  <a:gd name="T6" fmla="*/ 671 w 671"/>
                  <a:gd name="T7" fmla="*/ 314 h 320"/>
                  <a:gd name="T8" fmla="*/ 3 w 671"/>
                  <a:gd name="T9" fmla="*/ 0 h 320"/>
                </a:gdLst>
                <a:ahLst/>
                <a:cxnLst>
                  <a:cxn ang="0">
                    <a:pos x="T0" y="T1"/>
                  </a:cxn>
                  <a:cxn ang="0">
                    <a:pos x="T2" y="T3"/>
                  </a:cxn>
                  <a:cxn ang="0">
                    <a:pos x="T4" y="T5"/>
                  </a:cxn>
                  <a:cxn ang="0">
                    <a:pos x="T6" y="T7"/>
                  </a:cxn>
                  <a:cxn ang="0">
                    <a:pos x="T8" y="T9"/>
                  </a:cxn>
                </a:cxnLst>
                <a:rect l="0" t="0" r="r" b="b"/>
                <a:pathLst>
                  <a:path w="671" h="320">
                    <a:moveTo>
                      <a:pt x="3" y="0"/>
                    </a:moveTo>
                    <a:lnTo>
                      <a:pt x="0" y="6"/>
                    </a:lnTo>
                    <a:lnTo>
                      <a:pt x="671" y="320"/>
                    </a:lnTo>
                    <a:lnTo>
                      <a:pt x="671" y="31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54" name="Freeform 282"/>
              <p:cNvSpPr>
                <a:spLocks/>
              </p:cNvSpPr>
              <p:nvPr userDrawn="1"/>
            </p:nvSpPr>
            <p:spPr bwMode="auto">
              <a:xfrm>
                <a:off x="1276" y="2839"/>
                <a:ext cx="664" cy="50"/>
              </a:xfrm>
              <a:custGeom>
                <a:avLst/>
                <a:gdLst>
                  <a:gd name="T0" fmla="*/ 664 w 664"/>
                  <a:gd name="T1" fmla="*/ 0 h 50"/>
                  <a:gd name="T2" fmla="*/ 0 w 664"/>
                  <a:gd name="T3" fmla="*/ 47 h 50"/>
                  <a:gd name="T4" fmla="*/ 0 w 664"/>
                  <a:gd name="T5" fmla="*/ 50 h 50"/>
                  <a:gd name="T6" fmla="*/ 664 w 664"/>
                  <a:gd name="T7" fmla="*/ 6 h 50"/>
                  <a:gd name="T8" fmla="*/ 664 w 664"/>
                  <a:gd name="T9" fmla="*/ 0 h 50"/>
                </a:gdLst>
                <a:ahLst/>
                <a:cxnLst>
                  <a:cxn ang="0">
                    <a:pos x="T0" y="T1"/>
                  </a:cxn>
                  <a:cxn ang="0">
                    <a:pos x="T2" y="T3"/>
                  </a:cxn>
                  <a:cxn ang="0">
                    <a:pos x="T4" y="T5"/>
                  </a:cxn>
                  <a:cxn ang="0">
                    <a:pos x="T6" y="T7"/>
                  </a:cxn>
                  <a:cxn ang="0">
                    <a:pos x="T8" y="T9"/>
                  </a:cxn>
                </a:cxnLst>
                <a:rect l="0" t="0" r="r" b="b"/>
                <a:pathLst>
                  <a:path w="664" h="50">
                    <a:moveTo>
                      <a:pt x="664" y="0"/>
                    </a:moveTo>
                    <a:lnTo>
                      <a:pt x="0" y="47"/>
                    </a:lnTo>
                    <a:lnTo>
                      <a:pt x="0" y="50"/>
                    </a:lnTo>
                    <a:lnTo>
                      <a:pt x="664" y="6"/>
                    </a:lnTo>
                    <a:lnTo>
                      <a:pt x="6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55" name="Freeform 283"/>
              <p:cNvSpPr>
                <a:spLocks/>
              </p:cNvSpPr>
              <p:nvPr userDrawn="1"/>
            </p:nvSpPr>
            <p:spPr bwMode="auto">
              <a:xfrm>
                <a:off x="1940" y="2556"/>
                <a:ext cx="730" cy="289"/>
              </a:xfrm>
              <a:custGeom>
                <a:avLst/>
                <a:gdLst>
                  <a:gd name="T0" fmla="*/ 730 w 730"/>
                  <a:gd name="T1" fmla="*/ 0 h 289"/>
                  <a:gd name="T2" fmla="*/ 0 w 730"/>
                  <a:gd name="T3" fmla="*/ 283 h 289"/>
                  <a:gd name="T4" fmla="*/ 0 w 730"/>
                  <a:gd name="T5" fmla="*/ 289 h 289"/>
                  <a:gd name="T6" fmla="*/ 730 w 730"/>
                  <a:gd name="T7" fmla="*/ 3 h 289"/>
                  <a:gd name="T8" fmla="*/ 730 w 730"/>
                  <a:gd name="T9" fmla="*/ 0 h 289"/>
                </a:gdLst>
                <a:ahLst/>
                <a:cxnLst>
                  <a:cxn ang="0">
                    <a:pos x="T0" y="T1"/>
                  </a:cxn>
                  <a:cxn ang="0">
                    <a:pos x="T2" y="T3"/>
                  </a:cxn>
                  <a:cxn ang="0">
                    <a:pos x="T4" y="T5"/>
                  </a:cxn>
                  <a:cxn ang="0">
                    <a:pos x="T6" y="T7"/>
                  </a:cxn>
                  <a:cxn ang="0">
                    <a:pos x="T8" y="T9"/>
                  </a:cxn>
                </a:cxnLst>
                <a:rect l="0" t="0" r="r" b="b"/>
                <a:pathLst>
                  <a:path w="730" h="289">
                    <a:moveTo>
                      <a:pt x="730" y="0"/>
                    </a:moveTo>
                    <a:lnTo>
                      <a:pt x="0" y="283"/>
                    </a:lnTo>
                    <a:lnTo>
                      <a:pt x="0" y="289"/>
                    </a:lnTo>
                    <a:lnTo>
                      <a:pt x="730" y="3"/>
                    </a:lnTo>
                    <a:lnTo>
                      <a:pt x="7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56" name="Freeform 284"/>
              <p:cNvSpPr>
                <a:spLocks/>
              </p:cNvSpPr>
              <p:nvPr userDrawn="1"/>
            </p:nvSpPr>
            <p:spPr bwMode="auto">
              <a:xfrm>
                <a:off x="3852" y="1931"/>
                <a:ext cx="548" cy="358"/>
              </a:xfrm>
              <a:custGeom>
                <a:avLst/>
                <a:gdLst>
                  <a:gd name="T0" fmla="*/ 545 w 548"/>
                  <a:gd name="T1" fmla="*/ 0 h 358"/>
                  <a:gd name="T2" fmla="*/ 0 w 548"/>
                  <a:gd name="T3" fmla="*/ 355 h 358"/>
                  <a:gd name="T4" fmla="*/ 3 w 548"/>
                  <a:gd name="T5" fmla="*/ 358 h 358"/>
                  <a:gd name="T6" fmla="*/ 548 w 548"/>
                  <a:gd name="T7" fmla="*/ 3 h 358"/>
                  <a:gd name="T8" fmla="*/ 545 w 548"/>
                  <a:gd name="T9" fmla="*/ 0 h 358"/>
                </a:gdLst>
                <a:ahLst/>
                <a:cxnLst>
                  <a:cxn ang="0">
                    <a:pos x="T0" y="T1"/>
                  </a:cxn>
                  <a:cxn ang="0">
                    <a:pos x="T2" y="T3"/>
                  </a:cxn>
                  <a:cxn ang="0">
                    <a:pos x="T4" y="T5"/>
                  </a:cxn>
                  <a:cxn ang="0">
                    <a:pos x="T6" y="T7"/>
                  </a:cxn>
                  <a:cxn ang="0">
                    <a:pos x="T8" y="T9"/>
                  </a:cxn>
                </a:cxnLst>
                <a:rect l="0" t="0" r="r" b="b"/>
                <a:pathLst>
                  <a:path w="548" h="358">
                    <a:moveTo>
                      <a:pt x="545" y="0"/>
                    </a:moveTo>
                    <a:lnTo>
                      <a:pt x="0" y="355"/>
                    </a:lnTo>
                    <a:lnTo>
                      <a:pt x="3" y="358"/>
                    </a:lnTo>
                    <a:lnTo>
                      <a:pt x="548" y="3"/>
                    </a:lnTo>
                    <a:lnTo>
                      <a:pt x="5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57" name="Freeform 285"/>
              <p:cNvSpPr>
                <a:spLocks/>
              </p:cNvSpPr>
              <p:nvPr userDrawn="1"/>
            </p:nvSpPr>
            <p:spPr bwMode="auto">
              <a:xfrm>
                <a:off x="3159" y="1446"/>
                <a:ext cx="696" cy="843"/>
              </a:xfrm>
              <a:custGeom>
                <a:avLst/>
                <a:gdLst>
                  <a:gd name="T0" fmla="*/ 3 w 696"/>
                  <a:gd name="T1" fmla="*/ 0 h 843"/>
                  <a:gd name="T2" fmla="*/ 0 w 696"/>
                  <a:gd name="T3" fmla="*/ 4 h 843"/>
                  <a:gd name="T4" fmla="*/ 693 w 696"/>
                  <a:gd name="T5" fmla="*/ 843 h 843"/>
                  <a:gd name="T6" fmla="*/ 696 w 696"/>
                  <a:gd name="T7" fmla="*/ 840 h 843"/>
                  <a:gd name="T8" fmla="*/ 3 w 696"/>
                  <a:gd name="T9" fmla="*/ 0 h 843"/>
                </a:gdLst>
                <a:ahLst/>
                <a:cxnLst>
                  <a:cxn ang="0">
                    <a:pos x="T0" y="T1"/>
                  </a:cxn>
                  <a:cxn ang="0">
                    <a:pos x="T2" y="T3"/>
                  </a:cxn>
                  <a:cxn ang="0">
                    <a:pos x="T4" y="T5"/>
                  </a:cxn>
                  <a:cxn ang="0">
                    <a:pos x="T6" y="T7"/>
                  </a:cxn>
                  <a:cxn ang="0">
                    <a:pos x="T8" y="T9"/>
                  </a:cxn>
                </a:cxnLst>
                <a:rect l="0" t="0" r="r" b="b"/>
                <a:pathLst>
                  <a:path w="696" h="843">
                    <a:moveTo>
                      <a:pt x="3" y="0"/>
                    </a:moveTo>
                    <a:lnTo>
                      <a:pt x="0" y="4"/>
                    </a:lnTo>
                    <a:lnTo>
                      <a:pt x="693" y="843"/>
                    </a:lnTo>
                    <a:lnTo>
                      <a:pt x="696" y="84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58" name="Freeform 286"/>
              <p:cNvSpPr>
                <a:spLocks/>
              </p:cNvSpPr>
              <p:nvPr userDrawn="1"/>
            </p:nvSpPr>
            <p:spPr bwMode="auto">
              <a:xfrm>
                <a:off x="3068" y="2245"/>
                <a:ext cx="784" cy="44"/>
              </a:xfrm>
              <a:custGeom>
                <a:avLst/>
                <a:gdLst>
                  <a:gd name="T0" fmla="*/ 0 w 784"/>
                  <a:gd name="T1" fmla="*/ 0 h 44"/>
                  <a:gd name="T2" fmla="*/ 0 w 784"/>
                  <a:gd name="T3" fmla="*/ 6 h 44"/>
                  <a:gd name="T4" fmla="*/ 784 w 784"/>
                  <a:gd name="T5" fmla="*/ 44 h 44"/>
                  <a:gd name="T6" fmla="*/ 784 w 784"/>
                  <a:gd name="T7" fmla="*/ 41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6"/>
                    </a:lnTo>
                    <a:lnTo>
                      <a:pt x="784" y="44"/>
                    </a:lnTo>
                    <a:lnTo>
                      <a:pt x="784" y="4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59" name="Freeform 287"/>
              <p:cNvSpPr>
                <a:spLocks/>
              </p:cNvSpPr>
              <p:nvPr userDrawn="1"/>
            </p:nvSpPr>
            <p:spPr bwMode="auto">
              <a:xfrm>
                <a:off x="3068" y="2245"/>
                <a:ext cx="784" cy="44"/>
              </a:xfrm>
              <a:custGeom>
                <a:avLst/>
                <a:gdLst>
                  <a:gd name="T0" fmla="*/ 0 w 784"/>
                  <a:gd name="T1" fmla="*/ 0 h 44"/>
                  <a:gd name="T2" fmla="*/ 0 w 784"/>
                  <a:gd name="T3" fmla="*/ 6 h 44"/>
                  <a:gd name="T4" fmla="*/ 784 w 784"/>
                  <a:gd name="T5" fmla="*/ 44 h 44"/>
                  <a:gd name="T6" fmla="*/ 784 w 784"/>
                  <a:gd name="T7" fmla="*/ 41 h 44"/>
                  <a:gd name="T8" fmla="*/ 0 w 784"/>
                  <a:gd name="T9" fmla="*/ 0 h 44"/>
                </a:gdLst>
                <a:ahLst/>
                <a:cxnLst>
                  <a:cxn ang="0">
                    <a:pos x="T0" y="T1"/>
                  </a:cxn>
                  <a:cxn ang="0">
                    <a:pos x="T2" y="T3"/>
                  </a:cxn>
                  <a:cxn ang="0">
                    <a:pos x="T4" y="T5"/>
                  </a:cxn>
                  <a:cxn ang="0">
                    <a:pos x="T6" y="T7"/>
                  </a:cxn>
                  <a:cxn ang="0">
                    <a:pos x="T8" y="T9"/>
                  </a:cxn>
                </a:cxnLst>
                <a:rect l="0" t="0" r="r" b="b"/>
                <a:pathLst>
                  <a:path w="784" h="44">
                    <a:moveTo>
                      <a:pt x="0" y="0"/>
                    </a:moveTo>
                    <a:lnTo>
                      <a:pt x="0" y="6"/>
                    </a:lnTo>
                    <a:lnTo>
                      <a:pt x="784" y="44"/>
                    </a:lnTo>
                    <a:lnTo>
                      <a:pt x="784" y="4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60" name="Freeform 288"/>
              <p:cNvSpPr>
                <a:spLocks/>
              </p:cNvSpPr>
              <p:nvPr userDrawn="1"/>
            </p:nvSpPr>
            <p:spPr bwMode="auto">
              <a:xfrm>
                <a:off x="3444" y="1899"/>
                <a:ext cx="411" cy="390"/>
              </a:xfrm>
              <a:custGeom>
                <a:avLst/>
                <a:gdLst>
                  <a:gd name="T0" fmla="*/ 3 w 411"/>
                  <a:gd name="T1" fmla="*/ 0 h 390"/>
                  <a:gd name="T2" fmla="*/ 0 w 411"/>
                  <a:gd name="T3" fmla="*/ 3 h 390"/>
                  <a:gd name="T4" fmla="*/ 408 w 411"/>
                  <a:gd name="T5" fmla="*/ 390 h 390"/>
                  <a:gd name="T6" fmla="*/ 411 w 411"/>
                  <a:gd name="T7" fmla="*/ 387 h 390"/>
                  <a:gd name="T8" fmla="*/ 3 w 411"/>
                  <a:gd name="T9" fmla="*/ 0 h 390"/>
                </a:gdLst>
                <a:ahLst/>
                <a:cxnLst>
                  <a:cxn ang="0">
                    <a:pos x="T0" y="T1"/>
                  </a:cxn>
                  <a:cxn ang="0">
                    <a:pos x="T2" y="T3"/>
                  </a:cxn>
                  <a:cxn ang="0">
                    <a:pos x="T4" y="T5"/>
                  </a:cxn>
                  <a:cxn ang="0">
                    <a:pos x="T6" y="T7"/>
                  </a:cxn>
                  <a:cxn ang="0">
                    <a:pos x="T8" y="T9"/>
                  </a:cxn>
                </a:cxnLst>
                <a:rect l="0" t="0" r="r" b="b"/>
                <a:pathLst>
                  <a:path w="411" h="390">
                    <a:moveTo>
                      <a:pt x="3" y="0"/>
                    </a:moveTo>
                    <a:lnTo>
                      <a:pt x="0" y="3"/>
                    </a:lnTo>
                    <a:lnTo>
                      <a:pt x="408" y="390"/>
                    </a:lnTo>
                    <a:lnTo>
                      <a:pt x="411" y="38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61" name="Freeform 289"/>
              <p:cNvSpPr>
                <a:spLocks/>
              </p:cNvSpPr>
              <p:nvPr userDrawn="1"/>
            </p:nvSpPr>
            <p:spPr bwMode="auto">
              <a:xfrm>
                <a:off x="3040" y="2220"/>
                <a:ext cx="812" cy="69"/>
              </a:xfrm>
              <a:custGeom>
                <a:avLst/>
                <a:gdLst>
                  <a:gd name="T0" fmla="*/ 0 w 812"/>
                  <a:gd name="T1" fmla="*/ 0 h 69"/>
                  <a:gd name="T2" fmla="*/ 0 w 812"/>
                  <a:gd name="T3" fmla="*/ 3 h 69"/>
                  <a:gd name="T4" fmla="*/ 812 w 812"/>
                  <a:gd name="T5" fmla="*/ 69 h 69"/>
                  <a:gd name="T6" fmla="*/ 812 w 812"/>
                  <a:gd name="T7" fmla="*/ 66 h 69"/>
                  <a:gd name="T8" fmla="*/ 0 w 812"/>
                  <a:gd name="T9" fmla="*/ 0 h 69"/>
                </a:gdLst>
                <a:ahLst/>
                <a:cxnLst>
                  <a:cxn ang="0">
                    <a:pos x="T0" y="T1"/>
                  </a:cxn>
                  <a:cxn ang="0">
                    <a:pos x="T2" y="T3"/>
                  </a:cxn>
                  <a:cxn ang="0">
                    <a:pos x="T4" y="T5"/>
                  </a:cxn>
                  <a:cxn ang="0">
                    <a:pos x="T6" y="T7"/>
                  </a:cxn>
                  <a:cxn ang="0">
                    <a:pos x="T8" y="T9"/>
                  </a:cxn>
                </a:cxnLst>
                <a:rect l="0" t="0" r="r" b="b"/>
                <a:pathLst>
                  <a:path w="812" h="69">
                    <a:moveTo>
                      <a:pt x="0" y="0"/>
                    </a:moveTo>
                    <a:lnTo>
                      <a:pt x="0" y="3"/>
                    </a:lnTo>
                    <a:lnTo>
                      <a:pt x="812" y="69"/>
                    </a:lnTo>
                    <a:lnTo>
                      <a:pt x="812" y="6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62" name="Freeform 290"/>
              <p:cNvSpPr>
                <a:spLocks/>
              </p:cNvSpPr>
              <p:nvPr userDrawn="1"/>
            </p:nvSpPr>
            <p:spPr bwMode="auto">
              <a:xfrm>
                <a:off x="4021" y="1028"/>
                <a:ext cx="44" cy="283"/>
              </a:xfrm>
              <a:custGeom>
                <a:avLst/>
                <a:gdLst>
                  <a:gd name="T0" fmla="*/ 3 w 44"/>
                  <a:gd name="T1" fmla="*/ 283 h 283"/>
                  <a:gd name="T2" fmla="*/ 44 w 44"/>
                  <a:gd name="T3" fmla="*/ 0 h 283"/>
                  <a:gd name="T4" fmla="*/ 41 w 44"/>
                  <a:gd name="T5" fmla="*/ 0 h 283"/>
                  <a:gd name="T6" fmla="*/ 0 w 44"/>
                  <a:gd name="T7" fmla="*/ 283 h 283"/>
                  <a:gd name="T8" fmla="*/ 3 w 44"/>
                  <a:gd name="T9" fmla="*/ 283 h 283"/>
                </a:gdLst>
                <a:ahLst/>
                <a:cxnLst>
                  <a:cxn ang="0">
                    <a:pos x="T0" y="T1"/>
                  </a:cxn>
                  <a:cxn ang="0">
                    <a:pos x="T2" y="T3"/>
                  </a:cxn>
                  <a:cxn ang="0">
                    <a:pos x="T4" y="T5"/>
                  </a:cxn>
                  <a:cxn ang="0">
                    <a:pos x="T6" y="T7"/>
                  </a:cxn>
                  <a:cxn ang="0">
                    <a:pos x="T8" y="T9"/>
                  </a:cxn>
                </a:cxnLst>
                <a:rect l="0" t="0" r="r" b="b"/>
                <a:pathLst>
                  <a:path w="44" h="283">
                    <a:moveTo>
                      <a:pt x="3" y="283"/>
                    </a:moveTo>
                    <a:lnTo>
                      <a:pt x="44" y="0"/>
                    </a:lnTo>
                    <a:lnTo>
                      <a:pt x="41" y="0"/>
                    </a:lnTo>
                    <a:lnTo>
                      <a:pt x="0" y="283"/>
                    </a:lnTo>
                    <a:lnTo>
                      <a:pt x="3"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63" name="Freeform 291"/>
              <p:cNvSpPr>
                <a:spLocks/>
              </p:cNvSpPr>
              <p:nvPr userDrawn="1"/>
            </p:nvSpPr>
            <p:spPr bwMode="auto">
              <a:xfrm>
                <a:off x="4021" y="1028"/>
                <a:ext cx="44" cy="283"/>
              </a:xfrm>
              <a:custGeom>
                <a:avLst/>
                <a:gdLst>
                  <a:gd name="T0" fmla="*/ 3 w 44"/>
                  <a:gd name="T1" fmla="*/ 283 h 283"/>
                  <a:gd name="T2" fmla="*/ 44 w 44"/>
                  <a:gd name="T3" fmla="*/ 0 h 283"/>
                  <a:gd name="T4" fmla="*/ 41 w 44"/>
                  <a:gd name="T5" fmla="*/ 0 h 283"/>
                  <a:gd name="T6" fmla="*/ 0 w 44"/>
                  <a:gd name="T7" fmla="*/ 283 h 283"/>
                  <a:gd name="T8" fmla="*/ 3 w 44"/>
                  <a:gd name="T9" fmla="*/ 283 h 283"/>
                </a:gdLst>
                <a:ahLst/>
                <a:cxnLst>
                  <a:cxn ang="0">
                    <a:pos x="T0" y="T1"/>
                  </a:cxn>
                  <a:cxn ang="0">
                    <a:pos x="T2" y="T3"/>
                  </a:cxn>
                  <a:cxn ang="0">
                    <a:pos x="T4" y="T5"/>
                  </a:cxn>
                  <a:cxn ang="0">
                    <a:pos x="T6" y="T7"/>
                  </a:cxn>
                  <a:cxn ang="0">
                    <a:pos x="T8" y="T9"/>
                  </a:cxn>
                </a:cxnLst>
                <a:rect l="0" t="0" r="r" b="b"/>
                <a:pathLst>
                  <a:path w="44" h="283">
                    <a:moveTo>
                      <a:pt x="3" y="283"/>
                    </a:moveTo>
                    <a:lnTo>
                      <a:pt x="44" y="0"/>
                    </a:lnTo>
                    <a:lnTo>
                      <a:pt x="41" y="0"/>
                    </a:lnTo>
                    <a:lnTo>
                      <a:pt x="0" y="283"/>
                    </a:lnTo>
                    <a:lnTo>
                      <a:pt x="3"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64" name="Freeform 292"/>
              <p:cNvSpPr>
                <a:spLocks/>
              </p:cNvSpPr>
              <p:nvPr userDrawn="1"/>
            </p:nvSpPr>
            <p:spPr bwMode="auto">
              <a:xfrm>
                <a:off x="3977" y="1028"/>
                <a:ext cx="88" cy="912"/>
              </a:xfrm>
              <a:custGeom>
                <a:avLst/>
                <a:gdLst>
                  <a:gd name="T0" fmla="*/ 3 w 88"/>
                  <a:gd name="T1" fmla="*/ 912 h 912"/>
                  <a:gd name="T2" fmla="*/ 88 w 88"/>
                  <a:gd name="T3" fmla="*/ 0 h 912"/>
                  <a:gd name="T4" fmla="*/ 85 w 88"/>
                  <a:gd name="T5" fmla="*/ 0 h 912"/>
                  <a:gd name="T6" fmla="*/ 0 w 88"/>
                  <a:gd name="T7" fmla="*/ 912 h 912"/>
                  <a:gd name="T8" fmla="*/ 3 w 88"/>
                  <a:gd name="T9" fmla="*/ 912 h 912"/>
                </a:gdLst>
                <a:ahLst/>
                <a:cxnLst>
                  <a:cxn ang="0">
                    <a:pos x="T0" y="T1"/>
                  </a:cxn>
                  <a:cxn ang="0">
                    <a:pos x="T2" y="T3"/>
                  </a:cxn>
                  <a:cxn ang="0">
                    <a:pos x="T4" y="T5"/>
                  </a:cxn>
                  <a:cxn ang="0">
                    <a:pos x="T6" y="T7"/>
                  </a:cxn>
                  <a:cxn ang="0">
                    <a:pos x="T8" y="T9"/>
                  </a:cxn>
                </a:cxnLst>
                <a:rect l="0" t="0" r="r" b="b"/>
                <a:pathLst>
                  <a:path w="88" h="912">
                    <a:moveTo>
                      <a:pt x="3" y="912"/>
                    </a:moveTo>
                    <a:lnTo>
                      <a:pt x="88" y="0"/>
                    </a:lnTo>
                    <a:lnTo>
                      <a:pt x="85" y="0"/>
                    </a:lnTo>
                    <a:lnTo>
                      <a:pt x="0" y="912"/>
                    </a:lnTo>
                    <a:lnTo>
                      <a:pt x="3" y="9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65" name="Freeform 293"/>
              <p:cNvSpPr>
                <a:spLocks/>
              </p:cNvSpPr>
              <p:nvPr userDrawn="1"/>
            </p:nvSpPr>
            <p:spPr bwMode="auto">
              <a:xfrm>
                <a:off x="3977" y="1311"/>
                <a:ext cx="47" cy="629"/>
              </a:xfrm>
              <a:custGeom>
                <a:avLst/>
                <a:gdLst>
                  <a:gd name="T0" fmla="*/ 3 w 47"/>
                  <a:gd name="T1" fmla="*/ 629 h 629"/>
                  <a:gd name="T2" fmla="*/ 47 w 47"/>
                  <a:gd name="T3" fmla="*/ 0 h 629"/>
                  <a:gd name="T4" fmla="*/ 44 w 47"/>
                  <a:gd name="T5" fmla="*/ 0 h 629"/>
                  <a:gd name="T6" fmla="*/ 0 w 47"/>
                  <a:gd name="T7" fmla="*/ 629 h 629"/>
                  <a:gd name="T8" fmla="*/ 3 w 47"/>
                  <a:gd name="T9" fmla="*/ 629 h 629"/>
                </a:gdLst>
                <a:ahLst/>
                <a:cxnLst>
                  <a:cxn ang="0">
                    <a:pos x="T0" y="T1"/>
                  </a:cxn>
                  <a:cxn ang="0">
                    <a:pos x="T2" y="T3"/>
                  </a:cxn>
                  <a:cxn ang="0">
                    <a:pos x="T4" y="T5"/>
                  </a:cxn>
                  <a:cxn ang="0">
                    <a:pos x="T6" y="T7"/>
                  </a:cxn>
                  <a:cxn ang="0">
                    <a:pos x="T8" y="T9"/>
                  </a:cxn>
                </a:cxnLst>
                <a:rect l="0" t="0" r="r" b="b"/>
                <a:pathLst>
                  <a:path w="47" h="629">
                    <a:moveTo>
                      <a:pt x="3" y="629"/>
                    </a:moveTo>
                    <a:lnTo>
                      <a:pt x="47" y="0"/>
                    </a:lnTo>
                    <a:lnTo>
                      <a:pt x="44" y="0"/>
                    </a:lnTo>
                    <a:lnTo>
                      <a:pt x="0" y="629"/>
                    </a:lnTo>
                    <a:lnTo>
                      <a:pt x="3"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66" name="Freeform 294"/>
              <p:cNvSpPr>
                <a:spLocks/>
              </p:cNvSpPr>
              <p:nvPr userDrawn="1"/>
            </p:nvSpPr>
            <p:spPr bwMode="auto">
              <a:xfrm>
                <a:off x="3977" y="1311"/>
                <a:ext cx="47" cy="629"/>
              </a:xfrm>
              <a:custGeom>
                <a:avLst/>
                <a:gdLst>
                  <a:gd name="T0" fmla="*/ 3 w 47"/>
                  <a:gd name="T1" fmla="*/ 629 h 629"/>
                  <a:gd name="T2" fmla="*/ 47 w 47"/>
                  <a:gd name="T3" fmla="*/ 0 h 629"/>
                  <a:gd name="T4" fmla="*/ 44 w 47"/>
                  <a:gd name="T5" fmla="*/ 0 h 629"/>
                  <a:gd name="T6" fmla="*/ 0 w 47"/>
                  <a:gd name="T7" fmla="*/ 629 h 629"/>
                  <a:gd name="T8" fmla="*/ 3 w 47"/>
                  <a:gd name="T9" fmla="*/ 629 h 629"/>
                </a:gdLst>
                <a:ahLst/>
                <a:cxnLst>
                  <a:cxn ang="0">
                    <a:pos x="T0" y="T1"/>
                  </a:cxn>
                  <a:cxn ang="0">
                    <a:pos x="T2" y="T3"/>
                  </a:cxn>
                  <a:cxn ang="0">
                    <a:pos x="T4" y="T5"/>
                  </a:cxn>
                  <a:cxn ang="0">
                    <a:pos x="T6" y="T7"/>
                  </a:cxn>
                  <a:cxn ang="0">
                    <a:pos x="T8" y="T9"/>
                  </a:cxn>
                </a:cxnLst>
                <a:rect l="0" t="0" r="r" b="b"/>
                <a:pathLst>
                  <a:path w="47" h="629">
                    <a:moveTo>
                      <a:pt x="3" y="629"/>
                    </a:moveTo>
                    <a:lnTo>
                      <a:pt x="47" y="0"/>
                    </a:lnTo>
                    <a:lnTo>
                      <a:pt x="44" y="0"/>
                    </a:lnTo>
                    <a:lnTo>
                      <a:pt x="0" y="629"/>
                    </a:lnTo>
                    <a:lnTo>
                      <a:pt x="3"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67" name="Freeform 295"/>
              <p:cNvSpPr>
                <a:spLocks/>
              </p:cNvSpPr>
              <p:nvPr userDrawn="1"/>
            </p:nvSpPr>
            <p:spPr bwMode="auto">
              <a:xfrm>
                <a:off x="3140" y="1308"/>
                <a:ext cx="884" cy="69"/>
              </a:xfrm>
              <a:custGeom>
                <a:avLst/>
                <a:gdLst>
                  <a:gd name="T0" fmla="*/ 0 w 884"/>
                  <a:gd name="T1" fmla="*/ 69 h 69"/>
                  <a:gd name="T2" fmla="*/ 884 w 884"/>
                  <a:gd name="T3" fmla="*/ 3 h 69"/>
                  <a:gd name="T4" fmla="*/ 884 w 884"/>
                  <a:gd name="T5" fmla="*/ 0 h 69"/>
                  <a:gd name="T6" fmla="*/ 0 w 884"/>
                  <a:gd name="T7" fmla="*/ 63 h 69"/>
                  <a:gd name="T8" fmla="*/ 0 w 884"/>
                  <a:gd name="T9" fmla="*/ 69 h 69"/>
                </a:gdLst>
                <a:ahLst/>
                <a:cxnLst>
                  <a:cxn ang="0">
                    <a:pos x="T0" y="T1"/>
                  </a:cxn>
                  <a:cxn ang="0">
                    <a:pos x="T2" y="T3"/>
                  </a:cxn>
                  <a:cxn ang="0">
                    <a:pos x="T4" y="T5"/>
                  </a:cxn>
                  <a:cxn ang="0">
                    <a:pos x="T6" y="T7"/>
                  </a:cxn>
                  <a:cxn ang="0">
                    <a:pos x="T8" y="T9"/>
                  </a:cxn>
                </a:cxnLst>
                <a:rect l="0" t="0" r="r" b="b"/>
                <a:pathLst>
                  <a:path w="884" h="69">
                    <a:moveTo>
                      <a:pt x="0" y="69"/>
                    </a:moveTo>
                    <a:lnTo>
                      <a:pt x="884" y="3"/>
                    </a:lnTo>
                    <a:lnTo>
                      <a:pt x="884" y="0"/>
                    </a:lnTo>
                    <a:lnTo>
                      <a:pt x="0" y="63"/>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68" name="Freeform 296"/>
              <p:cNvSpPr>
                <a:spLocks/>
              </p:cNvSpPr>
              <p:nvPr userDrawn="1"/>
            </p:nvSpPr>
            <p:spPr bwMode="auto">
              <a:xfrm>
                <a:off x="3140" y="1308"/>
                <a:ext cx="884" cy="69"/>
              </a:xfrm>
              <a:custGeom>
                <a:avLst/>
                <a:gdLst>
                  <a:gd name="T0" fmla="*/ 0 w 884"/>
                  <a:gd name="T1" fmla="*/ 69 h 69"/>
                  <a:gd name="T2" fmla="*/ 884 w 884"/>
                  <a:gd name="T3" fmla="*/ 3 h 69"/>
                  <a:gd name="T4" fmla="*/ 884 w 884"/>
                  <a:gd name="T5" fmla="*/ 0 h 69"/>
                  <a:gd name="T6" fmla="*/ 0 w 884"/>
                  <a:gd name="T7" fmla="*/ 63 h 69"/>
                  <a:gd name="T8" fmla="*/ 0 w 884"/>
                  <a:gd name="T9" fmla="*/ 69 h 69"/>
                </a:gdLst>
                <a:ahLst/>
                <a:cxnLst>
                  <a:cxn ang="0">
                    <a:pos x="T0" y="T1"/>
                  </a:cxn>
                  <a:cxn ang="0">
                    <a:pos x="T2" y="T3"/>
                  </a:cxn>
                  <a:cxn ang="0">
                    <a:pos x="T4" y="T5"/>
                  </a:cxn>
                  <a:cxn ang="0">
                    <a:pos x="T6" y="T7"/>
                  </a:cxn>
                  <a:cxn ang="0">
                    <a:pos x="T8" y="T9"/>
                  </a:cxn>
                </a:cxnLst>
                <a:rect l="0" t="0" r="r" b="b"/>
                <a:pathLst>
                  <a:path w="884" h="69">
                    <a:moveTo>
                      <a:pt x="0" y="69"/>
                    </a:moveTo>
                    <a:lnTo>
                      <a:pt x="884" y="3"/>
                    </a:lnTo>
                    <a:lnTo>
                      <a:pt x="884" y="0"/>
                    </a:lnTo>
                    <a:lnTo>
                      <a:pt x="0" y="63"/>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69" name="Freeform 297"/>
              <p:cNvSpPr>
                <a:spLocks/>
              </p:cNvSpPr>
              <p:nvPr userDrawn="1"/>
            </p:nvSpPr>
            <p:spPr bwMode="auto">
              <a:xfrm>
                <a:off x="2915" y="1116"/>
                <a:ext cx="225" cy="258"/>
              </a:xfrm>
              <a:custGeom>
                <a:avLst/>
                <a:gdLst>
                  <a:gd name="T0" fmla="*/ 225 w 225"/>
                  <a:gd name="T1" fmla="*/ 258 h 258"/>
                  <a:gd name="T2" fmla="*/ 225 w 225"/>
                  <a:gd name="T3" fmla="*/ 258 h 258"/>
                  <a:gd name="T4" fmla="*/ 3 w 225"/>
                  <a:gd name="T5" fmla="*/ 0 h 258"/>
                  <a:gd name="T6" fmla="*/ 0 w 225"/>
                  <a:gd name="T7" fmla="*/ 4 h 258"/>
                  <a:gd name="T8" fmla="*/ 225 w 225"/>
                  <a:gd name="T9" fmla="*/ 258 h 258"/>
                </a:gdLst>
                <a:ahLst/>
                <a:cxnLst>
                  <a:cxn ang="0">
                    <a:pos x="T0" y="T1"/>
                  </a:cxn>
                  <a:cxn ang="0">
                    <a:pos x="T2" y="T3"/>
                  </a:cxn>
                  <a:cxn ang="0">
                    <a:pos x="T4" y="T5"/>
                  </a:cxn>
                  <a:cxn ang="0">
                    <a:pos x="T6" y="T7"/>
                  </a:cxn>
                  <a:cxn ang="0">
                    <a:pos x="T8" y="T9"/>
                  </a:cxn>
                </a:cxnLst>
                <a:rect l="0" t="0" r="r" b="b"/>
                <a:pathLst>
                  <a:path w="225" h="258">
                    <a:moveTo>
                      <a:pt x="225" y="258"/>
                    </a:moveTo>
                    <a:lnTo>
                      <a:pt x="225" y="258"/>
                    </a:lnTo>
                    <a:lnTo>
                      <a:pt x="3" y="0"/>
                    </a:lnTo>
                    <a:lnTo>
                      <a:pt x="0" y="4"/>
                    </a:lnTo>
                    <a:lnTo>
                      <a:pt x="225"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70" name="Freeform 298"/>
              <p:cNvSpPr>
                <a:spLocks/>
              </p:cNvSpPr>
              <p:nvPr userDrawn="1"/>
            </p:nvSpPr>
            <p:spPr bwMode="auto">
              <a:xfrm>
                <a:off x="2915" y="786"/>
                <a:ext cx="329" cy="334"/>
              </a:xfrm>
              <a:custGeom>
                <a:avLst/>
                <a:gdLst>
                  <a:gd name="T0" fmla="*/ 3 w 329"/>
                  <a:gd name="T1" fmla="*/ 334 h 334"/>
                  <a:gd name="T2" fmla="*/ 329 w 329"/>
                  <a:gd name="T3" fmla="*/ 4 h 334"/>
                  <a:gd name="T4" fmla="*/ 329 w 329"/>
                  <a:gd name="T5" fmla="*/ 0 h 334"/>
                  <a:gd name="T6" fmla="*/ 0 w 329"/>
                  <a:gd name="T7" fmla="*/ 330 h 334"/>
                  <a:gd name="T8" fmla="*/ 3 w 329"/>
                  <a:gd name="T9" fmla="*/ 334 h 334"/>
                </a:gdLst>
                <a:ahLst/>
                <a:cxnLst>
                  <a:cxn ang="0">
                    <a:pos x="T0" y="T1"/>
                  </a:cxn>
                  <a:cxn ang="0">
                    <a:pos x="T2" y="T3"/>
                  </a:cxn>
                  <a:cxn ang="0">
                    <a:pos x="T4" y="T5"/>
                  </a:cxn>
                  <a:cxn ang="0">
                    <a:pos x="T6" y="T7"/>
                  </a:cxn>
                  <a:cxn ang="0">
                    <a:pos x="T8" y="T9"/>
                  </a:cxn>
                </a:cxnLst>
                <a:rect l="0" t="0" r="r" b="b"/>
                <a:pathLst>
                  <a:path w="329" h="334">
                    <a:moveTo>
                      <a:pt x="3" y="334"/>
                    </a:moveTo>
                    <a:lnTo>
                      <a:pt x="329" y="4"/>
                    </a:lnTo>
                    <a:lnTo>
                      <a:pt x="329" y="0"/>
                    </a:lnTo>
                    <a:lnTo>
                      <a:pt x="0" y="330"/>
                    </a:lnTo>
                    <a:lnTo>
                      <a:pt x="3" y="3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71" name="Freeform 299"/>
              <p:cNvSpPr>
                <a:spLocks/>
              </p:cNvSpPr>
              <p:nvPr userDrawn="1"/>
            </p:nvSpPr>
            <p:spPr bwMode="auto">
              <a:xfrm>
                <a:off x="3140" y="786"/>
                <a:ext cx="107" cy="588"/>
              </a:xfrm>
              <a:custGeom>
                <a:avLst/>
                <a:gdLst>
                  <a:gd name="T0" fmla="*/ 3 w 107"/>
                  <a:gd name="T1" fmla="*/ 588 h 588"/>
                  <a:gd name="T2" fmla="*/ 107 w 107"/>
                  <a:gd name="T3" fmla="*/ 4 h 588"/>
                  <a:gd name="T4" fmla="*/ 104 w 107"/>
                  <a:gd name="T5" fmla="*/ 0 h 588"/>
                  <a:gd name="T6" fmla="*/ 0 w 107"/>
                  <a:gd name="T7" fmla="*/ 588 h 588"/>
                  <a:gd name="T8" fmla="*/ 3 w 107"/>
                  <a:gd name="T9" fmla="*/ 588 h 588"/>
                </a:gdLst>
                <a:ahLst/>
                <a:cxnLst>
                  <a:cxn ang="0">
                    <a:pos x="T0" y="T1"/>
                  </a:cxn>
                  <a:cxn ang="0">
                    <a:pos x="T2" y="T3"/>
                  </a:cxn>
                  <a:cxn ang="0">
                    <a:pos x="T4" y="T5"/>
                  </a:cxn>
                  <a:cxn ang="0">
                    <a:pos x="T6" y="T7"/>
                  </a:cxn>
                  <a:cxn ang="0">
                    <a:pos x="T8" y="T9"/>
                  </a:cxn>
                </a:cxnLst>
                <a:rect l="0" t="0" r="r" b="b"/>
                <a:pathLst>
                  <a:path w="107" h="588">
                    <a:moveTo>
                      <a:pt x="3" y="588"/>
                    </a:moveTo>
                    <a:lnTo>
                      <a:pt x="107" y="4"/>
                    </a:lnTo>
                    <a:lnTo>
                      <a:pt x="104" y="0"/>
                    </a:lnTo>
                    <a:lnTo>
                      <a:pt x="0" y="588"/>
                    </a:lnTo>
                    <a:lnTo>
                      <a:pt x="3" y="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72" name="Freeform 300"/>
              <p:cNvSpPr>
                <a:spLocks/>
              </p:cNvSpPr>
              <p:nvPr userDrawn="1"/>
            </p:nvSpPr>
            <p:spPr bwMode="auto">
              <a:xfrm>
                <a:off x="3244" y="786"/>
                <a:ext cx="821" cy="246"/>
              </a:xfrm>
              <a:custGeom>
                <a:avLst/>
                <a:gdLst>
                  <a:gd name="T0" fmla="*/ 818 w 821"/>
                  <a:gd name="T1" fmla="*/ 246 h 246"/>
                  <a:gd name="T2" fmla="*/ 821 w 821"/>
                  <a:gd name="T3" fmla="*/ 242 h 246"/>
                  <a:gd name="T4" fmla="*/ 0 w 821"/>
                  <a:gd name="T5" fmla="*/ 0 h 246"/>
                  <a:gd name="T6" fmla="*/ 0 w 821"/>
                  <a:gd name="T7" fmla="*/ 4 h 246"/>
                  <a:gd name="T8" fmla="*/ 818 w 821"/>
                  <a:gd name="T9" fmla="*/ 246 h 246"/>
                </a:gdLst>
                <a:ahLst/>
                <a:cxnLst>
                  <a:cxn ang="0">
                    <a:pos x="T0" y="T1"/>
                  </a:cxn>
                  <a:cxn ang="0">
                    <a:pos x="T2" y="T3"/>
                  </a:cxn>
                  <a:cxn ang="0">
                    <a:pos x="T4" y="T5"/>
                  </a:cxn>
                  <a:cxn ang="0">
                    <a:pos x="T6" y="T7"/>
                  </a:cxn>
                  <a:cxn ang="0">
                    <a:pos x="T8" y="T9"/>
                  </a:cxn>
                </a:cxnLst>
                <a:rect l="0" t="0" r="r" b="b"/>
                <a:pathLst>
                  <a:path w="821" h="246">
                    <a:moveTo>
                      <a:pt x="818" y="246"/>
                    </a:moveTo>
                    <a:lnTo>
                      <a:pt x="821" y="242"/>
                    </a:lnTo>
                    <a:lnTo>
                      <a:pt x="0" y="0"/>
                    </a:lnTo>
                    <a:lnTo>
                      <a:pt x="0" y="4"/>
                    </a:lnTo>
                    <a:lnTo>
                      <a:pt x="818"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73" name="Freeform 301"/>
              <p:cNvSpPr>
                <a:spLocks/>
              </p:cNvSpPr>
              <p:nvPr userDrawn="1"/>
            </p:nvSpPr>
            <p:spPr bwMode="auto">
              <a:xfrm>
                <a:off x="3244" y="786"/>
                <a:ext cx="780" cy="525"/>
              </a:xfrm>
              <a:custGeom>
                <a:avLst/>
                <a:gdLst>
                  <a:gd name="T0" fmla="*/ 777 w 780"/>
                  <a:gd name="T1" fmla="*/ 525 h 525"/>
                  <a:gd name="T2" fmla="*/ 780 w 780"/>
                  <a:gd name="T3" fmla="*/ 522 h 525"/>
                  <a:gd name="T4" fmla="*/ 0 w 780"/>
                  <a:gd name="T5" fmla="*/ 0 h 525"/>
                  <a:gd name="T6" fmla="*/ 0 w 780"/>
                  <a:gd name="T7" fmla="*/ 4 h 525"/>
                  <a:gd name="T8" fmla="*/ 777 w 780"/>
                  <a:gd name="T9" fmla="*/ 525 h 525"/>
                </a:gdLst>
                <a:ahLst/>
                <a:cxnLst>
                  <a:cxn ang="0">
                    <a:pos x="T0" y="T1"/>
                  </a:cxn>
                  <a:cxn ang="0">
                    <a:pos x="T2" y="T3"/>
                  </a:cxn>
                  <a:cxn ang="0">
                    <a:pos x="T4" y="T5"/>
                  </a:cxn>
                  <a:cxn ang="0">
                    <a:pos x="T6" y="T7"/>
                  </a:cxn>
                  <a:cxn ang="0">
                    <a:pos x="T8" y="T9"/>
                  </a:cxn>
                </a:cxnLst>
                <a:rect l="0" t="0" r="r" b="b"/>
                <a:pathLst>
                  <a:path w="780" h="525">
                    <a:moveTo>
                      <a:pt x="777" y="525"/>
                    </a:moveTo>
                    <a:lnTo>
                      <a:pt x="780" y="522"/>
                    </a:lnTo>
                    <a:lnTo>
                      <a:pt x="0" y="0"/>
                    </a:lnTo>
                    <a:lnTo>
                      <a:pt x="0" y="4"/>
                    </a:lnTo>
                    <a:lnTo>
                      <a:pt x="777"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74" name="Freeform 302"/>
              <p:cNvSpPr>
                <a:spLocks/>
              </p:cNvSpPr>
              <p:nvPr userDrawn="1"/>
            </p:nvSpPr>
            <p:spPr bwMode="auto">
              <a:xfrm>
                <a:off x="3244" y="786"/>
                <a:ext cx="780" cy="525"/>
              </a:xfrm>
              <a:custGeom>
                <a:avLst/>
                <a:gdLst>
                  <a:gd name="T0" fmla="*/ 777 w 780"/>
                  <a:gd name="T1" fmla="*/ 525 h 525"/>
                  <a:gd name="T2" fmla="*/ 780 w 780"/>
                  <a:gd name="T3" fmla="*/ 522 h 525"/>
                  <a:gd name="T4" fmla="*/ 0 w 780"/>
                  <a:gd name="T5" fmla="*/ 0 h 525"/>
                  <a:gd name="T6" fmla="*/ 0 w 780"/>
                  <a:gd name="T7" fmla="*/ 4 h 525"/>
                  <a:gd name="T8" fmla="*/ 777 w 780"/>
                  <a:gd name="T9" fmla="*/ 525 h 525"/>
                </a:gdLst>
                <a:ahLst/>
                <a:cxnLst>
                  <a:cxn ang="0">
                    <a:pos x="T0" y="T1"/>
                  </a:cxn>
                  <a:cxn ang="0">
                    <a:pos x="T2" y="T3"/>
                  </a:cxn>
                  <a:cxn ang="0">
                    <a:pos x="T4" y="T5"/>
                  </a:cxn>
                  <a:cxn ang="0">
                    <a:pos x="T6" y="T7"/>
                  </a:cxn>
                  <a:cxn ang="0">
                    <a:pos x="T8" y="T9"/>
                  </a:cxn>
                </a:cxnLst>
                <a:rect l="0" t="0" r="r" b="b"/>
                <a:pathLst>
                  <a:path w="780" h="525">
                    <a:moveTo>
                      <a:pt x="777" y="525"/>
                    </a:moveTo>
                    <a:lnTo>
                      <a:pt x="780" y="522"/>
                    </a:lnTo>
                    <a:lnTo>
                      <a:pt x="0" y="0"/>
                    </a:lnTo>
                    <a:lnTo>
                      <a:pt x="0" y="4"/>
                    </a:lnTo>
                    <a:lnTo>
                      <a:pt x="777"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75" name="Freeform 303"/>
              <p:cNvSpPr>
                <a:spLocks/>
              </p:cNvSpPr>
              <p:nvPr userDrawn="1"/>
            </p:nvSpPr>
            <p:spPr bwMode="auto">
              <a:xfrm>
                <a:off x="4062" y="903"/>
                <a:ext cx="166" cy="129"/>
              </a:xfrm>
              <a:custGeom>
                <a:avLst/>
                <a:gdLst>
                  <a:gd name="T0" fmla="*/ 3 w 166"/>
                  <a:gd name="T1" fmla="*/ 129 h 129"/>
                  <a:gd name="T2" fmla="*/ 166 w 166"/>
                  <a:gd name="T3" fmla="*/ 3 h 129"/>
                  <a:gd name="T4" fmla="*/ 166 w 166"/>
                  <a:gd name="T5" fmla="*/ 0 h 129"/>
                  <a:gd name="T6" fmla="*/ 0 w 166"/>
                  <a:gd name="T7" fmla="*/ 125 h 129"/>
                  <a:gd name="T8" fmla="*/ 3 w 166"/>
                  <a:gd name="T9" fmla="*/ 129 h 129"/>
                </a:gdLst>
                <a:ahLst/>
                <a:cxnLst>
                  <a:cxn ang="0">
                    <a:pos x="T0" y="T1"/>
                  </a:cxn>
                  <a:cxn ang="0">
                    <a:pos x="T2" y="T3"/>
                  </a:cxn>
                  <a:cxn ang="0">
                    <a:pos x="T4" y="T5"/>
                  </a:cxn>
                  <a:cxn ang="0">
                    <a:pos x="T6" y="T7"/>
                  </a:cxn>
                  <a:cxn ang="0">
                    <a:pos x="T8" y="T9"/>
                  </a:cxn>
                </a:cxnLst>
                <a:rect l="0" t="0" r="r" b="b"/>
                <a:pathLst>
                  <a:path w="166" h="129">
                    <a:moveTo>
                      <a:pt x="3" y="129"/>
                    </a:moveTo>
                    <a:lnTo>
                      <a:pt x="166" y="3"/>
                    </a:lnTo>
                    <a:lnTo>
                      <a:pt x="166" y="0"/>
                    </a:lnTo>
                    <a:lnTo>
                      <a:pt x="0" y="125"/>
                    </a:lnTo>
                    <a:lnTo>
                      <a:pt x="3"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76" name="Freeform 304"/>
              <p:cNvSpPr>
                <a:spLocks/>
              </p:cNvSpPr>
              <p:nvPr userDrawn="1"/>
            </p:nvSpPr>
            <p:spPr bwMode="auto">
              <a:xfrm>
                <a:off x="4021" y="903"/>
                <a:ext cx="207" cy="408"/>
              </a:xfrm>
              <a:custGeom>
                <a:avLst/>
                <a:gdLst>
                  <a:gd name="T0" fmla="*/ 3 w 207"/>
                  <a:gd name="T1" fmla="*/ 408 h 408"/>
                  <a:gd name="T2" fmla="*/ 207 w 207"/>
                  <a:gd name="T3" fmla="*/ 0 h 408"/>
                  <a:gd name="T4" fmla="*/ 204 w 207"/>
                  <a:gd name="T5" fmla="*/ 0 h 408"/>
                  <a:gd name="T6" fmla="*/ 0 w 207"/>
                  <a:gd name="T7" fmla="*/ 405 h 408"/>
                  <a:gd name="T8" fmla="*/ 3 w 207"/>
                  <a:gd name="T9" fmla="*/ 408 h 408"/>
                </a:gdLst>
                <a:ahLst/>
                <a:cxnLst>
                  <a:cxn ang="0">
                    <a:pos x="T0" y="T1"/>
                  </a:cxn>
                  <a:cxn ang="0">
                    <a:pos x="T2" y="T3"/>
                  </a:cxn>
                  <a:cxn ang="0">
                    <a:pos x="T4" y="T5"/>
                  </a:cxn>
                  <a:cxn ang="0">
                    <a:pos x="T6" y="T7"/>
                  </a:cxn>
                  <a:cxn ang="0">
                    <a:pos x="T8" y="T9"/>
                  </a:cxn>
                </a:cxnLst>
                <a:rect l="0" t="0" r="r" b="b"/>
                <a:pathLst>
                  <a:path w="207" h="408">
                    <a:moveTo>
                      <a:pt x="3" y="408"/>
                    </a:moveTo>
                    <a:lnTo>
                      <a:pt x="207" y="0"/>
                    </a:lnTo>
                    <a:lnTo>
                      <a:pt x="204" y="0"/>
                    </a:lnTo>
                    <a:lnTo>
                      <a:pt x="0" y="405"/>
                    </a:lnTo>
                    <a:lnTo>
                      <a:pt x="3" y="4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77" name="Freeform 305"/>
              <p:cNvSpPr>
                <a:spLocks/>
              </p:cNvSpPr>
              <p:nvPr userDrawn="1"/>
            </p:nvSpPr>
            <p:spPr bwMode="auto">
              <a:xfrm>
                <a:off x="4021" y="903"/>
                <a:ext cx="207" cy="408"/>
              </a:xfrm>
              <a:custGeom>
                <a:avLst/>
                <a:gdLst>
                  <a:gd name="T0" fmla="*/ 3 w 207"/>
                  <a:gd name="T1" fmla="*/ 408 h 408"/>
                  <a:gd name="T2" fmla="*/ 207 w 207"/>
                  <a:gd name="T3" fmla="*/ 0 h 408"/>
                  <a:gd name="T4" fmla="*/ 204 w 207"/>
                  <a:gd name="T5" fmla="*/ 0 h 408"/>
                  <a:gd name="T6" fmla="*/ 0 w 207"/>
                  <a:gd name="T7" fmla="*/ 405 h 408"/>
                  <a:gd name="T8" fmla="*/ 3 w 207"/>
                  <a:gd name="T9" fmla="*/ 408 h 408"/>
                </a:gdLst>
                <a:ahLst/>
                <a:cxnLst>
                  <a:cxn ang="0">
                    <a:pos x="T0" y="T1"/>
                  </a:cxn>
                  <a:cxn ang="0">
                    <a:pos x="T2" y="T3"/>
                  </a:cxn>
                  <a:cxn ang="0">
                    <a:pos x="T4" y="T5"/>
                  </a:cxn>
                  <a:cxn ang="0">
                    <a:pos x="T6" y="T7"/>
                  </a:cxn>
                  <a:cxn ang="0">
                    <a:pos x="T8" y="T9"/>
                  </a:cxn>
                </a:cxnLst>
                <a:rect l="0" t="0" r="r" b="b"/>
                <a:pathLst>
                  <a:path w="207" h="408">
                    <a:moveTo>
                      <a:pt x="3" y="408"/>
                    </a:moveTo>
                    <a:lnTo>
                      <a:pt x="207" y="0"/>
                    </a:lnTo>
                    <a:lnTo>
                      <a:pt x="204" y="0"/>
                    </a:lnTo>
                    <a:lnTo>
                      <a:pt x="0" y="405"/>
                    </a:lnTo>
                    <a:lnTo>
                      <a:pt x="3" y="4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78" name="Freeform 306"/>
              <p:cNvSpPr>
                <a:spLocks/>
              </p:cNvSpPr>
              <p:nvPr userDrawn="1"/>
            </p:nvSpPr>
            <p:spPr bwMode="auto">
              <a:xfrm>
                <a:off x="4225" y="903"/>
                <a:ext cx="65" cy="672"/>
              </a:xfrm>
              <a:custGeom>
                <a:avLst/>
                <a:gdLst>
                  <a:gd name="T0" fmla="*/ 62 w 65"/>
                  <a:gd name="T1" fmla="*/ 672 h 672"/>
                  <a:gd name="T2" fmla="*/ 65 w 65"/>
                  <a:gd name="T3" fmla="*/ 672 h 672"/>
                  <a:gd name="T4" fmla="*/ 3 w 65"/>
                  <a:gd name="T5" fmla="*/ 0 h 672"/>
                  <a:gd name="T6" fmla="*/ 0 w 65"/>
                  <a:gd name="T7" fmla="*/ 0 h 672"/>
                  <a:gd name="T8" fmla="*/ 62 w 65"/>
                  <a:gd name="T9" fmla="*/ 672 h 672"/>
                </a:gdLst>
                <a:ahLst/>
                <a:cxnLst>
                  <a:cxn ang="0">
                    <a:pos x="T0" y="T1"/>
                  </a:cxn>
                  <a:cxn ang="0">
                    <a:pos x="T2" y="T3"/>
                  </a:cxn>
                  <a:cxn ang="0">
                    <a:pos x="T4" y="T5"/>
                  </a:cxn>
                  <a:cxn ang="0">
                    <a:pos x="T6" y="T7"/>
                  </a:cxn>
                  <a:cxn ang="0">
                    <a:pos x="T8" y="T9"/>
                  </a:cxn>
                </a:cxnLst>
                <a:rect l="0" t="0" r="r" b="b"/>
                <a:pathLst>
                  <a:path w="65" h="672">
                    <a:moveTo>
                      <a:pt x="62" y="672"/>
                    </a:moveTo>
                    <a:lnTo>
                      <a:pt x="65" y="672"/>
                    </a:lnTo>
                    <a:lnTo>
                      <a:pt x="3" y="0"/>
                    </a:lnTo>
                    <a:lnTo>
                      <a:pt x="0" y="0"/>
                    </a:lnTo>
                    <a:lnTo>
                      <a:pt x="62" y="6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79" name="Freeform 307"/>
              <p:cNvSpPr>
                <a:spLocks/>
              </p:cNvSpPr>
              <p:nvPr userDrawn="1"/>
            </p:nvSpPr>
            <p:spPr bwMode="auto">
              <a:xfrm>
                <a:off x="3977" y="1575"/>
                <a:ext cx="313" cy="365"/>
              </a:xfrm>
              <a:custGeom>
                <a:avLst/>
                <a:gdLst>
                  <a:gd name="T0" fmla="*/ 3 w 313"/>
                  <a:gd name="T1" fmla="*/ 365 h 365"/>
                  <a:gd name="T2" fmla="*/ 313 w 313"/>
                  <a:gd name="T3" fmla="*/ 4 h 365"/>
                  <a:gd name="T4" fmla="*/ 310 w 313"/>
                  <a:gd name="T5" fmla="*/ 0 h 365"/>
                  <a:gd name="T6" fmla="*/ 0 w 313"/>
                  <a:gd name="T7" fmla="*/ 365 h 365"/>
                  <a:gd name="T8" fmla="*/ 3 w 313"/>
                  <a:gd name="T9" fmla="*/ 365 h 365"/>
                </a:gdLst>
                <a:ahLst/>
                <a:cxnLst>
                  <a:cxn ang="0">
                    <a:pos x="T0" y="T1"/>
                  </a:cxn>
                  <a:cxn ang="0">
                    <a:pos x="T2" y="T3"/>
                  </a:cxn>
                  <a:cxn ang="0">
                    <a:pos x="T4" y="T5"/>
                  </a:cxn>
                  <a:cxn ang="0">
                    <a:pos x="T6" y="T7"/>
                  </a:cxn>
                  <a:cxn ang="0">
                    <a:pos x="T8" y="T9"/>
                  </a:cxn>
                </a:cxnLst>
                <a:rect l="0" t="0" r="r" b="b"/>
                <a:pathLst>
                  <a:path w="313" h="365">
                    <a:moveTo>
                      <a:pt x="3" y="365"/>
                    </a:moveTo>
                    <a:lnTo>
                      <a:pt x="313" y="4"/>
                    </a:lnTo>
                    <a:lnTo>
                      <a:pt x="310" y="0"/>
                    </a:lnTo>
                    <a:lnTo>
                      <a:pt x="0" y="365"/>
                    </a:lnTo>
                    <a:lnTo>
                      <a:pt x="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80" name="Freeform 308"/>
              <p:cNvSpPr>
                <a:spLocks/>
              </p:cNvSpPr>
              <p:nvPr userDrawn="1"/>
            </p:nvSpPr>
            <p:spPr bwMode="auto">
              <a:xfrm>
                <a:off x="4062" y="1028"/>
                <a:ext cx="228" cy="551"/>
              </a:xfrm>
              <a:custGeom>
                <a:avLst/>
                <a:gdLst>
                  <a:gd name="T0" fmla="*/ 225 w 228"/>
                  <a:gd name="T1" fmla="*/ 551 h 551"/>
                  <a:gd name="T2" fmla="*/ 228 w 228"/>
                  <a:gd name="T3" fmla="*/ 547 h 551"/>
                  <a:gd name="T4" fmla="*/ 3 w 228"/>
                  <a:gd name="T5" fmla="*/ 0 h 551"/>
                  <a:gd name="T6" fmla="*/ 0 w 228"/>
                  <a:gd name="T7" fmla="*/ 4 h 551"/>
                  <a:gd name="T8" fmla="*/ 225 w 228"/>
                  <a:gd name="T9" fmla="*/ 551 h 551"/>
                </a:gdLst>
                <a:ahLst/>
                <a:cxnLst>
                  <a:cxn ang="0">
                    <a:pos x="T0" y="T1"/>
                  </a:cxn>
                  <a:cxn ang="0">
                    <a:pos x="T2" y="T3"/>
                  </a:cxn>
                  <a:cxn ang="0">
                    <a:pos x="T4" y="T5"/>
                  </a:cxn>
                  <a:cxn ang="0">
                    <a:pos x="T6" y="T7"/>
                  </a:cxn>
                  <a:cxn ang="0">
                    <a:pos x="T8" y="T9"/>
                  </a:cxn>
                </a:cxnLst>
                <a:rect l="0" t="0" r="r" b="b"/>
                <a:pathLst>
                  <a:path w="228" h="551">
                    <a:moveTo>
                      <a:pt x="225" y="551"/>
                    </a:moveTo>
                    <a:lnTo>
                      <a:pt x="228" y="547"/>
                    </a:lnTo>
                    <a:lnTo>
                      <a:pt x="3" y="0"/>
                    </a:lnTo>
                    <a:lnTo>
                      <a:pt x="0" y="4"/>
                    </a:lnTo>
                    <a:lnTo>
                      <a:pt x="225" y="5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81" name="Freeform 309"/>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82" name="Freeform 310"/>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83" name="Freeform 311"/>
              <p:cNvSpPr>
                <a:spLocks/>
              </p:cNvSpPr>
              <p:nvPr userDrawn="1"/>
            </p:nvSpPr>
            <p:spPr bwMode="auto">
              <a:xfrm>
                <a:off x="4225" y="903"/>
                <a:ext cx="65" cy="672"/>
              </a:xfrm>
              <a:custGeom>
                <a:avLst/>
                <a:gdLst>
                  <a:gd name="T0" fmla="*/ 62 w 65"/>
                  <a:gd name="T1" fmla="*/ 672 h 672"/>
                  <a:gd name="T2" fmla="*/ 65 w 65"/>
                  <a:gd name="T3" fmla="*/ 672 h 672"/>
                  <a:gd name="T4" fmla="*/ 3 w 65"/>
                  <a:gd name="T5" fmla="*/ 0 h 672"/>
                  <a:gd name="T6" fmla="*/ 0 w 65"/>
                  <a:gd name="T7" fmla="*/ 0 h 672"/>
                  <a:gd name="T8" fmla="*/ 62 w 65"/>
                  <a:gd name="T9" fmla="*/ 672 h 672"/>
                </a:gdLst>
                <a:ahLst/>
                <a:cxnLst>
                  <a:cxn ang="0">
                    <a:pos x="T0" y="T1"/>
                  </a:cxn>
                  <a:cxn ang="0">
                    <a:pos x="T2" y="T3"/>
                  </a:cxn>
                  <a:cxn ang="0">
                    <a:pos x="T4" y="T5"/>
                  </a:cxn>
                  <a:cxn ang="0">
                    <a:pos x="T6" y="T7"/>
                  </a:cxn>
                  <a:cxn ang="0">
                    <a:pos x="T8" y="T9"/>
                  </a:cxn>
                </a:cxnLst>
                <a:rect l="0" t="0" r="r" b="b"/>
                <a:pathLst>
                  <a:path w="65" h="672">
                    <a:moveTo>
                      <a:pt x="62" y="672"/>
                    </a:moveTo>
                    <a:lnTo>
                      <a:pt x="65" y="672"/>
                    </a:lnTo>
                    <a:lnTo>
                      <a:pt x="3" y="0"/>
                    </a:lnTo>
                    <a:lnTo>
                      <a:pt x="0" y="0"/>
                    </a:lnTo>
                    <a:lnTo>
                      <a:pt x="62" y="6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84" name="Freeform 312"/>
              <p:cNvSpPr>
                <a:spLocks/>
              </p:cNvSpPr>
              <p:nvPr userDrawn="1"/>
            </p:nvSpPr>
            <p:spPr bwMode="auto">
              <a:xfrm>
                <a:off x="3977" y="1575"/>
                <a:ext cx="313" cy="365"/>
              </a:xfrm>
              <a:custGeom>
                <a:avLst/>
                <a:gdLst>
                  <a:gd name="T0" fmla="*/ 3 w 313"/>
                  <a:gd name="T1" fmla="*/ 365 h 365"/>
                  <a:gd name="T2" fmla="*/ 313 w 313"/>
                  <a:gd name="T3" fmla="*/ 4 h 365"/>
                  <a:gd name="T4" fmla="*/ 310 w 313"/>
                  <a:gd name="T5" fmla="*/ 0 h 365"/>
                  <a:gd name="T6" fmla="*/ 0 w 313"/>
                  <a:gd name="T7" fmla="*/ 365 h 365"/>
                  <a:gd name="T8" fmla="*/ 3 w 313"/>
                  <a:gd name="T9" fmla="*/ 365 h 365"/>
                </a:gdLst>
                <a:ahLst/>
                <a:cxnLst>
                  <a:cxn ang="0">
                    <a:pos x="T0" y="T1"/>
                  </a:cxn>
                  <a:cxn ang="0">
                    <a:pos x="T2" y="T3"/>
                  </a:cxn>
                  <a:cxn ang="0">
                    <a:pos x="T4" y="T5"/>
                  </a:cxn>
                  <a:cxn ang="0">
                    <a:pos x="T6" y="T7"/>
                  </a:cxn>
                  <a:cxn ang="0">
                    <a:pos x="T8" y="T9"/>
                  </a:cxn>
                </a:cxnLst>
                <a:rect l="0" t="0" r="r" b="b"/>
                <a:pathLst>
                  <a:path w="313" h="365">
                    <a:moveTo>
                      <a:pt x="3" y="365"/>
                    </a:moveTo>
                    <a:lnTo>
                      <a:pt x="313" y="4"/>
                    </a:lnTo>
                    <a:lnTo>
                      <a:pt x="310" y="0"/>
                    </a:lnTo>
                    <a:lnTo>
                      <a:pt x="0" y="365"/>
                    </a:lnTo>
                    <a:lnTo>
                      <a:pt x="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85" name="Freeform 313"/>
              <p:cNvSpPr>
                <a:spLocks/>
              </p:cNvSpPr>
              <p:nvPr userDrawn="1"/>
            </p:nvSpPr>
            <p:spPr bwMode="auto">
              <a:xfrm>
                <a:off x="4062" y="1028"/>
                <a:ext cx="228" cy="551"/>
              </a:xfrm>
              <a:custGeom>
                <a:avLst/>
                <a:gdLst>
                  <a:gd name="T0" fmla="*/ 225 w 228"/>
                  <a:gd name="T1" fmla="*/ 551 h 551"/>
                  <a:gd name="T2" fmla="*/ 228 w 228"/>
                  <a:gd name="T3" fmla="*/ 547 h 551"/>
                  <a:gd name="T4" fmla="*/ 3 w 228"/>
                  <a:gd name="T5" fmla="*/ 0 h 551"/>
                  <a:gd name="T6" fmla="*/ 0 w 228"/>
                  <a:gd name="T7" fmla="*/ 4 h 551"/>
                  <a:gd name="T8" fmla="*/ 225 w 228"/>
                  <a:gd name="T9" fmla="*/ 551 h 551"/>
                </a:gdLst>
                <a:ahLst/>
                <a:cxnLst>
                  <a:cxn ang="0">
                    <a:pos x="T0" y="T1"/>
                  </a:cxn>
                  <a:cxn ang="0">
                    <a:pos x="T2" y="T3"/>
                  </a:cxn>
                  <a:cxn ang="0">
                    <a:pos x="T4" y="T5"/>
                  </a:cxn>
                  <a:cxn ang="0">
                    <a:pos x="T6" y="T7"/>
                  </a:cxn>
                  <a:cxn ang="0">
                    <a:pos x="T8" y="T9"/>
                  </a:cxn>
                </a:cxnLst>
                <a:rect l="0" t="0" r="r" b="b"/>
                <a:pathLst>
                  <a:path w="228" h="551">
                    <a:moveTo>
                      <a:pt x="225" y="551"/>
                    </a:moveTo>
                    <a:lnTo>
                      <a:pt x="228" y="547"/>
                    </a:lnTo>
                    <a:lnTo>
                      <a:pt x="3" y="0"/>
                    </a:lnTo>
                    <a:lnTo>
                      <a:pt x="0" y="4"/>
                    </a:lnTo>
                    <a:lnTo>
                      <a:pt x="225" y="5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86" name="Freeform 314"/>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87" name="Freeform 315"/>
              <p:cNvSpPr>
                <a:spLocks/>
              </p:cNvSpPr>
              <p:nvPr userDrawn="1"/>
            </p:nvSpPr>
            <p:spPr bwMode="auto">
              <a:xfrm>
                <a:off x="4024" y="1308"/>
                <a:ext cx="266" cy="271"/>
              </a:xfrm>
              <a:custGeom>
                <a:avLst/>
                <a:gdLst>
                  <a:gd name="T0" fmla="*/ 263 w 266"/>
                  <a:gd name="T1" fmla="*/ 271 h 271"/>
                  <a:gd name="T2" fmla="*/ 266 w 266"/>
                  <a:gd name="T3" fmla="*/ 267 h 271"/>
                  <a:gd name="T4" fmla="*/ 0 w 266"/>
                  <a:gd name="T5" fmla="*/ 0 h 271"/>
                  <a:gd name="T6" fmla="*/ 0 w 266"/>
                  <a:gd name="T7" fmla="*/ 3 h 271"/>
                  <a:gd name="T8" fmla="*/ 263 w 266"/>
                  <a:gd name="T9" fmla="*/ 271 h 271"/>
                </a:gdLst>
                <a:ahLst/>
                <a:cxnLst>
                  <a:cxn ang="0">
                    <a:pos x="T0" y="T1"/>
                  </a:cxn>
                  <a:cxn ang="0">
                    <a:pos x="T2" y="T3"/>
                  </a:cxn>
                  <a:cxn ang="0">
                    <a:pos x="T4" y="T5"/>
                  </a:cxn>
                  <a:cxn ang="0">
                    <a:pos x="T6" y="T7"/>
                  </a:cxn>
                  <a:cxn ang="0">
                    <a:pos x="T8" y="T9"/>
                  </a:cxn>
                </a:cxnLst>
                <a:rect l="0" t="0" r="r" b="b"/>
                <a:pathLst>
                  <a:path w="266" h="271">
                    <a:moveTo>
                      <a:pt x="263" y="271"/>
                    </a:moveTo>
                    <a:lnTo>
                      <a:pt x="266" y="267"/>
                    </a:lnTo>
                    <a:lnTo>
                      <a:pt x="0" y="0"/>
                    </a:lnTo>
                    <a:lnTo>
                      <a:pt x="0" y="3"/>
                    </a:lnTo>
                    <a:lnTo>
                      <a:pt x="263"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88" name="Freeform 316"/>
              <p:cNvSpPr>
                <a:spLocks/>
              </p:cNvSpPr>
              <p:nvPr userDrawn="1"/>
            </p:nvSpPr>
            <p:spPr bwMode="auto">
              <a:xfrm>
                <a:off x="3140" y="786"/>
                <a:ext cx="107" cy="877"/>
              </a:xfrm>
              <a:custGeom>
                <a:avLst/>
                <a:gdLst>
                  <a:gd name="T0" fmla="*/ 3 w 107"/>
                  <a:gd name="T1" fmla="*/ 877 h 877"/>
                  <a:gd name="T2" fmla="*/ 107 w 107"/>
                  <a:gd name="T3" fmla="*/ 4 h 877"/>
                  <a:gd name="T4" fmla="*/ 101 w 107"/>
                  <a:gd name="T5" fmla="*/ 0 h 877"/>
                  <a:gd name="T6" fmla="*/ 0 w 107"/>
                  <a:gd name="T7" fmla="*/ 877 h 877"/>
                  <a:gd name="T8" fmla="*/ 3 w 107"/>
                  <a:gd name="T9" fmla="*/ 877 h 877"/>
                </a:gdLst>
                <a:ahLst/>
                <a:cxnLst>
                  <a:cxn ang="0">
                    <a:pos x="T0" y="T1"/>
                  </a:cxn>
                  <a:cxn ang="0">
                    <a:pos x="T2" y="T3"/>
                  </a:cxn>
                  <a:cxn ang="0">
                    <a:pos x="T4" y="T5"/>
                  </a:cxn>
                  <a:cxn ang="0">
                    <a:pos x="T6" y="T7"/>
                  </a:cxn>
                  <a:cxn ang="0">
                    <a:pos x="T8" y="T9"/>
                  </a:cxn>
                </a:cxnLst>
                <a:rect l="0" t="0" r="r" b="b"/>
                <a:pathLst>
                  <a:path w="107" h="877">
                    <a:moveTo>
                      <a:pt x="3" y="877"/>
                    </a:moveTo>
                    <a:lnTo>
                      <a:pt x="107" y="4"/>
                    </a:lnTo>
                    <a:lnTo>
                      <a:pt x="101" y="0"/>
                    </a:lnTo>
                    <a:lnTo>
                      <a:pt x="0" y="877"/>
                    </a:lnTo>
                    <a:lnTo>
                      <a:pt x="3" y="8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89" name="Freeform 317"/>
              <p:cNvSpPr>
                <a:spLocks/>
              </p:cNvSpPr>
              <p:nvPr userDrawn="1"/>
            </p:nvSpPr>
            <p:spPr bwMode="auto">
              <a:xfrm>
                <a:off x="2915" y="1116"/>
                <a:ext cx="228" cy="547"/>
              </a:xfrm>
              <a:custGeom>
                <a:avLst/>
                <a:gdLst>
                  <a:gd name="T0" fmla="*/ 225 w 228"/>
                  <a:gd name="T1" fmla="*/ 547 h 547"/>
                  <a:gd name="T2" fmla="*/ 228 w 228"/>
                  <a:gd name="T3" fmla="*/ 547 h 547"/>
                  <a:gd name="T4" fmla="*/ 3 w 228"/>
                  <a:gd name="T5" fmla="*/ 0 h 547"/>
                  <a:gd name="T6" fmla="*/ 0 w 228"/>
                  <a:gd name="T7" fmla="*/ 0 h 547"/>
                  <a:gd name="T8" fmla="*/ 225 w 228"/>
                  <a:gd name="T9" fmla="*/ 547 h 547"/>
                </a:gdLst>
                <a:ahLst/>
                <a:cxnLst>
                  <a:cxn ang="0">
                    <a:pos x="T0" y="T1"/>
                  </a:cxn>
                  <a:cxn ang="0">
                    <a:pos x="T2" y="T3"/>
                  </a:cxn>
                  <a:cxn ang="0">
                    <a:pos x="T4" y="T5"/>
                  </a:cxn>
                  <a:cxn ang="0">
                    <a:pos x="T6" y="T7"/>
                  </a:cxn>
                  <a:cxn ang="0">
                    <a:pos x="T8" y="T9"/>
                  </a:cxn>
                </a:cxnLst>
                <a:rect l="0" t="0" r="r" b="b"/>
                <a:pathLst>
                  <a:path w="228" h="547">
                    <a:moveTo>
                      <a:pt x="225" y="547"/>
                    </a:moveTo>
                    <a:lnTo>
                      <a:pt x="228" y="547"/>
                    </a:lnTo>
                    <a:lnTo>
                      <a:pt x="3" y="0"/>
                    </a:lnTo>
                    <a:lnTo>
                      <a:pt x="0" y="0"/>
                    </a:lnTo>
                    <a:lnTo>
                      <a:pt x="225" y="5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90" name="Freeform 318"/>
              <p:cNvSpPr>
                <a:spLocks/>
              </p:cNvSpPr>
              <p:nvPr userDrawn="1"/>
            </p:nvSpPr>
            <p:spPr bwMode="auto">
              <a:xfrm>
                <a:off x="3140" y="1374"/>
                <a:ext cx="3" cy="289"/>
              </a:xfrm>
              <a:custGeom>
                <a:avLst/>
                <a:gdLst>
                  <a:gd name="T0" fmla="*/ 0 w 3"/>
                  <a:gd name="T1" fmla="*/ 289 h 289"/>
                  <a:gd name="T2" fmla="*/ 3 w 3"/>
                  <a:gd name="T3" fmla="*/ 289 h 289"/>
                  <a:gd name="T4" fmla="*/ 0 w 3"/>
                  <a:gd name="T5" fmla="*/ 0 h 289"/>
                  <a:gd name="T6" fmla="*/ 0 w 3"/>
                  <a:gd name="T7" fmla="*/ 0 h 289"/>
                  <a:gd name="T8" fmla="*/ 0 w 3"/>
                  <a:gd name="T9" fmla="*/ 289 h 289"/>
                </a:gdLst>
                <a:ahLst/>
                <a:cxnLst>
                  <a:cxn ang="0">
                    <a:pos x="T0" y="T1"/>
                  </a:cxn>
                  <a:cxn ang="0">
                    <a:pos x="T2" y="T3"/>
                  </a:cxn>
                  <a:cxn ang="0">
                    <a:pos x="T4" y="T5"/>
                  </a:cxn>
                  <a:cxn ang="0">
                    <a:pos x="T6" y="T7"/>
                  </a:cxn>
                  <a:cxn ang="0">
                    <a:pos x="T8" y="T9"/>
                  </a:cxn>
                </a:cxnLst>
                <a:rect l="0" t="0" r="r" b="b"/>
                <a:pathLst>
                  <a:path w="3" h="289">
                    <a:moveTo>
                      <a:pt x="0" y="289"/>
                    </a:moveTo>
                    <a:lnTo>
                      <a:pt x="3" y="289"/>
                    </a:lnTo>
                    <a:lnTo>
                      <a:pt x="0" y="0"/>
                    </a:lnTo>
                    <a:lnTo>
                      <a:pt x="0" y="0"/>
                    </a:lnTo>
                    <a:lnTo>
                      <a:pt x="0"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91" name="Freeform 319"/>
              <p:cNvSpPr>
                <a:spLocks/>
              </p:cNvSpPr>
              <p:nvPr userDrawn="1"/>
            </p:nvSpPr>
            <p:spPr bwMode="auto">
              <a:xfrm>
                <a:off x="3140" y="1663"/>
                <a:ext cx="840" cy="280"/>
              </a:xfrm>
              <a:custGeom>
                <a:avLst/>
                <a:gdLst>
                  <a:gd name="T0" fmla="*/ 837 w 840"/>
                  <a:gd name="T1" fmla="*/ 280 h 280"/>
                  <a:gd name="T2" fmla="*/ 840 w 840"/>
                  <a:gd name="T3" fmla="*/ 274 h 280"/>
                  <a:gd name="T4" fmla="*/ 3 w 840"/>
                  <a:gd name="T5" fmla="*/ 0 h 280"/>
                  <a:gd name="T6" fmla="*/ 0 w 840"/>
                  <a:gd name="T7" fmla="*/ 4 h 280"/>
                  <a:gd name="T8" fmla="*/ 837 w 840"/>
                  <a:gd name="T9" fmla="*/ 280 h 280"/>
                </a:gdLst>
                <a:ahLst/>
                <a:cxnLst>
                  <a:cxn ang="0">
                    <a:pos x="T0" y="T1"/>
                  </a:cxn>
                  <a:cxn ang="0">
                    <a:pos x="T2" y="T3"/>
                  </a:cxn>
                  <a:cxn ang="0">
                    <a:pos x="T4" y="T5"/>
                  </a:cxn>
                  <a:cxn ang="0">
                    <a:pos x="T6" y="T7"/>
                  </a:cxn>
                  <a:cxn ang="0">
                    <a:pos x="T8" y="T9"/>
                  </a:cxn>
                </a:cxnLst>
                <a:rect l="0" t="0" r="r" b="b"/>
                <a:pathLst>
                  <a:path w="840" h="280">
                    <a:moveTo>
                      <a:pt x="837" y="280"/>
                    </a:moveTo>
                    <a:lnTo>
                      <a:pt x="840" y="274"/>
                    </a:lnTo>
                    <a:lnTo>
                      <a:pt x="3" y="0"/>
                    </a:lnTo>
                    <a:lnTo>
                      <a:pt x="0" y="4"/>
                    </a:lnTo>
                    <a:lnTo>
                      <a:pt x="837"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92" name="Freeform 320"/>
              <p:cNvSpPr>
                <a:spLocks/>
              </p:cNvSpPr>
              <p:nvPr userDrawn="1"/>
            </p:nvSpPr>
            <p:spPr bwMode="auto">
              <a:xfrm>
                <a:off x="3789" y="356"/>
                <a:ext cx="439" cy="550"/>
              </a:xfrm>
              <a:custGeom>
                <a:avLst/>
                <a:gdLst>
                  <a:gd name="T0" fmla="*/ 436 w 439"/>
                  <a:gd name="T1" fmla="*/ 550 h 550"/>
                  <a:gd name="T2" fmla="*/ 439 w 439"/>
                  <a:gd name="T3" fmla="*/ 547 h 550"/>
                  <a:gd name="T4" fmla="*/ 3 w 439"/>
                  <a:gd name="T5" fmla="*/ 0 h 550"/>
                  <a:gd name="T6" fmla="*/ 0 w 439"/>
                  <a:gd name="T7" fmla="*/ 3 h 550"/>
                  <a:gd name="T8" fmla="*/ 436 w 439"/>
                  <a:gd name="T9" fmla="*/ 550 h 550"/>
                </a:gdLst>
                <a:ahLst/>
                <a:cxnLst>
                  <a:cxn ang="0">
                    <a:pos x="T0" y="T1"/>
                  </a:cxn>
                  <a:cxn ang="0">
                    <a:pos x="T2" y="T3"/>
                  </a:cxn>
                  <a:cxn ang="0">
                    <a:pos x="T4" y="T5"/>
                  </a:cxn>
                  <a:cxn ang="0">
                    <a:pos x="T6" y="T7"/>
                  </a:cxn>
                  <a:cxn ang="0">
                    <a:pos x="T8" y="T9"/>
                  </a:cxn>
                </a:cxnLst>
                <a:rect l="0" t="0" r="r" b="b"/>
                <a:pathLst>
                  <a:path w="439" h="550">
                    <a:moveTo>
                      <a:pt x="436" y="550"/>
                    </a:moveTo>
                    <a:lnTo>
                      <a:pt x="439" y="547"/>
                    </a:lnTo>
                    <a:lnTo>
                      <a:pt x="3" y="0"/>
                    </a:lnTo>
                    <a:lnTo>
                      <a:pt x="0" y="3"/>
                    </a:lnTo>
                    <a:lnTo>
                      <a:pt x="436" y="5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93" name="Freeform 321"/>
              <p:cNvSpPr>
                <a:spLocks/>
              </p:cNvSpPr>
              <p:nvPr userDrawn="1"/>
            </p:nvSpPr>
            <p:spPr bwMode="auto">
              <a:xfrm>
                <a:off x="3244" y="356"/>
                <a:ext cx="548" cy="434"/>
              </a:xfrm>
              <a:custGeom>
                <a:avLst/>
                <a:gdLst>
                  <a:gd name="T0" fmla="*/ 0 w 548"/>
                  <a:gd name="T1" fmla="*/ 434 h 434"/>
                  <a:gd name="T2" fmla="*/ 548 w 548"/>
                  <a:gd name="T3" fmla="*/ 3 h 434"/>
                  <a:gd name="T4" fmla="*/ 545 w 548"/>
                  <a:gd name="T5" fmla="*/ 0 h 434"/>
                  <a:gd name="T6" fmla="*/ 0 w 548"/>
                  <a:gd name="T7" fmla="*/ 430 h 434"/>
                  <a:gd name="T8" fmla="*/ 0 w 548"/>
                  <a:gd name="T9" fmla="*/ 434 h 434"/>
                </a:gdLst>
                <a:ahLst/>
                <a:cxnLst>
                  <a:cxn ang="0">
                    <a:pos x="T0" y="T1"/>
                  </a:cxn>
                  <a:cxn ang="0">
                    <a:pos x="T2" y="T3"/>
                  </a:cxn>
                  <a:cxn ang="0">
                    <a:pos x="T4" y="T5"/>
                  </a:cxn>
                  <a:cxn ang="0">
                    <a:pos x="T6" y="T7"/>
                  </a:cxn>
                  <a:cxn ang="0">
                    <a:pos x="T8" y="T9"/>
                  </a:cxn>
                </a:cxnLst>
                <a:rect l="0" t="0" r="r" b="b"/>
                <a:pathLst>
                  <a:path w="548" h="434">
                    <a:moveTo>
                      <a:pt x="0" y="434"/>
                    </a:moveTo>
                    <a:lnTo>
                      <a:pt x="548" y="3"/>
                    </a:lnTo>
                    <a:lnTo>
                      <a:pt x="545" y="0"/>
                    </a:lnTo>
                    <a:lnTo>
                      <a:pt x="0" y="430"/>
                    </a:lnTo>
                    <a:lnTo>
                      <a:pt x="0" y="4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94" name="Freeform 322"/>
              <p:cNvSpPr>
                <a:spLocks/>
              </p:cNvSpPr>
              <p:nvPr userDrawn="1"/>
            </p:nvSpPr>
            <p:spPr bwMode="auto">
              <a:xfrm>
                <a:off x="3789" y="359"/>
                <a:ext cx="276" cy="673"/>
              </a:xfrm>
              <a:custGeom>
                <a:avLst/>
                <a:gdLst>
                  <a:gd name="T0" fmla="*/ 273 w 276"/>
                  <a:gd name="T1" fmla="*/ 673 h 673"/>
                  <a:gd name="T2" fmla="*/ 276 w 276"/>
                  <a:gd name="T3" fmla="*/ 669 h 673"/>
                  <a:gd name="T4" fmla="*/ 3 w 276"/>
                  <a:gd name="T5" fmla="*/ 0 h 673"/>
                  <a:gd name="T6" fmla="*/ 0 w 276"/>
                  <a:gd name="T7" fmla="*/ 0 h 673"/>
                  <a:gd name="T8" fmla="*/ 273 w 276"/>
                  <a:gd name="T9" fmla="*/ 673 h 673"/>
                </a:gdLst>
                <a:ahLst/>
                <a:cxnLst>
                  <a:cxn ang="0">
                    <a:pos x="T0" y="T1"/>
                  </a:cxn>
                  <a:cxn ang="0">
                    <a:pos x="T2" y="T3"/>
                  </a:cxn>
                  <a:cxn ang="0">
                    <a:pos x="T4" y="T5"/>
                  </a:cxn>
                  <a:cxn ang="0">
                    <a:pos x="T6" y="T7"/>
                  </a:cxn>
                  <a:cxn ang="0">
                    <a:pos x="T8" y="T9"/>
                  </a:cxn>
                </a:cxnLst>
                <a:rect l="0" t="0" r="r" b="b"/>
                <a:pathLst>
                  <a:path w="276" h="673">
                    <a:moveTo>
                      <a:pt x="273" y="673"/>
                    </a:moveTo>
                    <a:lnTo>
                      <a:pt x="276" y="669"/>
                    </a:lnTo>
                    <a:lnTo>
                      <a:pt x="3" y="0"/>
                    </a:lnTo>
                    <a:lnTo>
                      <a:pt x="0" y="0"/>
                    </a:lnTo>
                    <a:lnTo>
                      <a:pt x="273" y="6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95" name="Freeform 323"/>
              <p:cNvSpPr>
                <a:spLocks/>
              </p:cNvSpPr>
              <p:nvPr userDrawn="1"/>
            </p:nvSpPr>
            <p:spPr bwMode="auto">
              <a:xfrm>
                <a:off x="348" y="466"/>
                <a:ext cx="320" cy="292"/>
              </a:xfrm>
              <a:custGeom>
                <a:avLst/>
                <a:gdLst>
                  <a:gd name="T0" fmla="*/ 3 w 320"/>
                  <a:gd name="T1" fmla="*/ 292 h 292"/>
                  <a:gd name="T2" fmla="*/ 320 w 320"/>
                  <a:gd name="T3" fmla="*/ 3 h 292"/>
                  <a:gd name="T4" fmla="*/ 320 w 320"/>
                  <a:gd name="T5" fmla="*/ 0 h 292"/>
                  <a:gd name="T6" fmla="*/ 0 w 320"/>
                  <a:gd name="T7" fmla="*/ 289 h 292"/>
                  <a:gd name="T8" fmla="*/ 3 w 320"/>
                  <a:gd name="T9" fmla="*/ 292 h 292"/>
                </a:gdLst>
                <a:ahLst/>
                <a:cxnLst>
                  <a:cxn ang="0">
                    <a:pos x="T0" y="T1"/>
                  </a:cxn>
                  <a:cxn ang="0">
                    <a:pos x="T2" y="T3"/>
                  </a:cxn>
                  <a:cxn ang="0">
                    <a:pos x="T4" y="T5"/>
                  </a:cxn>
                  <a:cxn ang="0">
                    <a:pos x="T6" y="T7"/>
                  </a:cxn>
                  <a:cxn ang="0">
                    <a:pos x="T8" y="T9"/>
                  </a:cxn>
                </a:cxnLst>
                <a:rect l="0" t="0" r="r" b="b"/>
                <a:pathLst>
                  <a:path w="320" h="292">
                    <a:moveTo>
                      <a:pt x="3" y="292"/>
                    </a:moveTo>
                    <a:lnTo>
                      <a:pt x="320" y="3"/>
                    </a:lnTo>
                    <a:lnTo>
                      <a:pt x="320" y="0"/>
                    </a:lnTo>
                    <a:lnTo>
                      <a:pt x="0" y="289"/>
                    </a:lnTo>
                    <a:lnTo>
                      <a:pt x="3"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96" name="Freeform 324"/>
              <p:cNvSpPr>
                <a:spLocks/>
              </p:cNvSpPr>
              <p:nvPr userDrawn="1"/>
            </p:nvSpPr>
            <p:spPr bwMode="auto">
              <a:xfrm>
                <a:off x="1517" y="1167"/>
                <a:ext cx="714" cy="327"/>
              </a:xfrm>
              <a:custGeom>
                <a:avLst/>
                <a:gdLst>
                  <a:gd name="T0" fmla="*/ 714 w 714"/>
                  <a:gd name="T1" fmla="*/ 327 h 327"/>
                  <a:gd name="T2" fmla="*/ 714 w 714"/>
                  <a:gd name="T3" fmla="*/ 324 h 327"/>
                  <a:gd name="T4" fmla="*/ 3 w 714"/>
                  <a:gd name="T5" fmla="*/ 0 h 327"/>
                  <a:gd name="T6" fmla="*/ 0 w 714"/>
                  <a:gd name="T7" fmla="*/ 3 h 327"/>
                  <a:gd name="T8" fmla="*/ 714 w 714"/>
                  <a:gd name="T9" fmla="*/ 327 h 327"/>
                </a:gdLst>
                <a:ahLst/>
                <a:cxnLst>
                  <a:cxn ang="0">
                    <a:pos x="T0" y="T1"/>
                  </a:cxn>
                  <a:cxn ang="0">
                    <a:pos x="T2" y="T3"/>
                  </a:cxn>
                  <a:cxn ang="0">
                    <a:pos x="T4" y="T5"/>
                  </a:cxn>
                  <a:cxn ang="0">
                    <a:pos x="T6" y="T7"/>
                  </a:cxn>
                  <a:cxn ang="0">
                    <a:pos x="T8" y="T9"/>
                  </a:cxn>
                </a:cxnLst>
                <a:rect l="0" t="0" r="r" b="b"/>
                <a:pathLst>
                  <a:path w="714" h="327">
                    <a:moveTo>
                      <a:pt x="714" y="327"/>
                    </a:moveTo>
                    <a:lnTo>
                      <a:pt x="714" y="324"/>
                    </a:lnTo>
                    <a:lnTo>
                      <a:pt x="3" y="0"/>
                    </a:lnTo>
                    <a:lnTo>
                      <a:pt x="0" y="3"/>
                    </a:lnTo>
                    <a:lnTo>
                      <a:pt x="714" y="3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97" name="Freeform 325"/>
              <p:cNvSpPr>
                <a:spLocks/>
              </p:cNvSpPr>
              <p:nvPr userDrawn="1"/>
            </p:nvSpPr>
            <p:spPr bwMode="auto">
              <a:xfrm>
                <a:off x="2231" y="1491"/>
                <a:ext cx="909" cy="176"/>
              </a:xfrm>
              <a:custGeom>
                <a:avLst/>
                <a:gdLst>
                  <a:gd name="T0" fmla="*/ 909 w 909"/>
                  <a:gd name="T1" fmla="*/ 176 h 176"/>
                  <a:gd name="T2" fmla="*/ 909 w 909"/>
                  <a:gd name="T3" fmla="*/ 172 h 176"/>
                  <a:gd name="T4" fmla="*/ 0 w 909"/>
                  <a:gd name="T5" fmla="*/ 0 h 176"/>
                  <a:gd name="T6" fmla="*/ 0 w 909"/>
                  <a:gd name="T7" fmla="*/ 3 h 176"/>
                  <a:gd name="T8" fmla="*/ 909 w 909"/>
                  <a:gd name="T9" fmla="*/ 176 h 176"/>
                </a:gdLst>
                <a:ahLst/>
                <a:cxnLst>
                  <a:cxn ang="0">
                    <a:pos x="T0" y="T1"/>
                  </a:cxn>
                  <a:cxn ang="0">
                    <a:pos x="T2" y="T3"/>
                  </a:cxn>
                  <a:cxn ang="0">
                    <a:pos x="T4" y="T5"/>
                  </a:cxn>
                  <a:cxn ang="0">
                    <a:pos x="T6" y="T7"/>
                  </a:cxn>
                  <a:cxn ang="0">
                    <a:pos x="T8" y="T9"/>
                  </a:cxn>
                </a:cxnLst>
                <a:rect l="0" t="0" r="r" b="b"/>
                <a:pathLst>
                  <a:path w="909" h="176">
                    <a:moveTo>
                      <a:pt x="909" y="176"/>
                    </a:moveTo>
                    <a:lnTo>
                      <a:pt x="909" y="172"/>
                    </a:lnTo>
                    <a:lnTo>
                      <a:pt x="0" y="0"/>
                    </a:lnTo>
                    <a:lnTo>
                      <a:pt x="0" y="3"/>
                    </a:lnTo>
                    <a:lnTo>
                      <a:pt x="909"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98" name="Freeform 326"/>
              <p:cNvSpPr>
                <a:spLocks/>
              </p:cNvSpPr>
              <p:nvPr userDrawn="1"/>
            </p:nvSpPr>
            <p:spPr bwMode="auto">
              <a:xfrm>
                <a:off x="2231" y="1116"/>
                <a:ext cx="687" cy="378"/>
              </a:xfrm>
              <a:custGeom>
                <a:avLst/>
                <a:gdLst>
                  <a:gd name="T0" fmla="*/ 0 w 687"/>
                  <a:gd name="T1" fmla="*/ 378 h 378"/>
                  <a:gd name="T2" fmla="*/ 687 w 687"/>
                  <a:gd name="T3" fmla="*/ 4 h 378"/>
                  <a:gd name="T4" fmla="*/ 684 w 687"/>
                  <a:gd name="T5" fmla="*/ 0 h 378"/>
                  <a:gd name="T6" fmla="*/ 0 w 687"/>
                  <a:gd name="T7" fmla="*/ 375 h 378"/>
                  <a:gd name="T8" fmla="*/ 0 w 687"/>
                  <a:gd name="T9" fmla="*/ 378 h 378"/>
                </a:gdLst>
                <a:ahLst/>
                <a:cxnLst>
                  <a:cxn ang="0">
                    <a:pos x="T0" y="T1"/>
                  </a:cxn>
                  <a:cxn ang="0">
                    <a:pos x="T2" y="T3"/>
                  </a:cxn>
                  <a:cxn ang="0">
                    <a:pos x="T4" y="T5"/>
                  </a:cxn>
                  <a:cxn ang="0">
                    <a:pos x="T6" y="T7"/>
                  </a:cxn>
                  <a:cxn ang="0">
                    <a:pos x="T8" y="T9"/>
                  </a:cxn>
                </a:cxnLst>
                <a:rect l="0" t="0" r="r" b="b"/>
                <a:pathLst>
                  <a:path w="687" h="378">
                    <a:moveTo>
                      <a:pt x="0" y="378"/>
                    </a:moveTo>
                    <a:lnTo>
                      <a:pt x="687" y="4"/>
                    </a:lnTo>
                    <a:lnTo>
                      <a:pt x="684" y="0"/>
                    </a:lnTo>
                    <a:lnTo>
                      <a:pt x="0" y="375"/>
                    </a:lnTo>
                    <a:lnTo>
                      <a:pt x="0" y="3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99" name="Freeform 327"/>
              <p:cNvSpPr>
                <a:spLocks/>
              </p:cNvSpPr>
              <p:nvPr userDrawn="1"/>
            </p:nvSpPr>
            <p:spPr bwMode="auto">
              <a:xfrm>
                <a:off x="2231" y="1371"/>
                <a:ext cx="909" cy="123"/>
              </a:xfrm>
              <a:custGeom>
                <a:avLst/>
                <a:gdLst>
                  <a:gd name="T0" fmla="*/ 0 w 909"/>
                  <a:gd name="T1" fmla="*/ 123 h 123"/>
                  <a:gd name="T2" fmla="*/ 909 w 909"/>
                  <a:gd name="T3" fmla="*/ 6 h 123"/>
                  <a:gd name="T4" fmla="*/ 909 w 909"/>
                  <a:gd name="T5" fmla="*/ 0 h 123"/>
                  <a:gd name="T6" fmla="*/ 0 w 909"/>
                  <a:gd name="T7" fmla="*/ 120 h 123"/>
                  <a:gd name="T8" fmla="*/ 0 w 909"/>
                  <a:gd name="T9" fmla="*/ 123 h 123"/>
                </a:gdLst>
                <a:ahLst/>
                <a:cxnLst>
                  <a:cxn ang="0">
                    <a:pos x="T0" y="T1"/>
                  </a:cxn>
                  <a:cxn ang="0">
                    <a:pos x="T2" y="T3"/>
                  </a:cxn>
                  <a:cxn ang="0">
                    <a:pos x="T4" y="T5"/>
                  </a:cxn>
                  <a:cxn ang="0">
                    <a:pos x="T6" y="T7"/>
                  </a:cxn>
                  <a:cxn ang="0">
                    <a:pos x="T8" y="T9"/>
                  </a:cxn>
                </a:cxnLst>
                <a:rect l="0" t="0" r="r" b="b"/>
                <a:pathLst>
                  <a:path w="909" h="123">
                    <a:moveTo>
                      <a:pt x="0" y="123"/>
                    </a:moveTo>
                    <a:lnTo>
                      <a:pt x="909" y="6"/>
                    </a:lnTo>
                    <a:lnTo>
                      <a:pt x="909" y="0"/>
                    </a:lnTo>
                    <a:lnTo>
                      <a:pt x="0" y="120"/>
                    </a:lnTo>
                    <a:lnTo>
                      <a:pt x="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00" name="Freeform 328"/>
              <p:cNvSpPr>
                <a:spLocks/>
              </p:cNvSpPr>
              <p:nvPr userDrawn="1"/>
            </p:nvSpPr>
            <p:spPr bwMode="auto">
              <a:xfrm>
                <a:off x="1865" y="186"/>
                <a:ext cx="6" cy="308"/>
              </a:xfrm>
              <a:custGeom>
                <a:avLst/>
                <a:gdLst>
                  <a:gd name="T0" fmla="*/ 6 w 6"/>
                  <a:gd name="T1" fmla="*/ 308 h 308"/>
                  <a:gd name="T2" fmla="*/ 6 w 6"/>
                  <a:gd name="T3" fmla="*/ 308 h 308"/>
                  <a:gd name="T4" fmla="*/ 3 w 6"/>
                  <a:gd name="T5" fmla="*/ 0 h 308"/>
                  <a:gd name="T6" fmla="*/ 0 w 6"/>
                  <a:gd name="T7" fmla="*/ 0 h 308"/>
                  <a:gd name="T8" fmla="*/ 6 w 6"/>
                  <a:gd name="T9" fmla="*/ 308 h 308"/>
                </a:gdLst>
                <a:ahLst/>
                <a:cxnLst>
                  <a:cxn ang="0">
                    <a:pos x="T0" y="T1"/>
                  </a:cxn>
                  <a:cxn ang="0">
                    <a:pos x="T2" y="T3"/>
                  </a:cxn>
                  <a:cxn ang="0">
                    <a:pos x="T4" y="T5"/>
                  </a:cxn>
                  <a:cxn ang="0">
                    <a:pos x="T6" y="T7"/>
                  </a:cxn>
                  <a:cxn ang="0">
                    <a:pos x="T8" y="T9"/>
                  </a:cxn>
                </a:cxnLst>
                <a:rect l="0" t="0" r="r" b="b"/>
                <a:pathLst>
                  <a:path w="6" h="308">
                    <a:moveTo>
                      <a:pt x="6" y="308"/>
                    </a:moveTo>
                    <a:lnTo>
                      <a:pt x="6" y="308"/>
                    </a:lnTo>
                    <a:lnTo>
                      <a:pt x="3" y="0"/>
                    </a:lnTo>
                    <a:lnTo>
                      <a:pt x="0" y="0"/>
                    </a:lnTo>
                    <a:lnTo>
                      <a:pt x="6"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01" name="Freeform 329"/>
              <p:cNvSpPr>
                <a:spLocks/>
              </p:cNvSpPr>
              <p:nvPr userDrawn="1"/>
            </p:nvSpPr>
            <p:spPr bwMode="auto">
              <a:xfrm>
                <a:off x="1517" y="491"/>
                <a:ext cx="357" cy="679"/>
              </a:xfrm>
              <a:custGeom>
                <a:avLst/>
                <a:gdLst>
                  <a:gd name="T0" fmla="*/ 3 w 357"/>
                  <a:gd name="T1" fmla="*/ 679 h 679"/>
                  <a:gd name="T2" fmla="*/ 357 w 357"/>
                  <a:gd name="T3" fmla="*/ 3 h 679"/>
                  <a:gd name="T4" fmla="*/ 351 w 357"/>
                  <a:gd name="T5" fmla="*/ 0 h 679"/>
                  <a:gd name="T6" fmla="*/ 0 w 357"/>
                  <a:gd name="T7" fmla="*/ 676 h 679"/>
                  <a:gd name="T8" fmla="*/ 3 w 357"/>
                  <a:gd name="T9" fmla="*/ 679 h 679"/>
                </a:gdLst>
                <a:ahLst/>
                <a:cxnLst>
                  <a:cxn ang="0">
                    <a:pos x="T0" y="T1"/>
                  </a:cxn>
                  <a:cxn ang="0">
                    <a:pos x="T2" y="T3"/>
                  </a:cxn>
                  <a:cxn ang="0">
                    <a:pos x="T4" y="T5"/>
                  </a:cxn>
                  <a:cxn ang="0">
                    <a:pos x="T6" y="T7"/>
                  </a:cxn>
                  <a:cxn ang="0">
                    <a:pos x="T8" y="T9"/>
                  </a:cxn>
                </a:cxnLst>
                <a:rect l="0" t="0" r="r" b="b"/>
                <a:pathLst>
                  <a:path w="357" h="679">
                    <a:moveTo>
                      <a:pt x="3" y="679"/>
                    </a:moveTo>
                    <a:lnTo>
                      <a:pt x="357" y="3"/>
                    </a:lnTo>
                    <a:lnTo>
                      <a:pt x="351" y="0"/>
                    </a:lnTo>
                    <a:lnTo>
                      <a:pt x="0" y="676"/>
                    </a:lnTo>
                    <a:lnTo>
                      <a:pt x="3" y="6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02" name="Freeform 330"/>
              <p:cNvSpPr>
                <a:spLocks/>
              </p:cNvSpPr>
              <p:nvPr userDrawn="1"/>
            </p:nvSpPr>
            <p:spPr bwMode="auto">
              <a:xfrm>
                <a:off x="3" y="755"/>
                <a:ext cx="348" cy="277"/>
              </a:xfrm>
              <a:custGeom>
                <a:avLst/>
                <a:gdLst>
                  <a:gd name="T0" fmla="*/ 0 w 348"/>
                  <a:gd name="T1" fmla="*/ 273 h 277"/>
                  <a:gd name="T2" fmla="*/ 345 w 348"/>
                  <a:gd name="T3" fmla="*/ 0 h 277"/>
                  <a:gd name="T4" fmla="*/ 348 w 348"/>
                  <a:gd name="T5" fmla="*/ 3 h 277"/>
                  <a:gd name="T6" fmla="*/ 0 w 348"/>
                  <a:gd name="T7" fmla="*/ 277 h 277"/>
                  <a:gd name="T8" fmla="*/ 0 w 348"/>
                  <a:gd name="T9" fmla="*/ 273 h 277"/>
                </a:gdLst>
                <a:ahLst/>
                <a:cxnLst>
                  <a:cxn ang="0">
                    <a:pos x="T0" y="T1"/>
                  </a:cxn>
                  <a:cxn ang="0">
                    <a:pos x="T2" y="T3"/>
                  </a:cxn>
                  <a:cxn ang="0">
                    <a:pos x="T4" y="T5"/>
                  </a:cxn>
                  <a:cxn ang="0">
                    <a:pos x="T6" y="T7"/>
                  </a:cxn>
                  <a:cxn ang="0">
                    <a:pos x="T8" y="T9"/>
                  </a:cxn>
                </a:cxnLst>
                <a:rect l="0" t="0" r="r" b="b"/>
                <a:pathLst>
                  <a:path w="348" h="277">
                    <a:moveTo>
                      <a:pt x="0" y="273"/>
                    </a:moveTo>
                    <a:lnTo>
                      <a:pt x="345" y="0"/>
                    </a:lnTo>
                    <a:lnTo>
                      <a:pt x="348" y="3"/>
                    </a:lnTo>
                    <a:lnTo>
                      <a:pt x="0" y="277"/>
                    </a:lnTo>
                    <a:lnTo>
                      <a:pt x="0"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03" name="Freeform 331"/>
              <p:cNvSpPr>
                <a:spLocks/>
              </p:cNvSpPr>
              <p:nvPr userDrawn="1"/>
            </p:nvSpPr>
            <p:spPr bwMode="auto">
              <a:xfrm>
                <a:off x="3" y="466"/>
                <a:ext cx="668" cy="569"/>
              </a:xfrm>
              <a:custGeom>
                <a:avLst/>
                <a:gdLst>
                  <a:gd name="T0" fmla="*/ 0 w 668"/>
                  <a:gd name="T1" fmla="*/ 562 h 569"/>
                  <a:gd name="T2" fmla="*/ 665 w 668"/>
                  <a:gd name="T3" fmla="*/ 0 h 569"/>
                  <a:gd name="T4" fmla="*/ 668 w 668"/>
                  <a:gd name="T5" fmla="*/ 3 h 569"/>
                  <a:gd name="T6" fmla="*/ 0 w 668"/>
                  <a:gd name="T7" fmla="*/ 569 h 569"/>
                  <a:gd name="T8" fmla="*/ 0 w 668"/>
                  <a:gd name="T9" fmla="*/ 562 h 569"/>
                </a:gdLst>
                <a:ahLst/>
                <a:cxnLst>
                  <a:cxn ang="0">
                    <a:pos x="T0" y="T1"/>
                  </a:cxn>
                  <a:cxn ang="0">
                    <a:pos x="T2" y="T3"/>
                  </a:cxn>
                  <a:cxn ang="0">
                    <a:pos x="T4" y="T5"/>
                  </a:cxn>
                  <a:cxn ang="0">
                    <a:pos x="T6" y="T7"/>
                  </a:cxn>
                  <a:cxn ang="0">
                    <a:pos x="T8" y="T9"/>
                  </a:cxn>
                </a:cxnLst>
                <a:rect l="0" t="0" r="r" b="b"/>
                <a:pathLst>
                  <a:path w="668" h="569">
                    <a:moveTo>
                      <a:pt x="0" y="562"/>
                    </a:moveTo>
                    <a:lnTo>
                      <a:pt x="665" y="0"/>
                    </a:lnTo>
                    <a:lnTo>
                      <a:pt x="668" y="3"/>
                    </a:lnTo>
                    <a:lnTo>
                      <a:pt x="0" y="569"/>
                    </a:lnTo>
                    <a:lnTo>
                      <a:pt x="0" y="5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04" name="Freeform 332"/>
              <p:cNvSpPr>
                <a:spLocks/>
              </p:cNvSpPr>
              <p:nvPr userDrawn="1"/>
            </p:nvSpPr>
            <p:spPr bwMode="auto">
              <a:xfrm>
                <a:off x="1871" y="491"/>
                <a:ext cx="263" cy="456"/>
              </a:xfrm>
              <a:custGeom>
                <a:avLst/>
                <a:gdLst>
                  <a:gd name="T0" fmla="*/ 260 w 263"/>
                  <a:gd name="T1" fmla="*/ 456 h 456"/>
                  <a:gd name="T2" fmla="*/ 263 w 263"/>
                  <a:gd name="T3" fmla="*/ 453 h 456"/>
                  <a:gd name="T4" fmla="*/ 3 w 263"/>
                  <a:gd name="T5" fmla="*/ 0 h 456"/>
                  <a:gd name="T6" fmla="*/ 0 w 263"/>
                  <a:gd name="T7" fmla="*/ 3 h 456"/>
                  <a:gd name="T8" fmla="*/ 260 w 263"/>
                  <a:gd name="T9" fmla="*/ 456 h 456"/>
                </a:gdLst>
                <a:ahLst/>
                <a:cxnLst>
                  <a:cxn ang="0">
                    <a:pos x="T0" y="T1"/>
                  </a:cxn>
                  <a:cxn ang="0">
                    <a:pos x="T2" y="T3"/>
                  </a:cxn>
                  <a:cxn ang="0">
                    <a:pos x="T4" y="T5"/>
                  </a:cxn>
                  <a:cxn ang="0">
                    <a:pos x="T6" y="T7"/>
                  </a:cxn>
                  <a:cxn ang="0">
                    <a:pos x="T8" y="T9"/>
                  </a:cxn>
                </a:cxnLst>
                <a:rect l="0" t="0" r="r" b="b"/>
                <a:pathLst>
                  <a:path w="263" h="456">
                    <a:moveTo>
                      <a:pt x="260" y="456"/>
                    </a:moveTo>
                    <a:lnTo>
                      <a:pt x="263" y="453"/>
                    </a:lnTo>
                    <a:lnTo>
                      <a:pt x="3" y="0"/>
                    </a:lnTo>
                    <a:lnTo>
                      <a:pt x="0" y="3"/>
                    </a:lnTo>
                    <a:lnTo>
                      <a:pt x="260" y="4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05" name="Freeform 333"/>
              <p:cNvSpPr>
                <a:spLocks/>
              </p:cNvSpPr>
              <p:nvPr userDrawn="1"/>
            </p:nvSpPr>
            <p:spPr bwMode="auto">
              <a:xfrm>
                <a:off x="2131" y="944"/>
                <a:ext cx="104" cy="550"/>
              </a:xfrm>
              <a:custGeom>
                <a:avLst/>
                <a:gdLst>
                  <a:gd name="T0" fmla="*/ 100 w 104"/>
                  <a:gd name="T1" fmla="*/ 550 h 550"/>
                  <a:gd name="T2" fmla="*/ 104 w 104"/>
                  <a:gd name="T3" fmla="*/ 547 h 550"/>
                  <a:gd name="T4" fmla="*/ 3 w 104"/>
                  <a:gd name="T5" fmla="*/ 0 h 550"/>
                  <a:gd name="T6" fmla="*/ 0 w 104"/>
                  <a:gd name="T7" fmla="*/ 0 h 550"/>
                  <a:gd name="T8" fmla="*/ 100 w 104"/>
                  <a:gd name="T9" fmla="*/ 550 h 550"/>
                </a:gdLst>
                <a:ahLst/>
                <a:cxnLst>
                  <a:cxn ang="0">
                    <a:pos x="T0" y="T1"/>
                  </a:cxn>
                  <a:cxn ang="0">
                    <a:pos x="T2" y="T3"/>
                  </a:cxn>
                  <a:cxn ang="0">
                    <a:pos x="T4" y="T5"/>
                  </a:cxn>
                  <a:cxn ang="0">
                    <a:pos x="T6" y="T7"/>
                  </a:cxn>
                  <a:cxn ang="0">
                    <a:pos x="T8" y="T9"/>
                  </a:cxn>
                </a:cxnLst>
                <a:rect l="0" t="0" r="r" b="b"/>
                <a:pathLst>
                  <a:path w="104" h="550">
                    <a:moveTo>
                      <a:pt x="100" y="550"/>
                    </a:moveTo>
                    <a:lnTo>
                      <a:pt x="104" y="547"/>
                    </a:lnTo>
                    <a:lnTo>
                      <a:pt x="3" y="0"/>
                    </a:lnTo>
                    <a:lnTo>
                      <a:pt x="0" y="0"/>
                    </a:lnTo>
                    <a:lnTo>
                      <a:pt x="100" y="5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06" name="Freeform 334"/>
              <p:cNvSpPr>
                <a:spLocks/>
              </p:cNvSpPr>
              <p:nvPr userDrawn="1"/>
            </p:nvSpPr>
            <p:spPr bwMode="auto">
              <a:xfrm>
                <a:off x="1865" y="183"/>
                <a:ext cx="269" cy="764"/>
              </a:xfrm>
              <a:custGeom>
                <a:avLst/>
                <a:gdLst>
                  <a:gd name="T0" fmla="*/ 266 w 269"/>
                  <a:gd name="T1" fmla="*/ 764 h 764"/>
                  <a:gd name="T2" fmla="*/ 269 w 269"/>
                  <a:gd name="T3" fmla="*/ 761 h 764"/>
                  <a:gd name="T4" fmla="*/ 3 w 269"/>
                  <a:gd name="T5" fmla="*/ 0 h 764"/>
                  <a:gd name="T6" fmla="*/ 0 w 269"/>
                  <a:gd name="T7" fmla="*/ 3 h 764"/>
                  <a:gd name="T8" fmla="*/ 266 w 269"/>
                  <a:gd name="T9" fmla="*/ 764 h 764"/>
                </a:gdLst>
                <a:ahLst/>
                <a:cxnLst>
                  <a:cxn ang="0">
                    <a:pos x="T0" y="T1"/>
                  </a:cxn>
                  <a:cxn ang="0">
                    <a:pos x="T2" y="T3"/>
                  </a:cxn>
                  <a:cxn ang="0">
                    <a:pos x="T4" y="T5"/>
                  </a:cxn>
                  <a:cxn ang="0">
                    <a:pos x="T6" y="T7"/>
                  </a:cxn>
                  <a:cxn ang="0">
                    <a:pos x="T8" y="T9"/>
                  </a:cxn>
                </a:cxnLst>
                <a:rect l="0" t="0" r="r" b="b"/>
                <a:pathLst>
                  <a:path w="269" h="764">
                    <a:moveTo>
                      <a:pt x="266" y="764"/>
                    </a:moveTo>
                    <a:lnTo>
                      <a:pt x="269" y="761"/>
                    </a:lnTo>
                    <a:lnTo>
                      <a:pt x="3" y="0"/>
                    </a:lnTo>
                    <a:lnTo>
                      <a:pt x="0" y="3"/>
                    </a:lnTo>
                    <a:lnTo>
                      <a:pt x="266" y="7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07" name="Freeform 335"/>
              <p:cNvSpPr>
                <a:spLocks/>
              </p:cNvSpPr>
              <p:nvPr userDrawn="1"/>
            </p:nvSpPr>
            <p:spPr bwMode="auto">
              <a:xfrm>
                <a:off x="1517" y="944"/>
                <a:ext cx="614" cy="226"/>
              </a:xfrm>
              <a:custGeom>
                <a:avLst/>
                <a:gdLst>
                  <a:gd name="T0" fmla="*/ 3 w 614"/>
                  <a:gd name="T1" fmla="*/ 226 h 226"/>
                  <a:gd name="T2" fmla="*/ 614 w 614"/>
                  <a:gd name="T3" fmla="*/ 3 h 226"/>
                  <a:gd name="T4" fmla="*/ 614 w 614"/>
                  <a:gd name="T5" fmla="*/ 0 h 226"/>
                  <a:gd name="T6" fmla="*/ 0 w 614"/>
                  <a:gd name="T7" fmla="*/ 223 h 226"/>
                  <a:gd name="T8" fmla="*/ 3 w 614"/>
                  <a:gd name="T9" fmla="*/ 226 h 226"/>
                </a:gdLst>
                <a:ahLst/>
                <a:cxnLst>
                  <a:cxn ang="0">
                    <a:pos x="T0" y="T1"/>
                  </a:cxn>
                  <a:cxn ang="0">
                    <a:pos x="T2" y="T3"/>
                  </a:cxn>
                  <a:cxn ang="0">
                    <a:pos x="T4" y="T5"/>
                  </a:cxn>
                  <a:cxn ang="0">
                    <a:pos x="T6" y="T7"/>
                  </a:cxn>
                  <a:cxn ang="0">
                    <a:pos x="T8" y="T9"/>
                  </a:cxn>
                </a:cxnLst>
                <a:rect l="0" t="0" r="r" b="b"/>
                <a:pathLst>
                  <a:path w="614" h="226">
                    <a:moveTo>
                      <a:pt x="3" y="226"/>
                    </a:moveTo>
                    <a:lnTo>
                      <a:pt x="614" y="3"/>
                    </a:lnTo>
                    <a:lnTo>
                      <a:pt x="614" y="0"/>
                    </a:lnTo>
                    <a:lnTo>
                      <a:pt x="0" y="223"/>
                    </a:lnTo>
                    <a:lnTo>
                      <a:pt x="3"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08" name="Freeform 336"/>
              <p:cNvSpPr>
                <a:spLocks/>
              </p:cNvSpPr>
              <p:nvPr userDrawn="1"/>
            </p:nvSpPr>
            <p:spPr bwMode="auto">
              <a:xfrm>
                <a:off x="2131" y="944"/>
                <a:ext cx="787" cy="176"/>
              </a:xfrm>
              <a:custGeom>
                <a:avLst/>
                <a:gdLst>
                  <a:gd name="T0" fmla="*/ 784 w 787"/>
                  <a:gd name="T1" fmla="*/ 176 h 176"/>
                  <a:gd name="T2" fmla="*/ 787 w 787"/>
                  <a:gd name="T3" fmla="*/ 172 h 176"/>
                  <a:gd name="T4" fmla="*/ 0 w 787"/>
                  <a:gd name="T5" fmla="*/ 0 h 176"/>
                  <a:gd name="T6" fmla="*/ 0 w 787"/>
                  <a:gd name="T7" fmla="*/ 3 h 176"/>
                  <a:gd name="T8" fmla="*/ 784 w 787"/>
                  <a:gd name="T9" fmla="*/ 176 h 176"/>
                </a:gdLst>
                <a:ahLst/>
                <a:cxnLst>
                  <a:cxn ang="0">
                    <a:pos x="T0" y="T1"/>
                  </a:cxn>
                  <a:cxn ang="0">
                    <a:pos x="T2" y="T3"/>
                  </a:cxn>
                  <a:cxn ang="0">
                    <a:pos x="T4" y="T5"/>
                  </a:cxn>
                  <a:cxn ang="0">
                    <a:pos x="T6" y="T7"/>
                  </a:cxn>
                  <a:cxn ang="0">
                    <a:pos x="T8" y="T9"/>
                  </a:cxn>
                </a:cxnLst>
                <a:rect l="0" t="0" r="r" b="b"/>
                <a:pathLst>
                  <a:path w="787" h="176">
                    <a:moveTo>
                      <a:pt x="784" y="176"/>
                    </a:moveTo>
                    <a:lnTo>
                      <a:pt x="787" y="172"/>
                    </a:lnTo>
                    <a:lnTo>
                      <a:pt x="0" y="0"/>
                    </a:lnTo>
                    <a:lnTo>
                      <a:pt x="0" y="3"/>
                    </a:lnTo>
                    <a:lnTo>
                      <a:pt x="784"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09" name="Freeform 337"/>
              <p:cNvSpPr>
                <a:spLocks/>
              </p:cNvSpPr>
              <p:nvPr userDrawn="1"/>
            </p:nvSpPr>
            <p:spPr bwMode="auto">
              <a:xfrm>
                <a:off x="3" y="733"/>
                <a:ext cx="323" cy="299"/>
              </a:xfrm>
              <a:custGeom>
                <a:avLst/>
                <a:gdLst>
                  <a:gd name="T0" fmla="*/ 0 w 323"/>
                  <a:gd name="T1" fmla="*/ 295 h 299"/>
                  <a:gd name="T2" fmla="*/ 320 w 323"/>
                  <a:gd name="T3" fmla="*/ 0 h 299"/>
                  <a:gd name="T4" fmla="*/ 323 w 323"/>
                  <a:gd name="T5" fmla="*/ 3 h 299"/>
                  <a:gd name="T6" fmla="*/ 0 w 323"/>
                  <a:gd name="T7" fmla="*/ 299 h 299"/>
                  <a:gd name="T8" fmla="*/ 0 w 323"/>
                  <a:gd name="T9" fmla="*/ 295 h 299"/>
                </a:gdLst>
                <a:ahLst/>
                <a:cxnLst>
                  <a:cxn ang="0">
                    <a:pos x="T0" y="T1"/>
                  </a:cxn>
                  <a:cxn ang="0">
                    <a:pos x="T2" y="T3"/>
                  </a:cxn>
                  <a:cxn ang="0">
                    <a:pos x="T4" y="T5"/>
                  </a:cxn>
                  <a:cxn ang="0">
                    <a:pos x="T6" y="T7"/>
                  </a:cxn>
                  <a:cxn ang="0">
                    <a:pos x="T8" y="T9"/>
                  </a:cxn>
                </a:cxnLst>
                <a:rect l="0" t="0" r="r" b="b"/>
                <a:pathLst>
                  <a:path w="323" h="299">
                    <a:moveTo>
                      <a:pt x="0" y="295"/>
                    </a:moveTo>
                    <a:lnTo>
                      <a:pt x="320" y="0"/>
                    </a:lnTo>
                    <a:lnTo>
                      <a:pt x="323" y="3"/>
                    </a:lnTo>
                    <a:lnTo>
                      <a:pt x="0" y="299"/>
                    </a:lnTo>
                    <a:lnTo>
                      <a:pt x="0"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10" name="Freeform 338"/>
              <p:cNvSpPr>
                <a:spLocks/>
              </p:cNvSpPr>
              <p:nvPr userDrawn="1"/>
            </p:nvSpPr>
            <p:spPr bwMode="auto">
              <a:xfrm>
                <a:off x="326" y="733"/>
                <a:ext cx="25" cy="25"/>
              </a:xfrm>
              <a:custGeom>
                <a:avLst/>
                <a:gdLst>
                  <a:gd name="T0" fmla="*/ 22 w 25"/>
                  <a:gd name="T1" fmla="*/ 25 h 25"/>
                  <a:gd name="T2" fmla="*/ 25 w 25"/>
                  <a:gd name="T3" fmla="*/ 22 h 25"/>
                  <a:gd name="T4" fmla="*/ 0 w 25"/>
                  <a:gd name="T5" fmla="*/ 0 h 25"/>
                  <a:gd name="T6" fmla="*/ 0 w 25"/>
                  <a:gd name="T7" fmla="*/ 0 h 25"/>
                  <a:gd name="T8" fmla="*/ 22 w 25"/>
                  <a:gd name="T9" fmla="*/ 25 h 25"/>
                </a:gdLst>
                <a:ahLst/>
                <a:cxnLst>
                  <a:cxn ang="0">
                    <a:pos x="T0" y="T1"/>
                  </a:cxn>
                  <a:cxn ang="0">
                    <a:pos x="T2" y="T3"/>
                  </a:cxn>
                  <a:cxn ang="0">
                    <a:pos x="T4" y="T5"/>
                  </a:cxn>
                  <a:cxn ang="0">
                    <a:pos x="T6" y="T7"/>
                  </a:cxn>
                  <a:cxn ang="0">
                    <a:pos x="T8" y="T9"/>
                  </a:cxn>
                </a:cxnLst>
                <a:rect l="0" t="0" r="r" b="b"/>
                <a:pathLst>
                  <a:path w="25" h="25">
                    <a:moveTo>
                      <a:pt x="22" y="25"/>
                    </a:moveTo>
                    <a:lnTo>
                      <a:pt x="25" y="22"/>
                    </a:lnTo>
                    <a:lnTo>
                      <a:pt x="0" y="0"/>
                    </a:lnTo>
                    <a:lnTo>
                      <a:pt x="0" y="0"/>
                    </a:lnTo>
                    <a:lnTo>
                      <a:pt x="2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11" name="Freeform 339"/>
              <p:cNvSpPr>
                <a:spLocks/>
              </p:cNvSpPr>
              <p:nvPr userDrawn="1"/>
            </p:nvSpPr>
            <p:spPr bwMode="auto">
              <a:xfrm>
                <a:off x="323" y="466"/>
                <a:ext cx="345" cy="270"/>
              </a:xfrm>
              <a:custGeom>
                <a:avLst/>
                <a:gdLst>
                  <a:gd name="T0" fmla="*/ 3 w 345"/>
                  <a:gd name="T1" fmla="*/ 270 h 270"/>
                  <a:gd name="T2" fmla="*/ 345 w 345"/>
                  <a:gd name="T3" fmla="*/ 3 h 270"/>
                  <a:gd name="T4" fmla="*/ 345 w 345"/>
                  <a:gd name="T5" fmla="*/ 0 h 270"/>
                  <a:gd name="T6" fmla="*/ 0 w 345"/>
                  <a:gd name="T7" fmla="*/ 267 h 270"/>
                  <a:gd name="T8" fmla="*/ 3 w 345"/>
                  <a:gd name="T9" fmla="*/ 270 h 270"/>
                </a:gdLst>
                <a:ahLst/>
                <a:cxnLst>
                  <a:cxn ang="0">
                    <a:pos x="T0" y="T1"/>
                  </a:cxn>
                  <a:cxn ang="0">
                    <a:pos x="T2" y="T3"/>
                  </a:cxn>
                  <a:cxn ang="0">
                    <a:pos x="T4" y="T5"/>
                  </a:cxn>
                  <a:cxn ang="0">
                    <a:pos x="T6" y="T7"/>
                  </a:cxn>
                  <a:cxn ang="0">
                    <a:pos x="T8" y="T9"/>
                  </a:cxn>
                </a:cxnLst>
                <a:rect l="0" t="0" r="r" b="b"/>
                <a:pathLst>
                  <a:path w="345" h="270">
                    <a:moveTo>
                      <a:pt x="3" y="270"/>
                    </a:moveTo>
                    <a:lnTo>
                      <a:pt x="345" y="3"/>
                    </a:lnTo>
                    <a:lnTo>
                      <a:pt x="345" y="0"/>
                    </a:lnTo>
                    <a:lnTo>
                      <a:pt x="0" y="267"/>
                    </a:lnTo>
                    <a:lnTo>
                      <a:pt x="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12" name="Freeform 340"/>
              <p:cNvSpPr>
                <a:spLocks/>
              </p:cNvSpPr>
              <p:nvPr userDrawn="1"/>
            </p:nvSpPr>
            <p:spPr bwMode="auto">
              <a:xfrm>
                <a:off x="3" y="733"/>
                <a:ext cx="323" cy="299"/>
              </a:xfrm>
              <a:custGeom>
                <a:avLst/>
                <a:gdLst>
                  <a:gd name="T0" fmla="*/ 0 w 323"/>
                  <a:gd name="T1" fmla="*/ 295 h 299"/>
                  <a:gd name="T2" fmla="*/ 320 w 323"/>
                  <a:gd name="T3" fmla="*/ 0 h 299"/>
                  <a:gd name="T4" fmla="*/ 323 w 323"/>
                  <a:gd name="T5" fmla="*/ 3 h 299"/>
                  <a:gd name="T6" fmla="*/ 0 w 323"/>
                  <a:gd name="T7" fmla="*/ 299 h 299"/>
                  <a:gd name="T8" fmla="*/ 0 w 323"/>
                  <a:gd name="T9" fmla="*/ 295 h 299"/>
                </a:gdLst>
                <a:ahLst/>
                <a:cxnLst>
                  <a:cxn ang="0">
                    <a:pos x="T0" y="T1"/>
                  </a:cxn>
                  <a:cxn ang="0">
                    <a:pos x="T2" y="T3"/>
                  </a:cxn>
                  <a:cxn ang="0">
                    <a:pos x="T4" y="T5"/>
                  </a:cxn>
                  <a:cxn ang="0">
                    <a:pos x="T6" y="T7"/>
                  </a:cxn>
                  <a:cxn ang="0">
                    <a:pos x="T8" y="T9"/>
                  </a:cxn>
                </a:cxnLst>
                <a:rect l="0" t="0" r="r" b="b"/>
                <a:pathLst>
                  <a:path w="323" h="299">
                    <a:moveTo>
                      <a:pt x="0" y="295"/>
                    </a:moveTo>
                    <a:lnTo>
                      <a:pt x="320" y="0"/>
                    </a:lnTo>
                    <a:lnTo>
                      <a:pt x="323" y="3"/>
                    </a:lnTo>
                    <a:lnTo>
                      <a:pt x="0" y="299"/>
                    </a:lnTo>
                    <a:lnTo>
                      <a:pt x="0"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13" name="Freeform 341"/>
              <p:cNvSpPr>
                <a:spLocks/>
              </p:cNvSpPr>
              <p:nvPr userDrawn="1"/>
            </p:nvSpPr>
            <p:spPr bwMode="auto">
              <a:xfrm>
                <a:off x="326" y="733"/>
                <a:ext cx="25" cy="25"/>
              </a:xfrm>
              <a:custGeom>
                <a:avLst/>
                <a:gdLst>
                  <a:gd name="T0" fmla="*/ 22 w 25"/>
                  <a:gd name="T1" fmla="*/ 25 h 25"/>
                  <a:gd name="T2" fmla="*/ 25 w 25"/>
                  <a:gd name="T3" fmla="*/ 22 h 25"/>
                  <a:gd name="T4" fmla="*/ 0 w 25"/>
                  <a:gd name="T5" fmla="*/ 0 h 25"/>
                  <a:gd name="T6" fmla="*/ 0 w 25"/>
                  <a:gd name="T7" fmla="*/ 0 h 25"/>
                  <a:gd name="T8" fmla="*/ 22 w 25"/>
                  <a:gd name="T9" fmla="*/ 25 h 25"/>
                </a:gdLst>
                <a:ahLst/>
                <a:cxnLst>
                  <a:cxn ang="0">
                    <a:pos x="T0" y="T1"/>
                  </a:cxn>
                  <a:cxn ang="0">
                    <a:pos x="T2" y="T3"/>
                  </a:cxn>
                  <a:cxn ang="0">
                    <a:pos x="T4" y="T5"/>
                  </a:cxn>
                  <a:cxn ang="0">
                    <a:pos x="T6" y="T7"/>
                  </a:cxn>
                  <a:cxn ang="0">
                    <a:pos x="T8" y="T9"/>
                  </a:cxn>
                </a:cxnLst>
                <a:rect l="0" t="0" r="r" b="b"/>
                <a:pathLst>
                  <a:path w="25" h="25">
                    <a:moveTo>
                      <a:pt x="22" y="25"/>
                    </a:moveTo>
                    <a:lnTo>
                      <a:pt x="25" y="22"/>
                    </a:lnTo>
                    <a:lnTo>
                      <a:pt x="0" y="0"/>
                    </a:lnTo>
                    <a:lnTo>
                      <a:pt x="0" y="0"/>
                    </a:lnTo>
                    <a:lnTo>
                      <a:pt x="2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14" name="Freeform 342"/>
              <p:cNvSpPr>
                <a:spLocks/>
              </p:cNvSpPr>
              <p:nvPr userDrawn="1"/>
            </p:nvSpPr>
            <p:spPr bwMode="auto">
              <a:xfrm>
                <a:off x="323" y="466"/>
                <a:ext cx="345" cy="270"/>
              </a:xfrm>
              <a:custGeom>
                <a:avLst/>
                <a:gdLst>
                  <a:gd name="T0" fmla="*/ 3 w 345"/>
                  <a:gd name="T1" fmla="*/ 270 h 270"/>
                  <a:gd name="T2" fmla="*/ 345 w 345"/>
                  <a:gd name="T3" fmla="*/ 3 h 270"/>
                  <a:gd name="T4" fmla="*/ 345 w 345"/>
                  <a:gd name="T5" fmla="*/ 0 h 270"/>
                  <a:gd name="T6" fmla="*/ 0 w 345"/>
                  <a:gd name="T7" fmla="*/ 267 h 270"/>
                  <a:gd name="T8" fmla="*/ 3 w 345"/>
                  <a:gd name="T9" fmla="*/ 270 h 270"/>
                </a:gdLst>
                <a:ahLst/>
                <a:cxnLst>
                  <a:cxn ang="0">
                    <a:pos x="T0" y="T1"/>
                  </a:cxn>
                  <a:cxn ang="0">
                    <a:pos x="T2" y="T3"/>
                  </a:cxn>
                  <a:cxn ang="0">
                    <a:pos x="T4" y="T5"/>
                  </a:cxn>
                  <a:cxn ang="0">
                    <a:pos x="T6" y="T7"/>
                  </a:cxn>
                  <a:cxn ang="0">
                    <a:pos x="T8" y="T9"/>
                  </a:cxn>
                </a:cxnLst>
                <a:rect l="0" t="0" r="r" b="b"/>
                <a:pathLst>
                  <a:path w="345" h="270">
                    <a:moveTo>
                      <a:pt x="3" y="270"/>
                    </a:moveTo>
                    <a:lnTo>
                      <a:pt x="345" y="3"/>
                    </a:lnTo>
                    <a:lnTo>
                      <a:pt x="345" y="0"/>
                    </a:lnTo>
                    <a:lnTo>
                      <a:pt x="0" y="267"/>
                    </a:lnTo>
                    <a:lnTo>
                      <a:pt x="3"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15" name="Freeform 343"/>
              <p:cNvSpPr>
                <a:spLocks/>
              </p:cNvSpPr>
              <p:nvPr userDrawn="1"/>
            </p:nvSpPr>
            <p:spPr bwMode="auto">
              <a:xfrm>
                <a:off x="1648" y="944"/>
                <a:ext cx="483" cy="88"/>
              </a:xfrm>
              <a:custGeom>
                <a:avLst/>
                <a:gdLst>
                  <a:gd name="T0" fmla="*/ 4 w 483"/>
                  <a:gd name="T1" fmla="*/ 88 h 88"/>
                  <a:gd name="T2" fmla="*/ 483 w 483"/>
                  <a:gd name="T3" fmla="*/ 3 h 88"/>
                  <a:gd name="T4" fmla="*/ 483 w 483"/>
                  <a:gd name="T5" fmla="*/ 0 h 88"/>
                  <a:gd name="T6" fmla="*/ 0 w 483"/>
                  <a:gd name="T7" fmla="*/ 84 h 88"/>
                  <a:gd name="T8" fmla="*/ 4 w 483"/>
                  <a:gd name="T9" fmla="*/ 88 h 88"/>
                </a:gdLst>
                <a:ahLst/>
                <a:cxnLst>
                  <a:cxn ang="0">
                    <a:pos x="T0" y="T1"/>
                  </a:cxn>
                  <a:cxn ang="0">
                    <a:pos x="T2" y="T3"/>
                  </a:cxn>
                  <a:cxn ang="0">
                    <a:pos x="T4" y="T5"/>
                  </a:cxn>
                  <a:cxn ang="0">
                    <a:pos x="T6" y="T7"/>
                  </a:cxn>
                  <a:cxn ang="0">
                    <a:pos x="T8" y="T9"/>
                  </a:cxn>
                </a:cxnLst>
                <a:rect l="0" t="0" r="r" b="b"/>
                <a:pathLst>
                  <a:path w="483" h="88">
                    <a:moveTo>
                      <a:pt x="4" y="88"/>
                    </a:moveTo>
                    <a:lnTo>
                      <a:pt x="483" y="3"/>
                    </a:lnTo>
                    <a:lnTo>
                      <a:pt x="483" y="0"/>
                    </a:lnTo>
                    <a:lnTo>
                      <a:pt x="0" y="84"/>
                    </a:lnTo>
                    <a:lnTo>
                      <a:pt x="4"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16" name="Freeform 344"/>
              <p:cNvSpPr>
                <a:spLocks/>
              </p:cNvSpPr>
              <p:nvPr userDrawn="1"/>
            </p:nvSpPr>
            <p:spPr bwMode="auto">
              <a:xfrm>
                <a:off x="1648" y="494"/>
                <a:ext cx="226" cy="538"/>
              </a:xfrm>
              <a:custGeom>
                <a:avLst/>
                <a:gdLst>
                  <a:gd name="T0" fmla="*/ 4 w 226"/>
                  <a:gd name="T1" fmla="*/ 538 h 538"/>
                  <a:gd name="T2" fmla="*/ 226 w 226"/>
                  <a:gd name="T3" fmla="*/ 0 h 538"/>
                  <a:gd name="T4" fmla="*/ 223 w 226"/>
                  <a:gd name="T5" fmla="*/ 0 h 538"/>
                  <a:gd name="T6" fmla="*/ 0 w 226"/>
                  <a:gd name="T7" fmla="*/ 534 h 538"/>
                  <a:gd name="T8" fmla="*/ 4 w 226"/>
                  <a:gd name="T9" fmla="*/ 538 h 538"/>
                </a:gdLst>
                <a:ahLst/>
                <a:cxnLst>
                  <a:cxn ang="0">
                    <a:pos x="T0" y="T1"/>
                  </a:cxn>
                  <a:cxn ang="0">
                    <a:pos x="T2" y="T3"/>
                  </a:cxn>
                  <a:cxn ang="0">
                    <a:pos x="T4" y="T5"/>
                  </a:cxn>
                  <a:cxn ang="0">
                    <a:pos x="T6" y="T7"/>
                  </a:cxn>
                  <a:cxn ang="0">
                    <a:pos x="T8" y="T9"/>
                  </a:cxn>
                </a:cxnLst>
                <a:rect l="0" t="0" r="r" b="b"/>
                <a:pathLst>
                  <a:path w="226" h="538">
                    <a:moveTo>
                      <a:pt x="4" y="538"/>
                    </a:moveTo>
                    <a:lnTo>
                      <a:pt x="226" y="0"/>
                    </a:lnTo>
                    <a:lnTo>
                      <a:pt x="223" y="0"/>
                    </a:lnTo>
                    <a:lnTo>
                      <a:pt x="0" y="534"/>
                    </a:lnTo>
                    <a:lnTo>
                      <a:pt x="4"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17" name="Freeform 345"/>
              <p:cNvSpPr>
                <a:spLocks/>
              </p:cNvSpPr>
              <p:nvPr userDrawn="1"/>
            </p:nvSpPr>
            <p:spPr bwMode="auto">
              <a:xfrm>
                <a:off x="1648" y="1028"/>
                <a:ext cx="587" cy="466"/>
              </a:xfrm>
              <a:custGeom>
                <a:avLst/>
                <a:gdLst>
                  <a:gd name="T0" fmla="*/ 583 w 587"/>
                  <a:gd name="T1" fmla="*/ 466 h 466"/>
                  <a:gd name="T2" fmla="*/ 587 w 587"/>
                  <a:gd name="T3" fmla="*/ 463 h 466"/>
                  <a:gd name="T4" fmla="*/ 4 w 587"/>
                  <a:gd name="T5" fmla="*/ 0 h 466"/>
                  <a:gd name="T6" fmla="*/ 0 w 587"/>
                  <a:gd name="T7" fmla="*/ 4 h 466"/>
                  <a:gd name="T8" fmla="*/ 583 w 587"/>
                  <a:gd name="T9" fmla="*/ 466 h 466"/>
                </a:gdLst>
                <a:ahLst/>
                <a:cxnLst>
                  <a:cxn ang="0">
                    <a:pos x="T0" y="T1"/>
                  </a:cxn>
                  <a:cxn ang="0">
                    <a:pos x="T2" y="T3"/>
                  </a:cxn>
                  <a:cxn ang="0">
                    <a:pos x="T4" y="T5"/>
                  </a:cxn>
                  <a:cxn ang="0">
                    <a:pos x="T6" y="T7"/>
                  </a:cxn>
                  <a:cxn ang="0">
                    <a:pos x="T8" y="T9"/>
                  </a:cxn>
                </a:cxnLst>
                <a:rect l="0" t="0" r="r" b="b"/>
                <a:pathLst>
                  <a:path w="587" h="466">
                    <a:moveTo>
                      <a:pt x="583" y="466"/>
                    </a:moveTo>
                    <a:lnTo>
                      <a:pt x="587" y="463"/>
                    </a:lnTo>
                    <a:lnTo>
                      <a:pt x="4" y="0"/>
                    </a:lnTo>
                    <a:lnTo>
                      <a:pt x="0" y="4"/>
                    </a:lnTo>
                    <a:lnTo>
                      <a:pt x="583"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18" name="Freeform 346"/>
              <p:cNvSpPr>
                <a:spLocks/>
              </p:cNvSpPr>
              <p:nvPr userDrawn="1"/>
            </p:nvSpPr>
            <p:spPr bwMode="auto">
              <a:xfrm>
                <a:off x="1648" y="183"/>
                <a:ext cx="220" cy="849"/>
              </a:xfrm>
              <a:custGeom>
                <a:avLst/>
                <a:gdLst>
                  <a:gd name="T0" fmla="*/ 4 w 220"/>
                  <a:gd name="T1" fmla="*/ 849 h 849"/>
                  <a:gd name="T2" fmla="*/ 220 w 220"/>
                  <a:gd name="T3" fmla="*/ 3 h 849"/>
                  <a:gd name="T4" fmla="*/ 217 w 220"/>
                  <a:gd name="T5" fmla="*/ 0 h 849"/>
                  <a:gd name="T6" fmla="*/ 0 w 220"/>
                  <a:gd name="T7" fmla="*/ 845 h 849"/>
                  <a:gd name="T8" fmla="*/ 4 w 220"/>
                  <a:gd name="T9" fmla="*/ 849 h 849"/>
                </a:gdLst>
                <a:ahLst/>
                <a:cxnLst>
                  <a:cxn ang="0">
                    <a:pos x="T0" y="T1"/>
                  </a:cxn>
                  <a:cxn ang="0">
                    <a:pos x="T2" y="T3"/>
                  </a:cxn>
                  <a:cxn ang="0">
                    <a:pos x="T4" y="T5"/>
                  </a:cxn>
                  <a:cxn ang="0">
                    <a:pos x="T6" y="T7"/>
                  </a:cxn>
                  <a:cxn ang="0">
                    <a:pos x="T8" y="T9"/>
                  </a:cxn>
                </a:cxnLst>
                <a:rect l="0" t="0" r="r" b="b"/>
                <a:pathLst>
                  <a:path w="220" h="849">
                    <a:moveTo>
                      <a:pt x="4" y="849"/>
                    </a:moveTo>
                    <a:lnTo>
                      <a:pt x="220" y="3"/>
                    </a:lnTo>
                    <a:lnTo>
                      <a:pt x="217" y="0"/>
                    </a:lnTo>
                    <a:lnTo>
                      <a:pt x="0" y="845"/>
                    </a:lnTo>
                    <a:lnTo>
                      <a:pt x="4" y="8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19" name="Freeform 347"/>
              <p:cNvSpPr>
                <a:spLocks/>
              </p:cNvSpPr>
              <p:nvPr userDrawn="1"/>
            </p:nvSpPr>
            <p:spPr bwMode="auto">
              <a:xfrm>
                <a:off x="1517" y="1028"/>
                <a:ext cx="135" cy="139"/>
              </a:xfrm>
              <a:custGeom>
                <a:avLst/>
                <a:gdLst>
                  <a:gd name="T0" fmla="*/ 3 w 135"/>
                  <a:gd name="T1" fmla="*/ 139 h 139"/>
                  <a:gd name="T2" fmla="*/ 135 w 135"/>
                  <a:gd name="T3" fmla="*/ 4 h 139"/>
                  <a:gd name="T4" fmla="*/ 131 w 135"/>
                  <a:gd name="T5" fmla="*/ 0 h 139"/>
                  <a:gd name="T6" fmla="*/ 0 w 135"/>
                  <a:gd name="T7" fmla="*/ 139 h 139"/>
                  <a:gd name="T8" fmla="*/ 3 w 135"/>
                  <a:gd name="T9" fmla="*/ 139 h 139"/>
                </a:gdLst>
                <a:ahLst/>
                <a:cxnLst>
                  <a:cxn ang="0">
                    <a:pos x="T0" y="T1"/>
                  </a:cxn>
                  <a:cxn ang="0">
                    <a:pos x="T2" y="T3"/>
                  </a:cxn>
                  <a:cxn ang="0">
                    <a:pos x="T4" y="T5"/>
                  </a:cxn>
                  <a:cxn ang="0">
                    <a:pos x="T6" y="T7"/>
                  </a:cxn>
                  <a:cxn ang="0">
                    <a:pos x="T8" y="T9"/>
                  </a:cxn>
                </a:cxnLst>
                <a:rect l="0" t="0" r="r" b="b"/>
                <a:pathLst>
                  <a:path w="135" h="139">
                    <a:moveTo>
                      <a:pt x="3" y="139"/>
                    </a:moveTo>
                    <a:lnTo>
                      <a:pt x="135" y="4"/>
                    </a:lnTo>
                    <a:lnTo>
                      <a:pt x="131" y="0"/>
                    </a:lnTo>
                    <a:lnTo>
                      <a:pt x="0" y="139"/>
                    </a:lnTo>
                    <a:lnTo>
                      <a:pt x="3"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20" name="Freeform 348"/>
              <p:cNvSpPr>
                <a:spLocks/>
              </p:cNvSpPr>
              <p:nvPr userDrawn="1"/>
            </p:nvSpPr>
            <p:spPr bwMode="auto">
              <a:xfrm>
                <a:off x="749" y="1167"/>
                <a:ext cx="771" cy="465"/>
              </a:xfrm>
              <a:custGeom>
                <a:avLst/>
                <a:gdLst>
                  <a:gd name="T0" fmla="*/ 0 w 771"/>
                  <a:gd name="T1" fmla="*/ 465 h 465"/>
                  <a:gd name="T2" fmla="*/ 771 w 771"/>
                  <a:gd name="T3" fmla="*/ 3 h 465"/>
                  <a:gd name="T4" fmla="*/ 768 w 771"/>
                  <a:gd name="T5" fmla="*/ 0 h 465"/>
                  <a:gd name="T6" fmla="*/ 0 w 771"/>
                  <a:gd name="T7" fmla="*/ 462 h 465"/>
                  <a:gd name="T8" fmla="*/ 0 w 771"/>
                  <a:gd name="T9" fmla="*/ 465 h 465"/>
                </a:gdLst>
                <a:ahLst/>
                <a:cxnLst>
                  <a:cxn ang="0">
                    <a:pos x="T0" y="T1"/>
                  </a:cxn>
                  <a:cxn ang="0">
                    <a:pos x="T2" y="T3"/>
                  </a:cxn>
                  <a:cxn ang="0">
                    <a:pos x="T4" y="T5"/>
                  </a:cxn>
                  <a:cxn ang="0">
                    <a:pos x="T6" y="T7"/>
                  </a:cxn>
                  <a:cxn ang="0">
                    <a:pos x="T8" y="T9"/>
                  </a:cxn>
                </a:cxnLst>
                <a:rect l="0" t="0" r="r" b="b"/>
                <a:pathLst>
                  <a:path w="771" h="465">
                    <a:moveTo>
                      <a:pt x="0" y="465"/>
                    </a:moveTo>
                    <a:lnTo>
                      <a:pt x="771" y="3"/>
                    </a:lnTo>
                    <a:lnTo>
                      <a:pt x="768" y="0"/>
                    </a:lnTo>
                    <a:lnTo>
                      <a:pt x="0" y="462"/>
                    </a:lnTo>
                    <a:lnTo>
                      <a:pt x="0" y="4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21" name="Freeform 349"/>
              <p:cNvSpPr>
                <a:spLocks/>
              </p:cNvSpPr>
              <p:nvPr userDrawn="1"/>
            </p:nvSpPr>
            <p:spPr bwMode="auto">
              <a:xfrm>
                <a:off x="2231" y="1491"/>
                <a:ext cx="282" cy="487"/>
              </a:xfrm>
              <a:custGeom>
                <a:avLst/>
                <a:gdLst>
                  <a:gd name="T0" fmla="*/ 279 w 282"/>
                  <a:gd name="T1" fmla="*/ 487 h 487"/>
                  <a:gd name="T2" fmla="*/ 282 w 282"/>
                  <a:gd name="T3" fmla="*/ 487 h 487"/>
                  <a:gd name="T4" fmla="*/ 4 w 282"/>
                  <a:gd name="T5" fmla="*/ 0 h 487"/>
                  <a:gd name="T6" fmla="*/ 0 w 282"/>
                  <a:gd name="T7" fmla="*/ 3 h 487"/>
                  <a:gd name="T8" fmla="*/ 279 w 282"/>
                  <a:gd name="T9" fmla="*/ 487 h 487"/>
                </a:gdLst>
                <a:ahLst/>
                <a:cxnLst>
                  <a:cxn ang="0">
                    <a:pos x="T0" y="T1"/>
                  </a:cxn>
                  <a:cxn ang="0">
                    <a:pos x="T2" y="T3"/>
                  </a:cxn>
                  <a:cxn ang="0">
                    <a:pos x="T4" y="T5"/>
                  </a:cxn>
                  <a:cxn ang="0">
                    <a:pos x="T6" y="T7"/>
                  </a:cxn>
                  <a:cxn ang="0">
                    <a:pos x="T8" y="T9"/>
                  </a:cxn>
                </a:cxnLst>
                <a:rect l="0" t="0" r="r" b="b"/>
                <a:pathLst>
                  <a:path w="282" h="487">
                    <a:moveTo>
                      <a:pt x="279" y="487"/>
                    </a:moveTo>
                    <a:lnTo>
                      <a:pt x="282" y="487"/>
                    </a:lnTo>
                    <a:lnTo>
                      <a:pt x="4" y="0"/>
                    </a:lnTo>
                    <a:lnTo>
                      <a:pt x="0" y="3"/>
                    </a:lnTo>
                    <a:lnTo>
                      <a:pt x="279"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22" name="Freeform 350"/>
              <p:cNvSpPr>
                <a:spLocks/>
              </p:cNvSpPr>
              <p:nvPr userDrawn="1"/>
            </p:nvSpPr>
            <p:spPr bwMode="auto">
              <a:xfrm>
                <a:off x="2510" y="1663"/>
                <a:ext cx="633" cy="318"/>
              </a:xfrm>
              <a:custGeom>
                <a:avLst/>
                <a:gdLst>
                  <a:gd name="T0" fmla="*/ 0 w 633"/>
                  <a:gd name="T1" fmla="*/ 318 h 318"/>
                  <a:gd name="T2" fmla="*/ 633 w 633"/>
                  <a:gd name="T3" fmla="*/ 4 h 318"/>
                  <a:gd name="T4" fmla="*/ 630 w 633"/>
                  <a:gd name="T5" fmla="*/ 0 h 318"/>
                  <a:gd name="T6" fmla="*/ 0 w 633"/>
                  <a:gd name="T7" fmla="*/ 315 h 318"/>
                  <a:gd name="T8" fmla="*/ 0 w 633"/>
                  <a:gd name="T9" fmla="*/ 318 h 318"/>
                </a:gdLst>
                <a:ahLst/>
                <a:cxnLst>
                  <a:cxn ang="0">
                    <a:pos x="T0" y="T1"/>
                  </a:cxn>
                  <a:cxn ang="0">
                    <a:pos x="T2" y="T3"/>
                  </a:cxn>
                  <a:cxn ang="0">
                    <a:pos x="T4" y="T5"/>
                  </a:cxn>
                  <a:cxn ang="0">
                    <a:pos x="T6" y="T7"/>
                  </a:cxn>
                  <a:cxn ang="0">
                    <a:pos x="T8" y="T9"/>
                  </a:cxn>
                </a:cxnLst>
                <a:rect l="0" t="0" r="r" b="b"/>
                <a:pathLst>
                  <a:path w="633" h="318">
                    <a:moveTo>
                      <a:pt x="0" y="318"/>
                    </a:moveTo>
                    <a:lnTo>
                      <a:pt x="633" y="4"/>
                    </a:lnTo>
                    <a:lnTo>
                      <a:pt x="630" y="0"/>
                    </a:lnTo>
                    <a:lnTo>
                      <a:pt x="0" y="315"/>
                    </a:lnTo>
                    <a:lnTo>
                      <a:pt x="0" y="3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23" name="Freeform 351"/>
              <p:cNvSpPr>
                <a:spLocks/>
              </p:cNvSpPr>
              <p:nvPr userDrawn="1"/>
            </p:nvSpPr>
            <p:spPr bwMode="auto">
              <a:xfrm>
                <a:off x="2510" y="1371"/>
                <a:ext cx="633" cy="610"/>
              </a:xfrm>
              <a:custGeom>
                <a:avLst/>
                <a:gdLst>
                  <a:gd name="T0" fmla="*/ 3 w 633"/>
                  <a:gd name="T1" fmla="*/ 610 h 610"/>
                  <a:gd name="T2" fmla="*/ 633 w 633"/>
                  <a:gd name="T3" fmla="*/ 3 h 610"/>
                  <a:gd name="T4" fmla="*/ 630 w 633"/>
                  <a:gd name="T5" fmla="*/ 0 h 610"/>
                  <a:gd name="T6" fmla="*/ 0 w 633"/>
                  <a:gd name="T7" fmla="*/ 607 h 610"/>
                  <a:gd name="T8" fmla="*/ 3 w 633"/>
                  <a:gd name="T9" fmla="*/ 610 h 610"/>
                </a:gdLst>
                <a:ahLst/>
                <a:cxnLst>
                  <a:cxn ang="0">
                    <a:pos x="T0" y="T1"/>
                  </a:cxn>
                  <a:cxn ang="0">
                    <a:pos x="T2" y="T3"/>
                  </a:cxn>
                  <a:cxn ang="0">
                    <a:pos x="T4" y="T5"/>
                  </a:cxn>
                  <a:cxn ang="0">
                    <a:pos x="T6" y="T7"/>
                  </a:cxn>
                  <a:cxn ang="0">
                    <a:pos x="T8" y="T9"/>
                  </a:cxn>
                </a:cxnLst>
                <a:rect l="0" t="0" r="r" b="b"/>
                <a:pathLst>
                  <a:path w="633" h="610">
                    <a:moveTo>
                      <a:pt x="3" y="610"/>
                    </a:moveTo>
                    <a:lnTo>
                      <a:pt x="633" y="3"/>
                    </a:lnTo>
                    <a:lnTo>
                      <a:pt x="630" y="0"/>
                    </a:lnTo>
                    <a:lnTo>
                      <a:pt x="0" y="607"/>
                    </a:lnTo>
                    <a:lnTo>
                      <a:pt x="3"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24" name="Freeform 352"/>
              <p:cNvSpPr>
                <a:spLocks/>
              </p:cNvSpPr>
              <p:nvPr userDrawn="1"/>
            </p:nvSpPr>
            <p:spPr bwMode="auto">
              <a:xfrm>
                <a:off x="3140" y="1663"/>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25" name="Freeform 353"/>
              <p:cNvSpPr>
                <a:spLocks/>
              </p:cNvSpPr>
              <p:nvPr userDrawn="1"/>
            </p:nvSpPr>
            <p:spPr bwMode="auto">
              <a:xfrm>
                <a:off x="3842" y="1575"/>
                <a:ext cx="448" cy="447"/>
              </a:xfrm>
              <a:custGeom>
                <a:avLst/>
                <a:gdLst>
                  <a:gd name="T0" fmla="*/ 3 w 448"/>
                  <a:gd name="T1" fmla="*/ 447 h 447"/>
                  <a:gd name="T2" fmla="*/ 448 w 448"/>
                  <a:gd name="T3" fmla="*/ 4 h 447"/>
                  <a:gd name="T4" fmla="*/ 445 w 448"/>
                  <a:gd name="T5" fmla="*/ 0 h 447"/>
                  <a:gd name="T6" fmla="*/ 0 w 448"/>
                  <a:gd name="T7" fmla="*/ 444 h 447"/>
                  <a:gd name="T8" fmla="*/ 3 w 448"/>
                  <a:gd name="T9" fmla="*/ 447 h 447"/>
                </a:gdLst>
                <a:ahLst/>
                <a:cxnLst>
                  <a:cxn ang="0">
                    <a:pos x="T0" y="T1"/>
                  </a:cxn>
                  <a:cxn ang="0">
                    <a:pos x="T2" y="T3"/>
                  </a:cxn>
                  <a:cxn ang="0">
                    <a:pos x="T4" y="T5"/>
                  </a:cxn>
                  <a:cxn ang="0">
                    <a:pos x="T6" y="T7"/>
                  </a:cxn>
                  <a:cxn ang="0">
                    <a:pos x="T8" y="T9"/>
                  </a:cxn>
                </a:cxnLst>
                <a:rect l="0" t="0" r="r" b="b"/>
                <a:pathLst>
                  <a:path w="448" h="447">
                    <a:moveTo>
                      <a:pt x="3" y="447"/>
                    </a:moveTo>
                    <a:lnTo>
                      <a:pt x="448" y="4"/>
                    </a:lnTo>
                    <a:lnTo>
                      <a:pt x="445" y="0"/>
                    </a:lnTo>
                    <a:lnTo>
                      <a:pt x="0" y="444"/>
                    </a:lnTo>
                    <a:lnTo>
                      <a:pt x="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26" name="Freeform 354"/>
              <p:cNvSpPr>
                <a:spLocks/>
              </p:cNvSpPr>
              <p:nvPr userDrawn="1"/>
            </p:nvSpPr>
            <p:spPr bwMode="auto">
              <a:xfrm>
                <a:off x="3842" y="1575"/>
                <a:ext cx="448" cy="447"/>
              </a:xfrm>
              <a:custGeom>
                <a:avLst/>
                <a:gdLst>
                  <a:gd name="T0" fmla="*/ 3 w 448"/>
                  <a:gd name="T1" fmla="*/ 447 h 447"/>
                  <a:gd name="T2" fmla="*/ 448 w 448"/>
                  <a:gd name="T3" fmla="*/ 4 h 447"/>
                  <a:gd name="T4" fmla="*/ 445 w 448"/>
                  <a:gd name="T5" fmla="*/ 0 h 447"/>
                  <a:gd name="T6" fmla="*/ 0 w 448"/>
                  <a:gd name="T7" fmla="*/ 444 h 447"/>
                  <a:gd name="T8" fmla="*/ 3 w 448"/>
                  <a:gd name="T9" fmla="*/ 447 h 447"/>
                </a:gdLst>
                <a:ahLst/>
                <a:cxnLst>
                  <a:cxn ang="0">
                    <a:pos x="T0" y="T1"/>
                  </a:cxn>
                  <a:cxn ang="0">
                    <a:pos x="T2" y="T3"/>
                  </a:cxn>
                  <a:cxn ang="0">
                    <a:pos x="T4" y="T5"/>
                  </a:cxn>
                  <a:cxn ang="0">
                    <a:pos x="T6" y="T7"/>
                  </a:cxn>
                  <a:cxn ang="0">
                    <a:pos x="T8" y="T9"/>
                  </a:cxn>
                </a:cxnLst>
                <a:rect l="0" t="0" r="r" b="b"/>
                <a:pathLst>
                  <a:path w="448" h="447">
                    <a:moveTo>
                      <a:pt x="3" y="447"/>
                    </a:moveTo>
                    <a:lnTo>
                      <a:pt x="448" y="4"/>
                    </a:lnTo>
                    <a:lnTo>
                      <a:pt x="445" y="0"/>
                    </a:lnTo>
                    <a:lnTo>
                      <a:pt x="0" y="444"/>
                    </a:lnTo>
                    <a:lnTo>
                      <a:pt x="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27" name="Freeform 355"/>
              <p:cNvSpPr>
                <a:spLocks/>
              </p:cNvSpPr>
              <p:nvPr userDrawn="1"/>
            </p:nvSpPr>
            <p:spPr bwMode="auto">
              <a:xfrm>
                <a:off x="3842" y="1940"/>
                <a:ext cx="138" cy="82"/>
              </a:xfrm>
              <a:custGeom>
                <a:avLst/>
                <a:gdLst>
                  <a:gd name="T0" fmla="*/ 0 w 138"/>
                  <a:gd name="T1" fmla="*/ 82 h 82"/>
                  <a:gd name="T2" fmla="*/ 138 w 138"/>
                  <a:gd name="T3" fmla="*/ 0 h 82"/>
                  <a:gd name="T4" fmla="*/ 135 w 138"/>
                  <a:gd name="T5" fmla="*/ 0 h 82"/>
                  <a:gd name="T6" fmla="*/ 0 w 138"/>
                  <a:gd name="T7" fmla="*/ 79 h 82"/>
                  <a:gd name="T8" fmla="*/ 0 w 138"/>
                  <a:gd name="T9" fmla="*/ 82 h 82"/>
                </a:gdLst>
                <a:ahLst/>
                <a:cxnLst>
                  <a:cxn ang="0">
                    <a:pos x="T0" y="T1"/>
                  </a:cxn>
                  <a:cxn ang="0">
                    <a:pos x="T2" y="T3"/>
                  </a:cxn>
                  <a:cxn ang="0">
                    <a:pos x="T4" y="T5"/>
                  </a:cxn>
                  <a:cxn ang="0">
                    <a:pos x="T6" y="T7"/>
                  </a:cxn>
                  <a:cxn ang="0">
                    <a:pos x="T8" y="T9"/>
                  </a:cxn>
                </a:cxnLst>
                <a:rect l="0" t="0" r="r" b="b"/>
                <a:pathLst>
                  <a:path w="138" h="82">
                    <a:moveTo>
                      <a:pt x="0" y="82"/>
                    </a:moveTo>
                    <a:lnTo>
                      <a:pt x="138" y="0"/>
                    </a:lnTo>
                    <a:lnTo>
                      <a:pt x="135" y="0"/>
                    </a:lnTo>
                    <a:lnTo>
                      <a:pt x="0" y="79"/>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28" name="Freeform 356"/>
              <p:cNvSpPr>
                <a:spLocks/>
              </p:cNvSpPr>
              <p:nvPr userDrawn="1"/>
            </p:nvSpPr>
            <p:spPr bwMode="auto">
              <a:xfrm>
                <a:off x="3842" y="1308"/>
                <a:ext cx="182" cy="714"/>
              </a:xfrm>
              <a:custGeom>
                <a:avLst/>
                <a:gdLst>
                  <a:gd name="T0" fmla="*/ 3 w 182"/>
                  <a:gd name="T1" fmla="*/ 714 h 714"/>
                  <a:gd name="T2" fmla="*/ 182 w 182"/>
                  <a:gd name="T3" fmla="*/ 3 h 714"/>
                  <a:gd name="T4" fmla="*/ 179 w 182"/>
                  <a:gd name="T5" fmla="*/ 0 h 714"/>
                  <a:gd name="T6" fmla="*/ 0 w 182"/>
                  <a:gd name="T7" fmla="*/ 714 h 714"/>
                  <a:gd name="T8" fmla="*/ 3 w 182"/>
                  <a:gd name="T9" fmla="*/ 714 h 714"/>
                </a:gdLst>
                <a:ahLst/>
                <a:cxnLst>
                  <a:cxn ang="0">
                    <a:pos x="T0" y="T1"/>
                  </a:cxn>
                  <a:cxn ang="0">
                    <a:pos x="T2" y="T3"/>
                  </a:cxn>
                  <a:cxn ang="0">
                    <a:pos x="T4" y="T5"/>
                  </a:cxn>
                  <a:cxn ang="0">
                    <a:pos x="T6" y="T7"/>
                  </a:cxn>
                  <a:cxn ang="0">
                    <a:pos x="T8" y="T9"/>
                  </a:cxn>
                </a:cxnLst>
                <a:rect l="0" t="0" r="r" b="b"/>
                <a:pathLst>
                  <a:path w="182" h="714">
                    <a:moveTo>
                      <a:pt x="3" y="714"/>
                    </a:moveTo>
                    <a:lnTo>
                      <a:pt x="182" y="3"/>
                    </a:lnTo>
                    <a:lnTo>
                      <a:pt x="179" y="0"/>
                    </a:lnTo>
                    <a:lnTo>
                      <a:pt x="0" y="714"/>
                    </a:lnTo>
                    <a:lnTo>
                      <a:pt x="3" y="7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29" name="Freeform 357"/>
              <p:cNvSpPr>
                <a:spLocks/>
              </p:cNvSpPr>
              <p:nvPr userDrawn="1"/>
            </p:nvSpPr>
            <p:spPr bwMode="auto">
              <a:xfrm>
                <a:off x="3842" y="1308"/>
                <a:ext cx="182" cy="714"/>
              </a:xfrm>
              <a:custGeom>
                <a:avLst/>
                <a:gdLst>
                  <a:gd name="T0" fmla="*/ 3 w 182"/>
                  <a:gd name="T1" fmla="*/ 714 h 714"/>
                  <a:gd name="T2" fmla="*/ 182 w 182"/>
                  <a:gd name="T3" fmla="*/ 3 h 714"/>
                  <a:gd name="T4" fmla="*/ 179 w 182"/>
                  <a:gd name="T5" fmla="*/ 0 h 714"/>
                  <a:gd name="T6" fmla="*/ 0 w 182"/>
                  <a:gd name="T7" fmla="*/ 714 h 714"/>
                  <a:gd name="T8" fmla="*/ 3 w 182"/>
                  <a:gd name="T9" fmla="*/ 714 h 714"/>
                </a:gdLst>
                <a:ahLst/>
                <a:cxnLst>
                  <a:cxn ang="0">
                    <a:pos x="T0" y="T1"/>
                  </a:cxn>
                  <a:cxn ang="0">
                    <a:pos x="T2" y="T3"/>
                  </a:cxn>
                  <a:cxn ang="0">
                    <a:pos x="T4" y="T5"/>
                  </a:cxn>
                  <a:cxn ang="0">
                    <a:pos x="T6" y="T7"/>
                  </a:cxn>
                  <a:cxn ang="0">
                    <a:pos x="T8" y="T9"/>
                  </a:cxn>
                </a:cxnLst>
                <a:rect l="0" t="0" r="r" b="b"/>
                <a:pathLst>
                  <a:path w="182" h="714">
                    <a:moveTo>
                      <a:pt x="3" y="714"/>
                    </a:moveTo>
                    <a:lnTo>
                      <a:pt x="182" y="3"/>
                    </a:lnTo>
                    <a:lnTo>
                      <a:pt x="179" y="0"/>
                    </a:lnTo>
                    <a:lnTo>
                      <a:pt x="0" y="714"/>
                    </a:lnTo>
                    <a:lnTo>
                      <a:pt x="3" y="7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30" name="Freeform 358"/>
              <p:cNvSpPr>
                <a:spLocks/>
              </p:cNvSpPr>
              <p:nvPr userDrawn="1"/>
            </p:nvSpPr>
            <p:spPr bwMode="auto">
              <a:xfrm>
                <a:off x="2003" y="1978"/>
                <a:ext cx="507" cy="53"/>
              </a:xfrm>
              <a:custGeom>
                <a:avLst/>
                <a:gdLst>
                  <a:gd name="T0" fmla="*/ 0 w 507"/>
                  <a:gd name="T1" fmla="*/ 53 h 53"/>
                  <a:gd name="T2" fmla="*/ 507 w 507"/>
                  <a:gd name="T3" fmla="*/ 3 h 53"/>
                  <a:gd name="T4" fmla="*/ 507 w 507"/>
                  <a:gd name="T5" fmla="*/ 0 h 53"/>
                  <a:gd name="T6" fmla="*/ 0 w 507"/>
                  <a:gd name="T7" fmla="*/ 50 h 53"/>
                  <a:gd name="T8" fmla="*/ 0 w 507"/>
                  <a:gd name="T9" fmla="*/ 53 h 53"/>
                </a:gdLst>
                <a:ahLst/>
                <a:cxnLst>
                  <a:cxn ang="0">
                    <a:pos x="T0" y="T1"/>
                  </a:cxn>
                  <a:cxn ang="0">
                    <a:pos x="T2" y="T3"/>
                  </a:cxn>
                  <a:cxn ang="0">
                    <a:pos x="T4" y="T5"/>
                  </a:cxn>
                  <a:cxn ang="0">
                    <a:pos x="T6" y="T7"/>
                  </a:cxn>
                  <a:cxn ang="0">
                    <a:pos x="T8" y="T9"/>
                  </a:cxn>
                </a:cxnLst>
                <a:rect l="0" t="0" r="r" b="b"/>
                <a:pathLst>
                  <a:path w="507" h="53">
                    <a:moveTo>
                      <a:pt x="0" y="53"/>
                    </a:moveTo>
                    <a:lnTo>
                      <a:pt x="507" y="3"/>
                    </a:lnTo>
                    <a:lnTo>
                      <a:pt x="507" y="0"/>
                    </a:lnTo>
                    <a:lnTo>
                      <a:pt x="0" y="50"/>
                    </a:lnTo>
                    <a:lnTo>
                      <a:pt x="0"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31" name="Freeform 359"/>
              <p:cNvSpPr>
                <a:spLocks/>
              </p:cNvSpPr>
              <p:nvPr userDrawn="1"/>
            </p:nvSpPr>
            <p:spPr bwMode="auto">
              <a:xfrm>
                <a:off x="1999" y="1491"/>
                <a:ext cx="236" cy="540"/>
              </a:xfrm>
              <a:custGeom>
                <a:avLst/>
                <a:gdLst>
                  <a:gd name="T0" fmla="*/ 4 w 236"/>
                  <a:gd name="T1" fmla="*/ 540 h 540"/>
                  <a:gd name="T2" fmla="*/ 236 w 236"/>
                  <a:gd name="T3" fmla="*/ 3 h 540"/>
                  <a:gd name="T4" fmla="*/ 232 w 236"/>
                  <a:gd name="T5" fmla="*/ 0 h 540"/>
                  <a:gd name="T6" fmla="*/ 0 w 236"/>
                  <a:gd name="T7" fmla="*/ 540 h 540"/>
                  <a:gd name="T8" fmla="*/ 4 w 236"/>
                  <a:gd name="T9" fmla="*/ 540 h 540"/>
                </a:gdLst>
                <a:ahLst/>
                <a:cxnLst>
                  <a:cxn ang="0">
                    <a:pos x="T0" y="T1"/>
                  </a:cxn>
                  <a:cxn ang="0">
                    <a:pos x="T2" y="T3"/>
                  </a:cxn>
                  <a:cxn ang="0">
                    <a:pos x="T4" y="T5"/>
                  </a:cxn>
                  <a:cxn ang="0">
                    <a:pos x="T6" y="T7"/>
                  </a:cxn>
                  <a:cxn ang="0">
                    <a:pos x="T8" y="T9"/>
                  </a:cxn>
                </a:cxnLst>
                <a:rect l="0" t="0" r="r" b="b"/>
                <a:pathLst>
                  <a:path w="236" h="540">
                    <a:moveTo>
                      <a:pt x="4" y="540"/>
                    </a:moveTo>
                    <a:lnTo>
                      <a:pt x="236" y="3"/>
                    </a:lnTo>
                    <a:lnTo>
                      <a:pt x="232" y="0"/>
                    </a:lnTo>
                    <a:lnTo>
                      <a:pt x="0" y="540"/>
                    </a:lnTo>
                    <a:lnTo>
                      <a:pt x="4"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32" name="Freeform 360"/>
              <p:cNvSpPr>
                <a:spLocks/>
              </p:cNvSpPr>
              <p:nvPr userDrawn="1"/>
            </p:nvSpPr>
            <p:spPr bwMode="auto">
              <a:xfrm>
                <a:off x="749" y="1629"/>
                <a:ext cx="254" cy="19"/>
              </a:xfrm>
              <a:custGeom>
                <a:avLst/>
                <a:gdLst>
                  <a:gd name="T0" fmla="*/ 254 w 254"/>
                  <a:gd name="T1" fmla="*/ 19 h 19"/>
                  <a:gd name="T2" fmla="*/ 254 w 254"/>
                  <a:gd name="T3" fmla="*/ 19 h 19"/>
                  <a:gd name="T4" fmla="*/ 0 w 254"/>
                  <a:gd name="T5" fmla="*/ 0 h 19"/>
                  <a:gd name="T6" fmla="*/ 0 w 254"/>
                  <a:gd name="T7" fmla="*/ 3 h 19"/>
                  <a:gd name="T8" fmla="*/ 254 w 254"/>
                  <a:gd name="T9" fmla="*/ 19 h 19"/>
                </a:gdLst>
                <a:ahLst/>
                <a:cxnLst>
                  <a:cxn ang="0">
                    <a:pos x="T0" y="T1"/>
                  </a:cxn>
                  <a:cxn ang="0">
                    <a:pos x="T2" y="T3"/>
                  </a:cxn>
                  <a:cxn ang="0">
                    <a:pos x="T4" y="T5"/>
                  </a:cxn>
                  <a:cxn ang="0">
                    <a:pos x="T6" y="T7"/>
                  </a:cxn>
                  <a:cxn ang="0">
                    <a:pos x="T8" y="T9"/>
                  </a:cxn>
                </a:cxnLst>
                <a:rect l="0" t="0" r="r" b="b"/>
                <a:pathLst>
                  <a:path w="254" h="19">
                    <a:moveTo>
                      <a:pt x="254" y="19"/>
                    </a:moveTo>
                    <a:lnTo>
                      <a:pt x="254" y="19"/>
                    </a:lnTo>
                    <a:lnTo>
                      <a:pt x="0" y="0"/>
                    </a:lnTo>
                    <a:lnTo>
                      <a:pt x="0" y="3"/>
                    </a:lnTo>
                    <a:lnTo>
                      <a:pt x="25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33" name="Freeform 361"/>
              <p:cNvSpPr>
                <a:spLocks/>
              </p:cNvSpPr>
              <p:nvPr userDrawn="1"/>
            </p:nvSpPr>
            <p:spPr bwMode="auto">
              <a:xfrm>
                <a:off x="1003" y="1028"/>
                <a:ext cx="649" cy="623"/>
              </a:xfrm>
              <a:custGeom>
                <a:avLst/>
                <a:gdLst>
                  <a:gd name="T0" fmla="*/ 3 w 649"/>
                  <a:gd name="T1" fmla="*/ 623 h 623"/>
                  <a:gd name="T2" fmla="*/ 649 w 649"/>
                  <a:gd name="T3" fmla="*/ 4 h 623"/>
                  <a:gd name="T4" fmla="*/ 645 w 649"/>
                  <a:gd name="T5" fmla="*/ 0 h 623"/>
                  <a:gd name="T6" fmla="*/ 0 w 649"/>
                  <a:gd name="T7" fmla="*/ 617 h 623"/>
                  <a:gd name="T8" fmla="*/ 3 w 649"/>
                  <a:gd name="T9" fmla="*/ 623 h 623"/>
                </a:gdLst>
                <a:ahLst/>
                <a:cxnLst>
                  <a:cxn ang="0">
                    <a:pos x="T0" y="T1"/>
                  </a:cxn>
                  <a:cxn ang="0">
                    <a:pos x="T2" y="T3"/>
                  </a:cxn>
                  <a:cxn ang="0">
                    <a:pos x="T4" y="T5"/>
                  </a:cxn>
                  <a:cxn ang="0">
                    <a:pos x="T6" y="T7"/>
                  </a:cxn>
                  <a:cxn ang="0">
                    <a:pos x="T8" y="T9"/>
                  </a:cxn>
                </a:cxnLst>
                <a:rect l="0" t="0" r="r" b="b"/>
                <a:pathLst>
                  <a:path w="649" h="623">
                    <a:moveTo>
                      <a:pt x="3" y="623"/>
                    </a:moveTo>
                    <a:lnTo>
                      <a:pt x="649" y="4"/>
                    </a:lnTo>
                    <a:lnTo>
                      <a:pt x="645" y="0"/>
                    </a:lnTo>
                    <a:lnTo>
                      <a:pt x="0" y="617"/>
                    </a:lnTo>
                    <a:lnTo>
                      <a:pt x="3" y="6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34" name="Freeform 362"/>
              <p:cNvSpPr>
                <a:spLocks/>
              </p:cNvSpPr>
              <p:nvPr userDrawn="1"/>
            </p:nvSpPr>
            <p:spPr bwMode="auto">
              <a:xfrm>
                <a:off x="1003" y="1167"/>
                <a:ext cx="517" cy="481"/>
              </a:xfrm>
              <a:custGeom>
                <a:avLst/>
                <a:gdLst>
                  <a:gd name="T0" fmla="*/ 3 w 517"/>
                  <a:gd name="T1" fmla="*/ 481 h 481"/>
                  <a:gd name="T2" fmla="*/ 517 w 517"/>
                  <a:gd name="T3" fmla="*/ 3 h 481"/>
                  <a:gd name="T4" fmla="*/ 514 w 517"/>
                  <a:gd name="T5" fmla="*/ 0 h 481"/>
                  <a:gd name="T6" fmla="*/ 0 w 517"/>
                  <a:gd name="T7" fmla="*/ 481 h 481"/>
                  <a:gd name="T8" fmla="*/ 3 w 517"/>
                  <a:gd name="T9" fmla="*/ 481 h 481"/>
                </a:gdLst>
                <a:ahLst/>
                <a:cxnLst>
                  <a:cxn ang="0">
                    <a:pos x="T0" y="T1"/>
                  </a:cxn>
                  <a:cxn ang="0">
                    <a:pos x="T2" y="T3"/>
                  </a:cxn>
                  <a:cxn ang="0">
                    <a:pos x="T4" y="T5"/>
                  </a:cxn>
                  <a:cxn ang="0">
                    <a:pos x="T6" y="T7"/>
                  </a:cxn>
                  <a:cxn ang="0">
                    <a:pos x="T8" y="T9"/>
                  </a:cxn>
                </a:cxnLst>
                <a:rect l="0" t="0" r="r" b="b"/>
                <a:pathLst>
                  <a:path w="517" h="481">
                    <a:moveTo>
                      <a:pt x="3" y="481"/>
                    </a:moveTo>
                    <a:lnTo>
                      <a:pt x="517" y="3"/>
                    </a:lnTo>
                    <a:lnTo>
                      <a:pt x="514" y="0"/>
                    </a:lnTo>
                    <a:lnTo>
                      <a:pt x="0" y="481"/>
                    </a:lnTo>
                    <a:lnTo>
                      <a:pt x="3"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35" name="Freeform 363"/>
              <p:cNvSpPr>
                <a:spLocks/>
              </p:cNvSpPr>
              <p:nvPr userDrawn="1"/>
            </p:nvSpPr>
            <p:spPr bwMode="auto">
              <a:xfrm>
                <a:off x="605" y="1151"/>
                <a:ext cx="401" cy="497"/>
              </a:xfrm>
              <a:custGeom>
                <a:avLst/>
                <a:gdLst>
                  <a:gd name="T0" fmla="*/ 398 w 401"/>
                  <a:gd name="T1" fmla="*/ 497 h 497"/>
                  <a:gd name="T2" fmla="*/ 401 w 401"/>
                  <a:gd name="T3" fmla="*/ 497 h 497"/>
                  <a:gd name="T4" fmla="*/ 3 w 401"/>
                  <a:gd name="T5" fmla="*/ 0 h 497"/>
                  <a:gd name="T6" fmla="*/ 0 w 401"/>
                  <a:gd name="T7" fmla="*/ 0 h 497"/>
                  <a:gd name="T8" fmla="*/ 398 w 401"/>
                  <a:gd name="T9" fmla="*/ 497 h 497"/>
                </a:gdLst>
                <a:ahLst/>
                <a:cxnLst>
                  <a:cxn ang="0">
                    <a:pos x="T0" y="T1"/>
                  </a:cxn>
                  <a:cxn ang="0">
                    <a:pos x="T2" y="T3"/>
                  </a:cxn>
                  <a:cxn ang="0">
                    <a:pos x="T4" y="T5"/>
                  </a:cxn>
                  <a:cxn ang="0">
                    <a:pos x="T6" y="T7"/>
                  </a:cxn>
                  <a:cxn ang="0">
                    <a:pos x="T8" y="T9"/>
                  </a:cxn>
                </a:cxnLst>
                <a:rect l="0" t="0" r="r" b="b"/>
                <a:pathLst>
                  <a:path w="401" h="497">
                    <a:moveTo>
                      <a:pt x="398" y="497"/>
                    </a:moveTo>
                    <a:lnTo>
                      <a:pt x="401" y="497"/>
                    </a:lnTo>
                    <a:lnTo>
                      <a:pt x="3" y="0"/>
                    </a:lnTo>
                    <a:lnTo>
                      <a:pt x="0" y="0"/>
                    </a:lnTo>
                    <a:lnTo>
                      <a:pt x="398"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36" name="Freeform 364"/>
              <p:cNvSpPr>
                <a:spLocks/>
              </p:cNvSpPr>
              <p:nvPr userDrawn="1"/>
            </p:nvSpPr>
            <p:spPr bwMode="auto">
              <a:xfrm>
                <a:off x="605" y="1151"/>
                <a:ext cx="144" cy="481"/>
              </a:xfrm>
              <a:custGeom>
                <a:avLst/>
                <a:gdLst>
                  <a:gd name="T0" fmla="*/ 141 w 144"/>
                  <a:gd name="T1" fmla="*/ 481 h 481"/>
                  <a:gd name="T2" fmla="*/ 144 w 144"/>
                  <a:gd name="T3" fmla="*/ 478 h 481"/>
                  <a:gd name="T4" fmla="*/ 3 w 144"/>
                  <a:gd name="T5" fmla="*/ 0 h 481"/>
                  <a:gd name="T6" fmla="*/ 0 w 144"/>
                  <a:gd name="T7" fmla="*/ 0 h 481"/>
                  <a:gd name="T8" fmla="*/ 141 w 144"/>
                  <a:gd name="T9" fmla="*/ 481 h 481"/>
                </a:gdLst>
                <a:ahLst/>
                <a:cxnLst>
                  <a:cxn ang="0">
                    <a:pos x="T0" y="T1"/>
                  </a:cxn>
                  <a:cxn ang="0">
                    <a:pos x="T2" y="T3"/>
                  </a:cxn>
                  <a:cxn ang="0">
                    <a:pos x="T4" y="T5"/>
                  </a:cxn>
                  <a:cxn ang="0">
                    <a:pos x="T6" y="T7"/>
                  </a:cxn>
                  <a:cxn ang="0">
                    <a:pos x="T8" y="T9"/>
                  </a:cxn>
                </a:cxnLst>
                <a:rect l="0" t="0" r="r" b="b"/>
                <a:pathLst>
                  <a:path w="144" h="481">
                    <a:moveTo>
                      <a:pt x="141" y="481"/>
                    </a:moveTo>
                    <a:lnTo>
                      <a:pt x="144" y="478"/>
                    </a:lnTo>
                    <a:lnTo>
                      <a:pt x="3" y="0"/>
                    </a:lnTo>
                    <a:lnTo>
                      <a:pt x="0" y="0"/>
                    </a:lnTo>
                    <a:lnTo>
                      <a:pt x="141"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37" name="Freeform 365"/>
              <p:cNvSpPr>
                <a:spLocks/>
              </p:cNvSpPr>
              <p:nvPr userDrawn="1"/>
            </p:nvSpPr>
            <p:spPr bwMode="auto">
              <a:xfrm>
                <a:off x="323" y="733"/>
                <a:ext cx="285" cy="418"/>
              </a:xfrm>
              <a:custGeom>
                <a:avLst/>
                <a:gdLst>
                  <a:gd name="T0" fmla="*/ 282 w 285"/>
                  <a:gd name="T1" fmla="*/ 418 h 418"/>
                  <a:gd name="T2" fmla="*/ 285 w 285"/>
                  <a:gd name="T3" fmla="*/ 418 h 418"/>
                  <a:gd name="T4" fmla="*/ 3 w 285"/>
                  <a:gd name="T5" fmla="*/ 0 h 418"/>
                  <a:gd name="T6" fmla="*/ 0 w 285"/>
                  <a:gd name="T7" fmla="*/ 0 h 418"/>
                  <a:gd name="T8" fmla="*/ 282 w 285"/>
                  <a:gd name="T9" fmla="*/ 418 h 418"/>
                </a:gdLst>
                <a:ahLst/>
                <a:cxnLst>
                  <a:cxn ang="0">
                    <a:pos x="T0" y="T1"/>
                  </a:cxn>
                  <a:cxn ang="0">
                    <a:pos x="T2" y="T3"/>
                  </a:cxn>
                  <a:cxn ang="0">
                    <a:pos x="T4" y="T5"/>
                  </a:cxn>
                  <a:cxn ang="0">
                    <a:pos x="T6" y="T7"/>
                  </a:cxn>
                  <a:cxn ang="0">
                    <a:pos x="T8" y="T9"/>
                  </a:cxn>
                </a:cxnLst>
                <a:rect l="0" t="0" r="r" b="b"/>
                <a:pathLst>
                  <a:path w="285" h="418">
                    <a:moveTo>
                      <a:pt x="282" y="418"/>
                    </a:moveTo>
                    <a:lnTo>
                      <a:pt x="285" y="418"/>
                    </a:lnTo>
                    <a:lnTo>
                      <a:pt x="3" y="0"/>
                    </a:lnTo>
                    <a:lnTo>
                      <a:pt x="0" y="0"/>
                    </a:lnTo>
                    <a:lnTo>
                      <a:pt x="282"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38" name="Freeform 366"/>
              <p:cNvSpPr>
                <a:spLocks/>
              </p:cNvSpPr>
              <p:nvPr userDrawn="1"/>
            </p:nvSpPr>
            <p:spPr bwMode="auto">
              <a:xfrm>
                <a:off x="323" y="733"/>
                <a:ext cx="285" cy="418"/>
              </a:xfrm>
              <a:custGeom>
                <a:avLst/>
                <a:gdLst>
                  <a:gd name="T0" fmla="*/ 282 w 285"/>
                  <a:gd name="T1" fmla="*/ 418 h 418"/>
                  <a:gd name="T2" fmla="*/ 285 w 285"/>
                  <a:gd name="T3" fmla="*/ 418 h 418"/>
                  <a:gd name="T4" fmla="*/ 3 w 285"/>
                  <a:gd name="T5" fmla="*/ 0 h 418"/>
                  <a:gd name="T6" fmla="*/ 0 w 285"/>
                  <a:gd name="T7" fmla="*/ 0 h 418"/>
                  <a:gd name="T8" fmla="*/ 282 w 285"/>
                  <a:gd name="T9" fmla="*/ 418 h 418"/>
                </a:gdLst>
                <a:ahLst/>
                <a:cxnLst>
                  <a:cxn ang="0">
                    <a:pos x="T0" y="T1"/>
                  </a:cxn>
                  <a:cxn ang="0">
                    <a:pos x="T2" y="T3"/>
                  </a:cxn>
                  <a:cxn ang="0">
                    <a:pos x="T4" y="T5"/>
                  </a:cxn>
                  <a:cxn ang="0">
                    <a:pos x="T6" y="T7"/>
                  </a:cxn>
                  <a:cxn ang="0">
                    <a:pos x="T8" y="T9"/>
                  </a:cxn>
                </a:cxnLst>
                <a:rect l="0" t="0" r="r" b="b"/>
                <a:pathLst>
                  <a:path w="285" h="418">
                    <a:moveTo>
                      <a:pt x="282" y="418"/>
                    </a:moveTo>
                    <a:lnTo>
                      <a:pt x="285" y="418"/>
                    </a:lnTo>
                    <a:lnTo>
                      <a:pt x="3" y="0"/>
                    </a:lnTo>
                    <a:lnTo>
                      <a:pt x="0" y="0"/>
                    </a:lnTo>
                    <a:lnTo>
                      <a:pt x="282" y="4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39" name="Freeform 367"/>
              <p:cNvSpPr>
                <a:spLocks/>
              </p:cNvSpPr>
              <p:nvPr userDrawn="1"/>
            </p:nvSpPr>
            <p:spPr bwMode="auto">
              <a:xfrm>
                <a:off x="3" y="1032"/>
                <a:ext cx="605" cy="122"/>
              </a:xfrm>
              <a:custGeom>
                <a:avLst/>
                <a:gdLst>
                  <a:gd name="T0" fmla="*/ 0 w 605"/>
                  <a:gd name="T1" fmla="*/ 0 h 122"/>
                  <a:gd name="T2" fmla="*/ 605 w 605"/>
                  <a:gd name="T3" fmla="*/ 116 h 122"/>
                  <a:gd name="T4" fmla="*/ 605 w 605"/>
                  <a:gd name="T5" fmla="*/ 122 h 122"/>
                  <a:gd name="T6" fmla="*/ 0 w 605"/>
                  <a:gd name="T7" fmla="*/ 3 h 122"/>
                  <a:gd name="T8" fmla="*/ 0 w 605"/>
                  <a:gd name="T9" fmla="*/ 0 h 122"/>
                </a:gdLst>
                <a:ahLst/>
                <a:cxnLst>
                  <a:cxn ang="0">
                    <a:pos x="T0" y="T1"/>
                  </a:cxn>
                  <a:cxn ang="0">
                    <a:pos x="T2" y="T3"/>
                  </a:cxn>
                  <a:cxn ang="0">
                    <a:pos x="T4" y="T5"/>
                  </a:cxn>
                  <a:cxn ang="0">
                    <a:pos x="T6" y="T7"/>
                  </a:cxn>
                  <a:cxn ang="0">
                    <a:pos x="T8" y="T9"/>
                  </a:cxn>
                </a:cxnLst>
                <a:rect l="0" t="0" r="r" b="b"/>
                <a:pathLst>
                  <a:path w="605" h="122">
                    <a:moveTo>
                      <a:pt x="0" y="0"/>
                    </a:moveTo>
                    <a:lnTo>
                      <a:pt x="605" y="116"/>
                    </a:lnTo>
                    <a:lnTo>
                      <a:pt x="605" y="122"/>
                    </a:lnTo>
                    <a:lnTo>
                      <a:pt x="0"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40" name="Freeform 368"/>
              <p:cNvSpPr>
                <a:spLocks/>
              </p:cNvSpPr>
              <p:nvPr userDrawn="1"/>
            </p:nvSpPr>
            <p:spPr bwMode="auto">
              <a:xfrm>
                <a:off x="348" y="755"/>
                <a:ext cx="260" cy="396"/>
              </a:xfrm>
              <a:custGeom>
                <a:avLst/>
                <a:gdLst>
                  <a:gd name="T0" fmla="*/ 257 w 260"/>
                  <a:gd name="T1" fmla="*/ 396 h 396"/>
                  <a:gd name="T2" fmla="*/ 260 w 260"/>
                  <a:gd name="T3" fmla="*/ 396 h 396"/>
                  <a:gd name="T4" fmla="*/ 3 w 260"/>
                  <a:gd name="T5" fmla="*/ 0 h 396"/>
                  <a:gd name="T6" fmla="*/ 0 w 260"/>
                  <a:gd name="T7" fmla="*/ 3 h 396"/>
                  <a:gd name="T8" fmla="*/ 257 w 260"/>
                  <a:gd name="T9" fmla="*/ 396 h 396"/>
                </a:gdLst>
                <a:ahLst/>
                <a:cxnLst>
                  <a:cxn ang="0">
                    <a:pos x="T0" y="T1"/>
                  </a:cxn>
                  <a:cxn ang="0">
                    <a:pos x="T2" y="T3"/>
                  </a:cxn>
                  <a:cxn ang="0">
                    <a:pos x="T4" y="T5"/>
                  </a:cxn>
                  <a:cxn ang="0">
                    <a:pos x="T6" y="T7"/>
                  </a:cxn>
                  <a:cxn ang="0">
                    <a:pos x="T8" y="T9"/>
                  </a:cxn>
                </a:cxnLst>
                <a:rect l="0" t="0" r="r" b="b"/>
                <a:pathLst>
                  <a:path w="260" h="396">
                    <a:moveTo>
                      <a:pt x="257" y="396"/>
                    </a:moveTo>
                    <a:lnTo>
                      <a:pt x="260" y="396"/>
                    </a:lnTo>
                    <a:lnTo>
                      <a:pt x="3" y="0"/>
                    </a:lnTo>
                    <a:lnTo>
                      <a:pt x="0" y="3"/>
                    </a:lnTo>
                    <a:lnTo>
                      <a:pt x="257" y="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41" name="Freeform 369"/>
              <p:cNvSpPr>
                <a:spLocks/>
              </p:cNvSpPr>
              <p:nvPr userDrawn="1"/>
            </p:nvSpPr>
            <p:spPr bwMode="auto">
              <a:xfrm>
                <a:off x="605" y="469"/>
                <a:ext cx="66" cy="682"/>
              </a:xfrm>
              <a:custGeom>
                <a:avLst/>
                <a:gdLst>
                  <a:gd name="T0" fmla="*/ 3 w 66"/>
                  <a:gd name="T1" fmla="*/ 682 h 682"/>
                  <a:gd name="T2" fmla="*/ 66 w 66"/>
                  <a:gd name="T3" fmla="*/ 0 h 682"/>
                  <a:gd name="T4" fmla="*/ 63 w 66"/>
                  <a:gd name="T5" fmla="*/ 0 h 682"/>
                  <a:gd name="T6" fmla="*/ 0 w 66"/>
                  <a:gd name="T7" fmla="*/ 682 h 682"/>
                  <a:gd name="T8" fmla="*/ 3 w 66"/>
                  <a:gd name="T9" fmla="*/ 682 h 682"/>
                </a:gdLst>
                <a:ahLst/>
                <a:cxnLst>
                  <a:cxn ang="0">
                    <a:pos x="T0" y="T1"/>
                  </a:cxn>
                  <a:cxn ang="0">
                    <a:pos x="T2" y="T3"/>
                  </a:cxn>
                  <a:cxn ang="0">
                    <a:pos x="T4" y="T5"/>
                  </a:cxn>
                  <a:cxn ang="0">
                    <a:pos x="T6" y="T7"/>
                  </a:cxn>
                  <a:cxn ang="0">
                    <a:pos x="T8" y="T9"/>
                  </a:cxn>
                </a:cxnLst>
                <a:rect l="0" t="0" r="r" b="b"/>
                <a:pathLst>
                  <a:path w="66" h="682">
                    <a:moveTo>
                      <a:pt x="3" y="682"/>
                    </a:moveTo>
                    <a:lnTo>
                      <a:pt x="66" y="0"/>
                    </a:lnTo>
                    <a:lnTo>
                      <a:pt x="63" y="0"/>
                    </a:lnTo>
                    <a:lnTo>
                      <a:pt x="0" y="682"/>
                    </a:lnTo>
                    <a:lnTo>
                      <a:pt x="3" y="6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42" name="Freeform 370"/>
              <p:cNvSpPr>
                <a:spLocks/>
              </p:cNvSpPr>
              <p:nvPr userDrawn="1"/>
            </p:nvSpPr>
            <p:spPr bwMode="auto">
              <a:xfrm>
                <a:off x="608" y="1148"/>
                <a:ext cx="909" cy="22"/>
              </a:xfrm>
              <a:custGeom>
                <a:avLst/>
                <a:gdLst>
                  <a:gd name="T0" fmla="*/ 909 w 909"/>
                  <a:gd name="T1" fmla="*/ 22 h 22"/>
                  <a:gd name="T2" fmla="*/ 909 w 909"/>
                  <a:gd name="T3" fmla="*/ 16 h 22"/>
                  <a:gd name="T4" fmla="*/ 0 w 909"/>
                  <a:gd name="T5" fmla="*/ 0 h 22"/>
                  <a:gd name="T6" fmla="*/ 0 w 909"/>
                  <a:gd name="T7" fmla="*/ 6 h 22"/>
                  <a:gd name="T8" fmla="*/ 909 w 909"/>
                  <a:gd name="T9" fmla="*/ 22 h 22"/>
                </a:gdLst>
                <a:ahLst/>
                <a:cxnLst>
                  <a:cxn ang="0">
                    <a:pos x="T0" y="T1"/>
                  </a:cxn>
                  <a:cxn ang="0">
                    <a:pos x="T2" y="T3"/>
                  </a:cxn>
                  <a:cxn ang="0">
                    <a:pos x="T4" y="T5"/>
                  </a:cxn>
                  <a:cxn ang="0">
                    <a:pos x="T6" y="T7"/>
                  </a:cxn>
                  <a:cxn ang="0">
                    <a:pos x="T8" y="T9"/>
                  </a:cxn>
                </a:cxnLst>
                <a:rect l="0" t="0" r="r" b="b"/>
                <a:pathLst>
                  <a:path w="909" h="22">
                    <a:moveTo>
                      <a:pt x="909" y="22"/>
                    </a:moveTo>
                    <a:lnTo>
                      <a:pt x="909" y="16"/>
                    </a:lnTo>
                    <a:lnTo>
                      <a:pt x="0" y="0"/>
                    </a:lnTo>
                    <a:lnTo>
                      <a:pt x="0" y="6"/>
                    </a:lnTo>
                    <a:lnTo>
                      <a:pt x="90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43" name="Freeform 371"/>
              <p:cNvSpPr>
                <a:spLocks/>
              </p:cNvSpPr>
              <p:nvPr userDrawn="1"/>
            </p:nvSpPr>
            <p:spPr bwMode="auto">
              <a:xfrm>
                <a:off x="605" y="742"/>
                <a:ext cx="536" cy="409"/>
              </a:xfrm>
              <a:custGeom>
                <a:avLst/>
                <a:gdLst>
                  <a:gd name="T0" fmla="*/ 3 w 536"/>
                  <a:gd name="T1" fmla="*/ 409 h 409"/>
                  <a:gd name="T2" fmla="*/ 536 w 536"/>
                  <a:gd name="T3" fmla="*/ 3 h 409"/>
                  <a:gd name="T4" fmla="*/ 533 w 536"/>
                  <a:gd name="T5" fmla="*/ 0 h 409"/>
                  <a:gd name="T6" fmla="*/ 0 w 536"/>
                  <a:gd name="T7" fmla="*/ 409 h 409"/>
                  <a:gd name="T8" fmla="*/ 3 w 536"/>
                  <a:gd name="T9" fmla="*/ 409 h 409"/>
                </a:gdLst>
                <a:ahLst/>
                <a:cxnLst>
                  <a:cxn ang="0">
                    <a:pos x="T0" y="T1"/>
                  </a:cxn>
                  <a:cxn ang="0">
                    <a:pos x="T2" y="T3"/>
                  </a:cxn>
                  <a:cxn ang="0">
                    <a:pos x="T4" y="T5"/>
                  </a:cxn>
                  <a:cxn ang="0">
                    <a:pos x="T6" y="T7"/>
                  </a:cxn>
                  <a:cxn ang="0">
                    <a:pos x="T8" y="T9"/>
                  </a:cxn>
                </a:cxnLst>
                <a:rect l="0" t="0" r="r" b="b"/>
                <a:pathLst>
                  <a:path w="536" h="409">
                    <a:moveTo>
                      <a:pt x="3" y="409"/>
                    </a:moveTo>
                    <a:lnTo>
                      <a:pt x="536" y="3"/>
                    </a:lnTo>
                    <a:lnTo>
                      <a:pt x="533" y="0"/>
                    </a:lnTo>
                    <a:lnTo>
                      <a:pt x="0" y="409"/>
                    </a:lnTo>
                    <a:lnTo>
                      <a:pt x="3"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44" name="Freeform 372"/>
              <p:cNvSpPr>
                <a:spLocks/>
              </p:cNvSpPr>
              <p:nvPr userDrawn="1"/>
            </p:nvSpPr>
            <p:spPr bwMode="auto">
              <a:xfrm>
                <a:off x="1003" y="742"/>
                <a:ext cx="138" cy="906"/>
              </a:xfrm>
              <a:custGeom>
                <a:avLst/>
                <a:gdLst>
                  <a:gd name="T0" fmla="*/ 3 w 138"/>
                  <a:gd name="T1" fmla="*/ 906 h 906"/>
                  <a:gd name="T2" fmla="*/ 138 w 138"/>
                  <a:gd name="T3" fmla="*/ 3 h 906"/>
                  <a:gd name="T4" fmla="*/ 135 w 138"/>
                  <a:gd name="T5" fmla="*/ 0 h 906"/>
                  <a:gd name="T6" fmla="*/ 0 w 138"/>
                  <a:gd name="T7" fmla="*/ 906 h 906"/>
                  <a:gd name="T8" fmla="*/ 3 w 138"/>
                  <a:gd name="T9" fmla="*/ 906 h 906"/>
                </a:gdLst>
                <a:ahLst/>
                <a:cxnLst>
                  <a:cxn ang="0">
                    <a:pos x="T0" y="T1"/>
                  </a:cxn>
                  <a:cxn ang="0">
                    <a:pos x="T2" y="T3"/>
                  </a:cxn>
                  <a:cxn ang="0">
                    <a:pos x="T4" y="T5"/>
                  </a:cxn>
                  <a:cxn ang="0">
                    <a:pos x="T6" y="T7"/>
                  </a:cxn>
                  <a:cxn ang="0">
                    <a:pos x="T8" y="T9"/>
                  </a:cxn>
                </a:cxnLst>
                <a:rect l="0" t="0" r="r" b="b"/>
                <a:pathLst>
                  <a:path w="138" h="906">
                    <a:moveTo>
                      <a:pt x="3" y="906"/>
                    </a:moveTo>
                    <a:lnTo>
                      <a:pt x="138" y="3"/>
                    </a:lnTo>
                    <a:lnTo>
                      <a:pt x="135" y="0"/>
                    </a:lnTo>
                    <a:lnTo>
                      <a:pt x="0" y="906"/>
                    </a:lnTo>
                    <a:lnTo>
                      <a:pt x="3" y="9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45" name="Freeform 373"/>
              <p:cNvSpPr>
                <a:spLocks/>
              </p:cNvSpPr>
              <p:nvPr userDrawn="1"/>
            </p:nvSpPr>
            <p:spPr bwMode="auto">
              <a:xfrm>
                <a:off x="1138" y="742"/>
                <a:ext cx="514" cy="290"/>
              </a:xfrm>
              <a:custGeom>
                <a:avLst/>
                <a:gdLst>
                  <a:gd name="T0" fmla="*/ 510 w 514"/>
                  <a:gd name="T1" fmla="*/ 290 h 290"/>
                  <a:gd name="T2" fmla="*/ 514 w 514"/>
                  <a:gd name="T3" fmla="*/ 286 h 290"/>
                  <a:gd name="T4" fmla="*/ 3 w 514"/>
                  <a:gd name="T5" fmla="*/ 0 h 290"/>
                  <a:gd name="T6" fmla="*/ 0 w 514"/>
                  <a:gd name="T7" fmla="*/ 3 h 290"/>
                  <a:gd name="T8" fmla="*/ 510 w 514"/>
                  <a:gd name="T9" fmla="*/ 290 h 290"/>
                </a:gdLst>
                <a:ahLst/>
                <a:cxnLst>
                  <a:cxn ang="0">
                    <a:pos x="T0" y="T1"/>
                  </a:cxn>
                  <a:cxn ang="0">
                    <a:pos x="T2" y="T3"/>
                  </a:cxn>
                  <a:cxn ang="0">
                    <a:pos x="T4" y="T5"/>
                  </a:cxn>
                  <a:cxn ang="0">
                    <a:pos x="T6" y="T7"/>
                  </a:cxn>
                  <a:cxn ang="0">
                    <a:pos x="T8" y="T9"/>
                  </a:cxn>
                </a:cxnLst>
                <a:rect l="0" t="0" r="r" b="b"/>
                <a:pathLst>
                  <a:path w="514" h="290">
                    <a:moveTo>
                      <a:pt x="510" y="290"/>
                    </a:moveTo>
                    <a:lnTo>
                      <a:pt x="514" y="286"/>
                    </a:lnTo>
                    <a:lnTo>
                      <a:pt x="3" y="0"/>
                    </a:lnTo>
                    <a:lnTo>
                      <a:pt x="0" y="3"/>
                    </a:lnTo>
                    <a:lnTo>
                      <a:pt x="510"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46" name="Freeform 374"/>
              <p:cNvSpPr>
                <a:spLocks/>
              </p:cNvSpPr>
              <p:nvPr userDrawn="1"/>
            </p:nvSpPr>
            <p:spPr bwMode="auto">
              <a:xfrm>
                <a:off x="326" y="730"/>
                <a:ext cx="812" cy="15"/>
              </a:xfrm>
              <a:custGeom>
                <a:avLst/>
                <a:gdLst>
                  <a:gd name="T0" fmla="*/ 812 w 812"/>
                  <a:gd name="T1" fmla="*/ 15 h 15"/>
                  <a:gd name="T2" fmla="*/ 812 w 812"/>
                  <a:gd name="T3" fmla="*/ 12 h 15"/>
                  <a:gd name="T4" fmla="*/ 0 w 812"/>
                  <a:gd name="T5" fmla="*/ 0 h 15"/>
                  <a:gd name="T6" fmla="*/ 0 w 812"/>
                  <a:gd name="T7" fmla="*/ 6 h 15"/>
                  <a:gd name="T8" fmla="*/ 812 w 812"/>
                  <a:gd name="T9" fmla="*/ 15 h 15"/>
                </a:gdLst>
                <a:ahLst/>
                <a:cxnLst>
                  <a:cxn ang="0">
                    <a:pos x="T0" y="T1"/>
                  </a:cxn>
                  <a:cxn ang="0">
                    <a:pos x="T2" y="T3"/>
                  </a:cxn>
                  <a:cxn ang="0">
                    <a:pos x="T4" y="T5"/>
                  </a:cxn>
                  <a:cxn ang="0">
                    <a:pos x="T6" y="T7"/>
                  </a:cxn>
                  <a:cxn ang="0">
                    <a:pos x="T8" y="T9"/>
                  </a:cxn>
                </a:cxnLst>
                <a:rect l="0" t="0" r="r" b="b"/>
                <a:pathLst>
                  <a:path w="812" h="15">
                    <a:moveTo>
                      <a:pt x="812" y="15"/>
                    </a:moveTo>
                    <a:lnTo>
                      <a:pt x="812" y="12"/>
                    </a:lnTo>
                    <a:lnTo>
                      <a:pt x="0" y="0"/>
                    </a:lnTo>
                    <a:lnTo>
                      <a:pt x="0" y="6"/>
                    </a:lnTo>
                    <a:lnTo>
                      <a:pt x="8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47" name="Freeform 375"/>
              <p:cNvSpPr>
                <a:spLocks/>
              </p:cNvSpPr>
              <p:nvPr userDrawn="1"/>
            </p:nvSpPr>
            <p:spPr bwMode="auto">
              <a:xfrm>
                <a:off x="326" y="730"/>
                <a:ext cx="812" cy="15"/>
              </a:xfrm>
              <a:custGeom>
                <a:avLst/>
                <a:gdLst>
                  <a:gd name="T0" fmla="*/ 812 w 812"/>
                  <a:gd name="T1" fmla="*/ 15 h 15"/>
                  <a:gd name="T2" fmla="*/ 812 w 812"/>
                  <a:gd name="T3" fmla="*/ 12 h 15"/>
                  <a:gd name="T4" fmla="*/ 0 w 812"/>
                  <a:gd name="T5" fmla="*/ 0 h 15"/>
                  <a:gd name="T6" fmla="*/ 0 w 812"/>
                  <a:gd name="T7" fmla="*/ 6 h 15"/>
                  <a:gd name="T8" fmla="*/ 812 w 812"/>
                  <a:gd name="T9" fmla="*/ 15 h 15"/>
                </a:gdLst>
                <a:ahLst/>
                <a:cxnLst>
                  <a:cxn ang="0">
                    <a:pos x="T0" y="T1"/>
                  </a:cxn>
                  <a:cxn ang="0">
                    <a:pos x="T2" y="T3"/>
                  </a:cxn>
                  <a:cxn ang="0">
                    <a:pos x="T4" y="T5"/>
                  </a:cxn>
                  <a:cxn ang="0">
                    <a:pos x="T6" y="T7"/>
                  </a:cxn>
                  <a:cxn ang="0">
                    <a:pos x="T8" y="T9"/>
                  </a:cxn>
                </a:cxnLst>
                <a:rect l="0" t="0" r="r" b="b"/>
                <a:pathLst>
                  <a:path w="812" h="15">
                    <a:moveTo>
                      <a:pt x="812" y="15"/>
                    </a:moveTo>
                    <a:lnTo>
                      <a:pt x="812" y="12"/>
                    </a:lnTo>
                    <a:lnTo>
                      <a:pt x="0" y="0"/>
                    </a:lnTo>
                    <a:lnTo>
                      <a:pt x="0" y="6"/>
                    </a:lnTo>
                    <a:lnTo>
                      <a:pt x="8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48" name="Freeform 376"/>
              <p:cNvSpPr>
                <a:spLocks/>
              </p:cNvSpPr>
              <p:nvPr userDrawn="1"/>
            </p:nvSpPr>
            <p:spPr bwMode="auto">
              <a:xfrm>
                <a:off x="1138" y="491"/>
                <a:ext cx="733" cy="254"/>
              </a:xfrm>
              <a:custGeom>
                <a:avLst/>
                <a:gdLst>
                  <a:gd name="T0" fmla="*/ 3 w 733"/>
                  <a:gd name="T1" fmla="*/ 254 h 254"/>
                  <a:gd name="T2" fmla="*/ 733 w 733"/>
                  <a:gd name="T3" fmla="*/ 3 h 254"/>
                  <a:gd name="T4" fmla="*/ 733 w 733"/>
                  <a:gd name="T5" fmla="*/ 0 h 254"/>
                  <a:gd name="T6" fmla="*/ 0 w 733"/>
                  <a:gd name="T7" fmla="*/ 251 h 254"/>
                  <a:gd name="T8" fmla="*/ 3 w 733"/>
                  <a:gd name="T9" fmla="*/ 254 h 254"/>
                </a:gdLst>
                <a:ahLst/>
                <a:cxnLst>
                  <a:cxn ang="0">
                    <a:pos x="T0" y="T1"/>
                  </a:cxn>
                  <a:cxn ang="0">
                    <a:pos x="T2" y="T3"/>
                  </a:cxn>
                  <a:cxn ang="0">
                    <a:pos x="T4" y="T5"/>
                  </a:cxn>
                  <a:cxn ang="0">
                    <a:pos x="T6" y="T7"/>
                  </a:cxn>
                  <a:cxn ang="0">
                    <a:pos x="T8" y="T9"/>
                  </a:cxn>
                </a:cxnLst>
                <a:rect l="0" t="0" r="r" b="b"/>
                <a:pathLst>
                  <a:path w="733" h="254">
                    <a:moveTo>
                      <a:pt x="3" y="254"/>
                    </a:moveTo>
                    <a:lnTo>
                      <a:pt x="733" y="3"/>
                    </a:lnTo>
                    <a:lnTo>
                      <a:pt x="733" y="0"/>
                    </a:lnTo>
                    <a:lnTo>
                      <a:pt x="0" y="251"/>
                    </a:lnTo>
                    <a:lnTo>
                      <a:pt x="3"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49" name="Freeform 377"/>
              <p:cNvSpPr>
                <a:spLocks/>
              </p:cNvSpPr>
              <p:nvPr userDrawn="1"/>
            </p:nvSpPr>
            <p:spPr bwMode="auto">
              <a:xfrm>
                <a:off x="351" y="742"/>
                <a:ext cx="787" cy="16"/>
              </a:xfrm>
              <a:custGeom>
                <a:avLst/>
                <a:gdLst>
                  <a:gd name="T0" fmla="*/ 0 w 787"/>
                  <a:gd name="T1" fmla="*/ 16 h 16"/>
                  <a:gd name="T2" fmla="*/ 787 w 787"/>
                  <a:gd name="T3" fmla="*/ 3 h 16"/>
                  <a:gd name="T4" fmla="*/ 787 w 787"/>
                  <a:gd name="T5" fmla="*/ 0 h 16"/>
                  <a:gd name="T6" fmla="*/ 0 w 787"/>
                  <a:gd name="T7" fmla="*/ 13 h 16"/>
                  <a:gd name="T8" fmla="*/ 0 w 787"/>
                  <a:gd name="T9" fmla="*/ 16 h 16"/>
                </a:gdLst>
                <a:ahLst/>
                <a:cxnLst>
                  <a:cxn ang="0">
                    <a:pos x="T0" y="T1"/>
                  </a:cxn>
                  <a:cxn ang="0">
                    <a:pos x="T2" y="T3"/>
                  </a:cxn>
                  <a:cxn ang="0">
                    <a:pos x="T4" y="T5"/>
                  </a:cxn>
                  <a:cxn ang="0">
                    <a:pos x="T6" y="T7"/>
                  </a:cxn>
                  <a:cxn ang="0">
                    <a:pos x="T8" y="T9"/>
                  </a:cxn>
                </a:cxnLst>
                <a:rect l="0" t="0" r="r" b="b"/>
                <a:pathLst>
                  <a:path w="787" h="16">
                    <a:moveTo>
                      <a:pt x="0" y="16"/>
                    </a:moveTo>
                    <a:lnTo>
                      <a:pt x="787" y="3"/>
                    </a:lnTo>
                    <a:lnTo>
                      <a:pt x="787" y="0"/>
                    </a:lnTo>
                    <a:lnTo>
                      <a:pt x="0" y="13"/>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50" name="Freeform 378"/>
              <p:cNvSpPr>
                <a:spLocks/>
              </p:cNvSpPr>
              <p:nvPr userDrawn="1"/>
            </p:nvSpPr>
            <p:spPr bwMode="auto">
              <a:xfrm>
                <a:off x="1138" y="183"/>
                <a:ext cx="730" cy="562"/>
              </a:xfrm>
              <a:custGeom>
                <a:avLst/>
                <a:gdLst>
                  <a:gd name="T0" fmla="*/ 3 w 730"/>
                  <a:gd name="T1" fmla="*/ 562 h 562"/>
                  <a:gd name="T2" fmla="*/ 730 w 730"/>
                  <a:gd name="T3" fmla="*/ 3 h 562"/>
                  <a:gd name="T4" fmla="*/ 727 w 730"/>
                  <a:gd name="T5" fmla="*/ 0 h 562"/>
                  <a:gd name="T6" fmla="*/ 0 w 730"/>
                  <a:gd name="T7" fmla="*/ 559 h 562"/>
                  <a:gd name="T8" fmla="*/ 3 w 730"/>
                  <a:gd name="T9" fmla="*/ 562 h 562"/>
                </a:gdLst>
                <a:ahLst/>
                <a:cxnLst>
                  <a:cxn ang="0">
                    <a:pos x="T0" y="T1"/>
                  </a:cxn>
                  <a:cxn ang="0">
                    <a:pos x="T2" y="T3"/>
                  </a:cxn>
                  <a:cxn ang="0">
                    <a:pos x="T4" y="T5"/>
                  </a:cxn>
                  <a:cxn ang="0">
                    <a:pos x="T6" y="T7"/>
                  </a:cxn>
                  <a:cxn ang="0">
                    <a:pos x="T8" y="T9"/>
                  </a:cxn>
                </a:cxnLst>
                <a:rect l="0" t="0" r="r" b="b"/>
                <a:pathLst>
                  <a:path w="730" h="562">
                    <a:moveTo>
                      <a:pt x="3" y="562"/>
                    </a:moveTo>
                    <a:lnTo>
                      <a:pt x="730" y="3"/>
                    </a:lnTo>
                    <a:lnTo>
                      <a:pt x="727" y="0"/>
                    </a:lnTo>
                    <a:lnTo>
                      <a:pt x="0" y="559"/>
                    </a:lnTo>
                    <a:lnTo>
                      <a:pt x="3" y="5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51" name="Freeform 379"/>
              <p:cNvSpPr>
                <a:spLocks/>
              </p:cNvSpPr>
              <p:nvPr userDrawn="1"/>
            </p:nvSpPr>
            <p:spPr bwMode="auto">
              <a:xfrm>
                <a:off x="668" y="466"/>
                <a:ext cx="473" cy="279"/>
              </a:xfrm>
              <a:custGeom>
                <a:avLst/>
                <a:gdLst>
                  <a:gd name="T0" fmla="*/ 470 w 473"/>
                  <a:gd name="T1" fmla="*/ 279 h 279"/>
                  <a:gd name="T2" fmla="*/ 473 w 473"/>
                  <a:gd name="T3" fmla="*/ 276 h 279"/>
                  <a:gd name="T4" fmla="*/ 0 w 473"/>
                  <a:gd name="T5" fmla="*/ 0 h 279"/>
                  <a:gd name="T6" fmla="*/ 0 w 473"/>
                  <a:gd name="T7" fmla="*/ 3 h 279"/>
                  <a:gd name="T8" fmla="*/ 470 w 473"/>
                  <a:gd name="T9" fmla="*/ 279 h 279"/>
                </a:gdLst>
                <a:ahLst/>
                <a:cxnLst>
                  <a:cxn ang="0">
                    <a:pos x="T0" y="T1"/>
                  </a:cxn>
                  <a:cxn ang="0">
                    <a:pos x="T2" y="T3"/>
                  </a:cxn>
                  <a:cxn ang="0">
                    <a:pos x="T4" y="T5"/>
                  </a:cxn>
                  <a:cxn ang="0">
                    <a:pos x="T6" y="T7"/>
                  </a:cxn>
                  <a:cxn ang="0">
                    <a:pos x="T8" y="T9"/>
                  </a:cxn>
                </a:cxnLst>
                <a:rect l="0" t="0" r="r" b="b"/>
                <a:pathLst>
                  <a:path w="473" h="279">
                    <a:moveTo>
                      <a:pt x="470" y="279"/>
                    </a:moveTo>
                    <a:lnTo>
                      <a:pt x="473" y="276"/>
                    </a:lnTo>
                    <a:lnTo>
                      <a:pt x="0" y="0"/>
                    </a:lnTo>
                    <a:lnTo>
                      <a:pt x="0" y="3"/>
                    </a:lnTo>
                    <a:lnTo>
                      <a:pt x="47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52" name="Freeform 380"/>
              <p:cNvSpPr>
                <a:spLocks/>
              </p:cNvSpPr>
              <p:nvPr userDrawn="1"/>
            </p:nvSpPr>
            <p:spPr bwMode="auto">
              <a:xfrm>
                <a:off x="1138" y="742"/>
                <a:ext cx="382" cy="428"/>
              </a:xfrm>
              <a:custGeom>
                <a:avLst/>
                <a:gdLst>
                  <a:gd name="T0" fmla="*/ 379 w 382"/>
                  <a:gd name="T1" fmla="*/ 428 h 428"/>
                  <a:gd name="T2" fmla="*/ 382 w 382"/>
                  <a:gd name="T3" fmla="*/ 425 h 428"/>
                  <a:gd name="T4" fmla="*/ 3 w 382"/>
                  <a:gd name="T5" fmla="*/ 0 h 428"/>
                  <a:gd name="T6" fmla="*/ 0 w 382"/>
                  <a:gd name="T7" fmla="*/ 3 h 428"/>
                  <a:gd name="T8" fmla="*/ 379 w 382"/>
                  <a:gd name="T9" fmla="*/ 428 h 428"/>
                </a:gdLst>
                <a:ahLst/>
                <a:cxnLst>
                  <a:cxn ang="0">
                    <a:pos x="T0" y="T1"/>
                  </a:cxn>
                  <a:cxn ang="0">
                    <a:pos x="T2" y="T3"/>
                  </a:cxn>
                  <a:cxn ang="0">
                    <a:pos x="T4" y="T5"/>
                  </a:cxn>
                  <a:cxn ang="0">
                    <a:pos x="T6" y="T7"/>
                  </a:cxn>
                  <a:cxn ang="0">
                    <a:pos x="T8" y="T9"/>
                  </a:cxn>
                </a:cxnLst>
                <a:rect l="0" t="0" r="r" b="b"/>
                <a:pathLst>
                  <a:path w="382" h="428">
                    <a:moveTo>
                      <a:pt x="379" y="428"/>
                    </a:moveTo>
                    <a:lnTo>
                      <a:pt x="382" y="425"/>
                    </a:lnTo>
                    <a:lnTo>
                      <a:pt x="3" y="0"/>
                    </a:lnTo>
                    <a:lnTo>
                      <a:pt x="0" y="3"/>
                    </a:lnTo>
                    <a:lnTo>
                      <a:pt x="379"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53" name="Freeform 381"/>
              <p:cNvSpPr>
                <a:spLocks/>
              </p:cNvSpPr>
              <p:nvPr userDrawn="1"/>
            </p:nvSpPr>
            <p:spPr bwMode="auto">
              <a:xfrm>
                <a:off x="5115" y="1352"/>
                <a:ext cx="141" cy="104"/>
              </a:xfrm>
              <a:custGeom>
                <a:avLst/>
                <a:gdLst>
                  <a:gd name="T0" fmla="*/ 138 w 141"/>
                  <a:gd name="T1" fmla="*/ 104 h 104"/>
                  <a:gd name="T2" fmla="*/ 141 w 141"/>
                  <a:gd name="T3" fmla="*/ 101 h 104"/>
                  <a:gd name="T4" fmla="*/ 0 w 141"/>
                  <a:gd name="T5" fmla="*/ 0 h 104"/>
                  <a:gd name="T6" fmla="*/ 0 w 141"/>
                  <a:gd name="T7" fmla="*/ 0 h 104"/>
                  <a:gd name="T8" fmla="*/ 138 w 141"/>
                  <a:gd name="T9" fmla="*/ 104 h 104"/>
                </a:gdLst>
                <a:ahLst/>
                <a:cxnLst>
                  <a:cxn ang="0">
                    <a:pos x="T0" y="T1"/>
                  </a:cxn>
                  <a:cxn ang="0">
                    <a:pos x="T2" y="T3"/>
                  </a:cxn>
                  <a:cxn ang="0">
                    <a:pos x="T4" y="T5"/>
                  </a:cxn>
                  <a:cxn ang="0">
                    <a:pos x="T6" y="T7"/>
                  </a:cxn>
                  <a:cxn ang="0">
                    <a:pos x="T8" y="T9"/>
                  </a:cxn>
                </a:cxnLst>
                <a:rect l="0" t="0" r="r" b="b"/>
                <a:pathLst>
                  <a:path w="141" h="104">
                    <a:moveTo>
                      <a:pt x="138" y="104"/>
                    </a:moveTo>
                    <a:lnTo>
                      <a:pt x="141" y="101"/>
                    </a:lnTo>
                    <a:lnTo>
                      <a:pt x="0" y="0"/>
                    </a:lnTo>
                    <a:lnTo>
                      <a:pt x="0" y="0"/>
                    </a:lnTo>
                    <a:lnTo>
                      <a:pt x="13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54" name="Freeform 382"/>
              <p:cNvSpPr>
                <a:spLocks/>
              </p:cNvSpPr>
              <p:nvPr userDrawn="1"/>
            </p:nvSpPr>
            <p:spPr bwMode="auto">
              <a:xfrm>
                <a:off x="4287" y="1349"/>
                <a:ext cx="828" cy="230"/>
              </a:xfrm>
              <a:custGeom>
                <a:avLst/>
                <a:gdLst>
                  <a:gd name="T0" fmla="*/ 3 w 828"/>
                  <a:gd name="T1" fmla="*/ 230 h 230"/>
                  <a:gd name="T2" fmla="*/ 828 w 828"/>
                  <a:gd name="T3" fmla="*/ 6 h 230"/>
                  <a:gd name="T4" fmla="*/ 828 w 828"/>
                  <a:gd name="T5" fmla="*/ 0 h 230"/>
                  <a:gd name="T6" fmla="*/ 0 w 828"/>
                  <a:gd name="T7" fmla="*/ 226 h 230"/>
                  <a:gd name="T8" fmla="*/ 3 w 828"/>
                  <a:gd name="T9" fmla="*/ 230 h 230"/>
                </a:gdLst>
                <a:ahLst/>
                <a:cxnLst>
                  <a:cxn ang="0">
                    <a:pos x="T0" y="T1"/>
                  </a:cxn>
                  <a:cxn ang="0">
                    <a:pos x="T2" y="T3"/>
                  </a:cxn>
                  <a:cxn ang="0">
                    <a:pos x="T4" y="T5"/>
                  </a:cxn>
                  <a:cxn ang="0">
                    <a:pos x="T6" y="T7"/>
                  </a:cxn>
                  <a:cxn ang="0">
                    <a:pos x="T8" y="T9"/>
                  </a:cxn>
                </a:cxnLst>
                <a:rect l="0" t="0" r="r" b="b"/>
                <a:pathLst>
                  <a:path w="828" h="230">
                    <a:moveTo>
                      <a:pt x="3" y="230"/>
                    </a:moveTo>
                    <a:lnTo>
                      <a:pt x="828" y="6"/>
                    </a:lnTo>
                    <a:lnTo>
                      <a:pt x="828" y="0"/>
                    </a:lnTo>
                    <a:lnTo>
                      <a:pt x="0" y="226"/>
                    </a:lnTo>
                    <a:lnTo>
                      <a:pt x="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55" name="Freeform 383"/>
              <p:cNvSpPr>
                <a:spLocks/>
              </p:cNvSpPr>
              <p:nvPr userDrawn="1"/>
            </p:nvSpPr>
            <p:spPr bwMode="auto">
              <a:xfrm>
                <a:off x="4287" y="1349"/>
                <a:ext cx="828" cy="230"/>
              </a:xfrm>
              <a:custGeom>
                <a:avLst/>
                <a:gdLst>
                  <a:gd name="T0" fmla="*/ 3 w 828"/>
                  <a:gd name="T1" fmla="*/ 230 h 230"/>
                  <a:gd name="T2" fmla="*/ 828 w 828"/>
                  <a:gd name="T3" fmla="*/ 6 h 230"/>
                  <a:gd name="T4" fmla="*/ 828 w 828"/>
                  <a:gd name="T5" fmla="*/ 0 h 230"/>
                  <a:gd name="T6" fmla="*/ 0 w 828"/>
                  <a:gd name="T7" fmla="*/ 226 h 230"/>
                  <a:gd name="T8" fmla="*/ 3 w 828"/>
                  <a:gd name="T9" fmla="*/ 230 h 230"/>
                </a:gdLst>
                <a:ahLst/>
                <a:cxnLst>
                  <a:cxn ang="0">
                    <a:pos x="T0" y="T1"/>
                  </a:cxn>
                  <a:cxn ang="0">
                    <a:pos x="T2" y="T3"/>
                  </a:cxn>
                  <a:cxn ang="0">
                    <a:pos x="T4" y="T5"/>
                  </a:cxn>
                  <a:cxn ang="0">
                    <a:pos x="T6" y="T7"/>
                  </a:cxn>
                  <a:cxn ang="0">
                    <a:pos x="T8" y="T9"/>
                  </a:cxn>
                </a:cxnLst>
                <a:rect l="0" t="0" r="r" b="b"/>
                <a:pathLst>
                  <a:path w="828" h="230">
                    <a:moveTo>
                      <a:pt x="3" y="230"/>
                    </a:moveTo>
                    <a:lnTo>
                      <a:pt x="828" y="6"/>
                    </a:lnTo>
                    <a:lnTo>
                      <a:pt x="828" y="0"/>
                    </a:lnTo>
                    <a:lnTo>
                      <a:pt x="0" y="226"/>
                    </a:lnTo>
                    <a:lnTo>
                      <a:pt x="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56" name="Freeform 384"/>
              <p:cNvSpPr>
                <a:spLocks/>
              </p:cNvSpPr>
              <p:nvPr userDrawn="1"/>
            </p:nvSpPr>
            <p:spPr bwMode="auto">
              <a:xfrm>
                <a:off x="5115" y="1349"/>
                <a:ext cx="166" cy="31"/>
              </a:xfrm>
              <a:custGeom>
                <a:avLst/>
                <a:gdLst>
                  <a:gd name="T0" fmla="*/ 166 w 166"/>
                  <a:gd name="T1" fmla="*/ 31 h 31"/>
                  <a:gd name="T2" fmla="*/ 0 w 166"/>
                  <a:gd name="T3" fmla="*/ 3 h 31"/>
                  <a:gd name="T4" fmla="*/ 0 w 166"/>
                  <a:gd name="T5" fmla="*/ 0 h 31"/>
                  <a:gd name="T6" fmla="*/ 166 w 166"/>
                  <a:gd name="T7" fmla="*/ 28 h 31"/>
                  <a:gd name="T8" fmla="*/ 166 w 166"/>
                  <a:gd name="T9" fmla="*/ 31 h 31"/>
                </a:gdLst>
                <a:ahLst/>
                <a:cxnLst>
                  <a:cxn ang="0">
                    <a:pos x="T0" y="T1"/>
                  </a:cxn>
                  <a:cxn ang="0">
                    <a:pos x="T2" y="T3"/>
                  </a:cxn>
                  <a:cxn ang="0">
                    <a:pos x="T4" y="T5"/>
                  </a:cxn>
                  <a:cxn ang="0">
                    <a:pos x="T6" y="T7"/>
                  </a:cxn>
                  <a:cxn ang="0">
                    <a:pos x="T8" y="T9"/>
                  </a:cxn>
                </a:cxnLst>
                <a:rect l="0" t="0" r="r" b="b"/>
                <a:pathLst>
                  <a:path w="166" h="31">
                    <a:moveTo>
                      <a:pt x="166" y="31"/>
                    </a:moveTo>
                    <a:lnTo>
                      <a:pt x="0" y="3"/>
                    </a:lnTo>
                    <a:lnTo>
                      <a:pt x="0" y="0"/>
                    </a:lnTo>
                    <a:lnTo>
                      <a:pt x="166" y="28"/>
                    </a:lnTo>
                    <a:lnTo>
                      <a:pt x="16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57" name="Freeform 385"/>
              <p:cNvSpPr>
                <a:spLocks/>
              </p:cNvSpPr>
              <p:nvPr userDrawn="1"/>
            </p:nvSpPr>
            <p:spPr bwMode="auto">
              <a:xfrm>
                <a:off x="4989" y="1352"/>
                <a:ext cx="129" cy="582"/>
              </a:xfrm>
              <a:custGeom>
                <a:avLst/>
                <a:gdLst>
                  <a:gd name="T0" fmla="*/ 3 w 129"/>
                  <a:gd name="T1" fmla="*/ 582 h 582"/>
                  <a:gd name="T2" fmla="*/ 129 w 129"/>
                  <a:gd name="T3" fmla="*/ 0 h 582"/>
                  <a:gd name="T4" fmla="*/ 122 w 129"/>
                  <a:gd name="T5" fmla="*/ 0 h 582"/>
                  <a:gd name="T6" fmla="*/ 0 w 129"/>
                  <a:gd name="T7" fmla="*/ 582 h 582"/>
                  <a:gd name="T8" fmla="*/ 3 w 129"/>
                  <a:gd name="T9" fmla="*/ 582 h 582"/>
                </a:gdLst>
                <a:ahLst/>
                <a:cxnLst>
                  <a:cxn ang="0">
                    <a:pos x="T0" y="T1"/>
                  </a:cxn>
                  <a:cxn ang="0">
                    <a:pos x="T2" y="T3"/>
                  </a:cxn>
                  <a:cxn ang="0">
                    <a:pos x="T4" y="T5"/>
                  </a:cxn>
                  <a:cxn ang="0">
                    <a:pos x="T6" y="T7"/>
                  </a:cxn>
                  <a:cxn ang="0">
                    <a:pos x="T8" y="T9"/>
                  </a:cxn>
                </a:cxnLst>
                <a:rect l="0" t="0" r="r" b="b"/>
                <a:pathLst>
                  <a:path w="129" h="582">
                    <a:moveTo>
                      <a:pt x="3" y="582"/>
                    </a:moveTo>
                    <a:lnTo>
                      <a:pt x="129" y="0"/>
                    </a:lnTo>
                    <a:lnTo>
                      <a:pt x="122" y="0"/>
                    </a:lnTo>
                    <a:lnTo>
                      <a:pt x="0" y="582"/>
                    </a:lnTo>
                    <a:lnTo>
                      <a:pt x="3" y="5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58" name="Freeform 386"/>
              <p:cNvSpPr>
                <a:spLocks/>
              </p:cNvSpPr>
              <p:nvPr userDrawn="1"/>
            </p:nvSpPr>
            <p:spPr bwMode="auto">
              <a:xfrm>
                <a:off x="4989" y="1453"/>
                <a:ext cx="267" cy="481"/>
              </a:xfrm>
              <a:custGeom>
                <a:avLst/>
                <a:gdLst>
                  <a:gd name="T0" fmla="*/ 3 w 267"/>
                  <a:gd name="T1" fmla="*/ 481 h 481"/>
                  <a:gd name="T2" fmla="*/ 267 w 267"/>
                  <a:gd name="T3" fmla="*/ 3 h 481"/>
                  <a:gd name="T4" fmla="*/ 264 w 267"/>
                  <a:gd name="T5" fmla="*/ 0 h 481"/>
                  <a:gd name="T6" fmla="*/ 0 w 267"/>
                  <a:gd name="T7" fmla="*/ 481 h 481"/>
                  <a:gd name="T8" fmla="*/ 3 w 267"/>
                  <a:gd name="T9" fmla="*/ 481 h 481"/>
                </a:gdLst>
                <a:ahLst/>
                <a:cxnLst>
                  <a:cxn ang="0">
                    <a:pos x="T0" y="T1"/>
                  </a:cxn>
                  <a:cxn ang="0">
                    <a:pos x="T2" y="T3"/>
                  </a:cxn>
                  <a:cxn ang="0">
                    <a:pos x="T4" y="T5"/>
                  </a:cxn>
                  <a:cxn ang="0">
                    <a:pos x="T6" y="T7"/>
                  </a:cxn>
                  <a:cxn ang="0">
                    <a:pos x="T8" y="T9"/>
                  </a:cxn>
                </a:cxnLst>
                <a:rect l="0" t="0" r="r" b="b"/>
                <a:pathLst>
                  <a:path w="267" h="481">
                    <a:moveTo>
                      <a:pt x="3" y="481"/>
                    </a:moveTo>
                    <a:lnTo>
                      <a:pt x="267" y="3"/>
                    </a:lnTo>
                    <a:lnTo>
                      <a:pt x="264" y="0"/>
                    </a:lnTo>
                    <a:lnTo>
                      <a:pt x="0" y="481"/>
                    </a:lnTo>
                    <a:lnTo>
                      <a:pt x="3"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59" name="Freeform 387"/>
              <p:cNvSpPr>
                <a:spLocks/>
              </p:cNvSpPr>
              <p:nvPr userDrawn="1"/>
            </p:nvSpPr>
            <p:spPr bwMode="auto">
              <a:xfrm>
                <a:off x="4287" y="1575"/>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60" name="Freeform 388"/>
              <p:cNvSpPr>
                <a:spLocks/>
              </p:cNvSpPr>
              <p:nvPr userDrawn="1"/>
            </p:nvSpPr>
            <p:spPr bwMode="auto">
              <a:xfrm>
                <a:off x="4287" y="1575"/>
                <a:ext cx="705" cy="359"/>
              </a:xfrm>
              <a:custGeom>
                <a:avLst/>
                <a:gdLst>
                  <a:gd name="T0" fmla="*/ 702 w 705"/>
                  <a:gd name="T1" fmla="*/ 359 h 359"/>
                  <a:gd name="T2" fmla="*/ 705 w 705"/>
                  <a:gd name="T3" fmla="*/ 356 h 359"/>
                  <a:gd name="T4" fmla="*/ 3 w 705"/>
                  <a:gd name="T5" fmla="*/ 0 h 359"/>
                  <a:gd name="T6" fmla="*/ 0 w 705"/>
                  <a:gd name="T7" fmla="*/ 4 h 359"/>
                  <a:gd name="T8" fmla="*/ 702 w 705"/>
                  <a:gd name="T9" fmla="*/ 359 h 359"/>
                </a:gdLst>
                <a:ahLst/>
                <a:cxnLst>
                  <a:cxn ang="0">
                    <a:pos x="T0" y="T1"/>
                  </a:cxn>
                  <a:cxn ang="0">
                    <a:pos x="T2" y="T3"/>
                  </a:cxn>
                  <a:cxn ang="0">
                    <a:pos x="T4" y="T5"/>
                  </a:cxn>
                  <a:cxn ang="0">
                    <a:pos x="T6" y="T7"/>
                  </a:cxn>
                  <a:cxn ang="0">
                    <a:pos x="T8" y="T9"/>
                  </a:cxn>
                </a:cxnLst>
                <a:rect l="0" t="0" r="r" b="b"/>
                <a:pathLst>
                  <a:path w="705" h="359">
                    <a:moveTo>
                      <a:pt x="702" y="359"/>
                    </a:moveTo>
                    <a:lnTo>
                      <a:pt x="705" y="356"/>
                    </a:lnTo>
                    <a:lnTo>
                      <a:pt x="3" y="0"/>
                    </a:lnTo>
                    <a:lnTo>
                      <a:pt x="0" y="4"/>
                    </a:lnTo>
                    <a:lnTo>
                      <a:pt x="702"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61" name="Freeform 389"/>
              <p:cNvSpPr>
                <a:spLocks/>
              </p:cNvSpPr>
              <p:nvPr userDrawn="1"/>
            </p:nvSpPr>
            <p:spPr bwMode="auto">
              <a:xfrm>
                <a:off x="4989" y="1745"/>
                <a:ext cx="292" cy="189"/>
              </a:xfrm>
              <a:custGeom>
                <a:avLst/>
                <a:gdLst>
                  <a:gd name="T0" fmla="*/ 292 w 292"/>
                  <a:gd name="T1" fmla="*/ 0 h 189"/>
                  <a:gd name="T2" fmla="*/ 292 w 292"/>
                  <a:gd name="T3" fmla="*/ 6 h 189"/>
                  <a:gd name="T4" fmla="*/ 3 w 292"/>
                  <a:gd name="T5" fmla="*/ 189 h 189"/>
                  <a:gd name="T6" fmla="*/ 0 w 292"/>
                  <a:gd name="T7" fmla="*/ 186 h 189"/>
                  <a:gd name="T8" fmla="*/ 292 w 292"/>
                  <a:gd name="T9" fmla="*/ 0 h 189"/>
                </a:gdLst>
                <a:ahLst/>
                <a:cxnLst>
                  <a:cxn ang="0">
                    <a:pos x="T0" y="T1"/>
                  </a:cxn>
                  <a:cxn ang="0">
                    <a:pos x="T2" y="T3"/>
                  </a:cxn>
                  <a:cxn ang="0">
                    <a:pos x="T4" y="T5"/>
                  </a:cxn>
                  <a:cxn ang="0">
                    <a:pos x="T6" y="T7"/>
                  </a:cxn>
                  <a:cxn ang="0">
                    <a:pos x="T8" y="T9"/>
                  </a:cxn>
                </a:cxnLst>
                <a:rect l="0" t="0" r="r" b="b"/>
                <a:pathLst>
                  <a:path w="292" h="189">
                    <a:moveTo>
                      <a:pt x="292" y="0"/>
                    </a:moveTo>
                    <a:lnTo>
                      <a:pt x="292" y="6"/>
                    </a:lnTo>
                    <a:lnTo>
                      <a:pt x="3" y="189"/>
                    </a:lnTo>
                    <a:lnTo>
                      <a:pt x="0" y="186"/>
                    </a:lnTo>
                    <a:lnTo>
                      <a:pt x="2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62" name="Freeform 390"/>
              <p:cNvSpPr>
                <a:spLocks/>
              </p:cNvSpPr>
              <p:nvPr userDrawn="1"/>
            </p:nvSpPr>
            <p:spPr bwMode="auto">
              <a:xfrm>
                <a:off x="4742" y="1041"/>
                <a:ext cx="250" cy="893"/>
              </a:xfrm>
              <a:custGeom>
                <a:avLst/>
                <a:gdLst>
                  <a:gd name="T0" fmla="*/ 247 w 250"/>
                  <a:gd name="T1" fmla="*/ 893 h 893"/>
                  <a:gd name="T2" fmla="*/ 250 w 250"/>
                  <a:gd name="T3" fmla="*/ 893 h 893"/>
                  <a:gd name="T4" fmla="*/ 3 w 250"/>
                  <a:gd name="T5" fmla="*/ 0 h 893"/>
                  <a:gd name="T6" fmla="*/ 0 w 250"/>
                  <a:gd name="T7" fmla="*/ 3 h 893"/>
                  <a:gd name="T8" fmla="*/ 247 w 250"/>
                  <a:gd name="T9" fmla="*/ 893 h 893"/>
                </a:gdLst>
                <a:ahLst/>
                <a:cxnLst>
                  <a:cxn ang="0">
                    <a:pos x="T0" y="T1"/>
                  </a:cxn>
                  <a:cxn ang="0">
                    <a:pos x="T2" y="T3"/>
                  </a:cxn>
                  <a:cxn ang="0">
                    <a:pos x="T4" y="T5"/>
                  </a:cxn>
                  <a:cxn ang="0">
                    <a:pos x="T6" y="T7"/>
                  </a:cxn>
                  <a:cxn ang="0">
                    <a:pos x="T8" y="T9"/>
                  </a:cxn>
                </a:cxnLst>
                <a:rect l="0" t="0" r="r" b="b"/>
                <a:pathLst>
                  <a:path w="250" h="893">
                    <a:moveTo>
                      <a:pt x="247" y="893"/>
                    </a:moveTo>
                    <a:lnTo>
                      <a:pt x="250" y="893"/>
                    </a:lnTo>
                    <a:lnTo>
                      <a:pt x="3" y="0"/>
                    </a:lnTo>
                    <a:lnTo>
                      <a:pt x="0" y="3"/>
                    </a:lnTo>
                    <a:lnTo>
                      <a:pt x="247" y="8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63" name="Freeform 391"/>
              <p:cNvSpPr>
                <a:spLocks/>
              </p:cNvSpPr>
              <p:nvPr userDrawn="1"/>
            </p:nvSpPr>
            <p:spPr bwMode="auto">
              <a:xfrm>
                <a:off x="4742" y="1041"/>
                <a:ext cx="373" cy="311"/>
              </a:xfrm>
              <a:custGeom>
                <a:avLst/>
                <a:gdLst>
                  <a:gd name="T0" fmla="*/ 373 w 373"/>
                  <a:gd name="T1" fmla="*/ 311 h 311"/>
                  <a:gd name="T2" fmla="*/ 373 w 373"/>
                  <a:gd name="T3" fmla="*/ 308 h 311"/>
                  <a:gd name="T4" fmla="*/ 3 w 373"/>
                  <a:gd name="T5" fmla="*/ 0 h 311"/>
                  <a:gd name="T6" fmla="*/ 0 w 373"/>
                  <a:gd name="T7" fmla="*/ 3 h 311"/>
                  <a:gd name="T8" fmla="*/ 373 w 373"/>
                  <a:gd name="T9" fmla="*/ 311 h 311"/>
                </a:gdLst>
                <a:ahLst/>
                <a:cxnLst>
                  <a:cxn ang="0">
                    <a:pos x="T0" y="T1"/>
                  </a:cxn>
                  <a:cxn ang="0">
                    <a:pos x="T2" y="T3"/>
                  </a:cxn>
                  <a:cxn ang="0">
                    <a:pos x="T4" y="T5"/>
                  </a:cxn>
                  <a:cxn ang="0">
                    <a:pos x="T6" y="T7"/>
                  </a:cxn>
                  <a:cxn ang="0">
                    <a:pos x="T8" y="T9"/>
                  </a:cxn>
                </a:cxnLst>
                <a:rect l="0" t="0" r="r" b="b"/>
                <a:pathLst>
                  <a:path w="373" h="311">
                    <a:moveTo>
                      <a:pt x="373" y="311"/>
                    </a:moveTo>
                    <a:lnTo>
                      <a:pt x="373" y="308"/>
                    </a:lnTo>
                    <a:lnTo>
                      <a:pt x="3" y="0"/>
                    </a:lnTo>
                    <a:lnTo>
                      <a:pt x="0" y="3"/>
                    </a:lnTo>
                    <a:lnTo>
                      <a:pt x="373"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64" name="Freeform 392"/>
              <p:cNvSpPr>
                <a:spLocks/>
              </p:cNvSpPr>
              <p:nvPr userDrawn="1"/>
            </p:nvSpPr>
            <p:spPr bwMode="auto">
              <a:xfrm>
                <a:off x="4742" y="1041"/>
                <a:ext cx="514" cy="415"/>
              </a:xfrm>
              <a:custGeom>
                <a:avLst/>
                <a:gdLst>
                  <a:gd name="T0" fmla="*/ 511 w 514"/>
                  <a:gd name="T1" fmla="*/ 415 h 415"/>
                  <a:gd name="T2" fmla="*/ 514 w 514"/>
                  <a:gd name="T3" fmla="*/ 412 h 415"/>
                  <a:gd name="T4" fmla="*/ 3 w 514"/>
                  <a:gd name="T5" fmla="*/ 0 h 415"/>
                  <a:gd name="T6" fmla="*/ 0 w 514"/>
                  <a:gd name="T7" fmla="*/ 3 h 415"/>
                  <a:gd name="T8" fmla="*/ 511 w 514"/>
                  <a:gd name="T9" fmla="*/ 415 h 415"/>
                </a:gdLst>
                <a:ahLst/>
                <a:cxnLst>
                  <a:cxn ang="0">
                    <a:pos x="T0" y="T1"/>
                  </a:cxn>
                  <a:cxn ang="0">
                    <a:pos x="T2" y="T3"/>
                  </a:cxn>
                  <a:cxn ang="0">
                    <a:pos x="T4" y="T5"/>
                  </a:cxn>
                  <a:cxn ang="0">
                    <a:pos x="T6" y="T7"/>
                  </a:cxn>
                  <a:cxn ang="0">
                    <a:pos x="T8" y="T9"/>
                  </a:cxn>
                </a:cxnLst>
                <a:rect l="0" t="0" r="r" b="b"/>
                <a:pathLst>
                  <a:path w="514" h="415">
                    <a:moveTo>
                      <a:pt x="511" y="415"/>
                    </a:moveTo>
                    <a:lnTo>
                      <a:pt x="514" y="412"/>
                    </a:lnTo>
                    <a:lnTo>
                      <a:pt x="3" y="0"/>
                    </a:lnTo>
                    <a:lnTo>
                      <a:pt x="0" y="3"/>
                    </a:lnTo>
                    <a:lnTo>
                      <a:pt x="511" y="4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65" name="Freeform 393"/>
              <p:cNvSpPr>
                <a:spLocks/>
              </p:cNvSpPr>
              <p:nvPr userDrawn="1"/>
            </p:nvSpPr>
            <p:spPr bwMode="auto">
              <a:xfrm>
                <a:off x="4287" y="1041"/>
                <a:ext cx="458" cy="538"/>
              </a:xfrm>
              <a:custGeom>
                <a:avLst/>
                <a:gdLst>
                  <a:gd name="T0" fmla="*/ 3 w 458"/>
                  <a:gd name="T1" fmla="*/ 538 h 538"/>
                  <a:gd name="T2" fmla="*/ 458 w 458"/>
                  <a:gd name="T3" fmla="*/ 3 h 538"/>
                  <a:gd name="T4" fmla="*/ 455 w 458"/>
                  <a:gd name="T5" fmla="*/ 0 h 538"/>
                  <a:gd name="T6" fmla="*/ 0 w 458"/>
                  <a:gd name="T7" fmla="*/ 534 h 538"/>
                  <a:gd name="T8" fmla="*/ 3 w 458"/>
                  <a:gd name="T9" fmla="*/ 538 h 538"/>
                </a:gdLst>
                <a:ahLst/>
                <a:cxnLst>
                  <a:cxn ang="0">
                    <a:pos x="T0" y="T1"/>
                  </a:cxn>
                  <a:cxn ang="0">
                    <a:pos x="T2" y="T3"/>
                  </a:cxn>
                  <a:cxn ang="0">
                    <a:pos x="T4" y="T5"/>
                  </a:cxn>
                  <a:cxn ang="0">
                    <a:pos x="T6" y="T7"/>
                  </a:cxn>
                  <a:cxn ang="0">
                    <a:pos x="T8" y="T9"/>
                  </a:cxn>
                </a:cxnLst>
                <a:rect l="0" t="0" r="r" b="b"/>
                <a:pathLst>
                  <a:path w="458" h="538">
                    <a:moveTo>
                      <a:pt x="3" y="538"/>
                    </a:moveTo>
                    <a:lnTo>
                      <a:pt x="458" y="3"/>
                    </a:lnTo>
                    <a:lnTo>
                      <a:pt x="455" y="0"/>
                    </a:lnTo>
                    <a:lnTo>
                      <a:pt x="0" y="534"/>
                    </a:lnTo>
                    <a:lnTo>
                      <a:pt x="3"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66" name="Freeform 394"/>
              <p:cNvSpPr>
                <a:spLocks/>
              </p:cNvSpPr>
              <p:nvPr userDrawn="1"/>
            </p:nvSpPr>
            <p:spPr bwMode="auto">
              <a:xfrm>
                <a:off x="4287" y="1041"/>
                <a:ext cx="458" cy="538"/>
              </a:xfrm>
              <a:custGeom>
                <a:avLst/>
                <a:gdLst>
                  <a:gd name="T0" fmla="*/ 3 w 458"/>
                  <a:gd name="T1" fmla="*/ 538 h 538"/>
                  <a:gd name="T2" fmla="*/ 458 w 458"/>
                  <a:gd name="T3" fmla="*/ 3 h 538"/>
                  <a:gd name="T4" fmla="*/ 455 w 458"/>
                  <a:gd name="T5" fmla="*/ 0 h 538"/>
                  <a:gd name="T6" fmla="*/ 0 w 458"/>
                  <a:gd name="T7" fmla="*/ 534 h 538"/>
                  <a:gd name="T8" fmla="*/ 3 w 458"/>
                  <a:gd name="T9" fmla="*/ 538 h 538"/>
                </a:gdLst>
                <a:ahLst/>
                <a:cxnLst>
                  <a:cxn ang="0">
                    <a:pos x="T0" y="T1"/>
                  </a:cxn>
                  <a:cxn ang="0">
                    <a:pos x="T2" y="T3"/>
                  </a:cxn>
                  <a:cxn ang="0">
                    <a:pos x="T4" y="T5"/>
                  </a:cxn>
                  <a:cxn ang="0">
                    <a:pos x="T6" y="T7"/>
                  </a:cxn>
                  <a:cxn ang="0">
                    <a:pos x="T8" y="T9"/>
                  </a:cxn>
                </a:cxnLst>
                <a:rect l="0" t="0" r="r" b="b"/>
                <a:pathLst>
                  <a:path w="458" h="538">
                    <a:moveTo>
                      <a:pt x="3" y="538"/>
                    </a:moveTo>
                    <a:lnTo>
                      <a:pt x="458" y="3"/>
                    </a:lnTo>
                    <a:lnTo>
                      <a:pt x="455" y="0"/>
                    </a:lnTo>
                    <a:lnTo>
                      <a:pt x="0" y="534"/>
                    </a:lnTo>
                    <a:lnTo>
                      <a:pt x="3"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67" name="Freeform 395"/>
              <p:cNvSpPr>
                <a:spLocks/>
              </p:cNvSpPr>
              <p:nvPr userDrawn="1"/>
            </p:nvSpPr>
            <p:spPr bwMode="auto">
              <a:xfrm>
                <a:off x="4228" y="903"/>
                <a:ext cx="514" cy="141"/>
              </a:xfrm>
              <a:custGeom>
                <a:avLst/>
                <a:gdLst>
                  <a:gd name="T0" fmla="*/ 514 w 514"/>
                  <a:gd name="T1" fmla="*/ 141 h 141"/>
                  <a:gd name="T2" fmla="*/ 514 w 514"/>
                  <a:gd name="T3" fmla="*/ 138 h 141"/>
                  <a:gd name="T4" fmla="*/ 0 w 514"/>
                  <a:gd name="T5" fmla="*/ 0 h 141"/>
                  <a:gd name="T6" fmla="*/ 0 w 514"/>
                  <a:gd name="T7" fmla="*/ 3 h 141"/>
                  <a:gd name="T8" fmla="*/ 514 w 514"/>
                  <a:gd name="T9" fmla="*/ 141 h 141"/>
                </a:gdLst>
                <a:ahLst/>
                <a:cxnLst>
                  <a:cxn ang="0">
                    <a:pos x="T0" y="T1"/>
                  </a:cxn>
                  <a:cxn ang="0">
                    <a:pos x="T2" y="T3"/>
                  </a:cxn>
                  <a:cxn ang="0">
                    <a:pos x="T4" y="T5"/>
                  </a:cxn>
                  <a:cxn ang="0">
                    <a:pos x="T6" y="T7"/>
                  </a:cxn>
                  <a:cxn ang="0">
                    <a:pos x="T8" y="T9"/>
                  </a:cxn>
                </a:cxnLst>
                <a:rect l="0" t="0" r="r" b="b"/>
                <a:pathLst>
                  <a:path w="514" h="141">
                    <a:moveTo>
                      <a:pt x="514" y="141"/>
                    </a:moveTo>
                    <a:lnTo>
                      <a:pt x="514" y="138"/>
                    </a:lnTo>
                    <a:lnTo>
                      <a:pt x="0" y="0"/>
                    </a:lnTo>
                    <a:lnTo>
                      <a:pt x="0" y="3"/>
                    </a:lnTo>
                    <a:lnTo>
                      <a:pt x="514"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68" name="Freeform 396"/>
              <p:cNvSpPr>
                <a:spLocks/>
              </p:cNvSpPr>
              <p:nvPr userDrawn="1"/>
            </p:nvSpPr>
            <p:spPr bwMode="auto">
              <a:xfrm>
                <a:off x="4065" y="1028"/>
                <a:ext cx="677" cy="16"/>
              </a:xfrm>
              <a:custGeom>
                <a:avLst/>
                <a:gdLst>
                  <a:gd name="T0" fmla="*/ 677 w 677"/>
                  <a:gd name="T1" fmla="*/ 16 h 16"/>
                  <a:gd name="T2" fmla="*/ 677 w 677"/>
                  <a:gd name="T3" fmla="*/ 13 h 16"/>
                  <a:gd name="T4" fmla="*/ 0 w 677"/>
                  <a:gd name="T5" fmla="*/ 0 h 16"/>
                  <a:gd name="T6" fmla="*/ 0 w 677"/>
                  <a:gd name="T7" fmla="*/ 4 h 16"/>
                  <a:gd name="T8" fmla="*/ 677 w 677"/>
                  <a:gd name="T9" fmla="*/ 16 h 16"/>
                </a:gdLst>
                <a:ahLst/>
                <a:cxnLst>
                  <a:cxn ang="0">
                    <a:pos x="T0" y="T1"/>
                  </a:cxn>
                  <a:cxn ang="0">
                    <a:pos x="T2" y="T3"/>
                  </a:cxn>
                  <a:cxn ang="0">
                    <a:pos x="T4" y="T5"/>
                  </a:cxn>
                  <a:cxn ang="0">
                    <a:pos x="T6" y="T7"/>
                  </a:cxn>
                  <a:cxn ang="0">
                    <a:pos x="T8" y="T9"/>
                  </a:cxn>
                </a:cxnLst>
                <a:rect l="0" t="0" r="r" b="b"/>
                <a:pathLst>
                  <a:path w="677" h="16">
                    <a:moveTo>
                      <a:pt x="677" y="16"/>
                    </a:moveTo>
                    <a:lnTo>
                      <a:pt x="677" y="13"/>
                    </a:lnTo>
                    <a:lnTo>
                      <a:pt x="0" y="0"/>
                    </a:lnTo>
                    <a:lnTo>
                      <a:pt x="0" y="4"/>
                    </a:lnTo>
                    <a:lnTo>
                      <a:pt x="67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69" name="Freeform 397"/>
              <p:cNvSpPr>
                <a:spLocks/>
              </p:cNvSpPr>
              <p:nvPr userDrawn="1"/>
            </p:nvSpPr>
            <p:spPr bwMode="auto">
              <a:xfrm>
                <a:off x="4024" y="1041"/>
                <a:ext cx="718" cy="270"/>
              </a:xfrm>
              <a:custGeom>
                <a:avLst/>
                <a:gdLst>
                  <a:gd name="T0" fmla="*/ 0 w 718"/>
                  <a:gd name="T1" fmla="*/ 270 h 270"/>
                  <a:gd name="T2" fmla="*/ 718 w 718"/>
                  <a:gd name="T3" fmla="*/ 3 h 270"/>
                  <a:gd name="T4" fmla="*/ 718 w 718"/>
                  <a:gd name="T5" fmla="*/ 0 h 270"/>
                  <a:gd name="T6" fmla="*/ 0 w 718"/>
                  <a:gd name="T7" fmla="*/ 267 h 270"/>
                  <a:gd name="T8" fmla="*/ 0 w 718"/>
                  <a:gd name="T9" fmla="*/ 270 h 270"/>
                </a:gdLst>
                <a:ahLst/>
                <a:cxnLst>
                  <a:cxn ang="0">
                    <a:pos x="T0" y="T1"/>
                  </a:cxn>
                  <a:cxn ang="0">
                    <a:pos x="T2" y="T3"/>
                  </a:cxn>
                  <a:cxn ang="0">
                    <a:pos x="T4" y="T5"/>
                  </a:cxn>
                  <a:cxn ang="0">
                    <a:pos x="T6" y="T7"/>
                  </a:cxn>
                  <a:cxn ang="0">
                    <a:pos x="T8" y="T9"/>
                  </a:cxn>
                </a:cxnLst>
                <a:rect l="0" t="0" r="r" b="b"/>
                <a:pathLst>
                  <a:path w="718" h="270">
                    <a:moveTo>
                      <a:pt x="0" y="270"/>
                    </a:moveTo>
                    <a:lnTo>
                      <a:pt x="718" y="3"/>
                    </a:lnTo>
                    <a:lnTo>
                      <a:pt x="718" y="0"/>
                    </a:lnTo>
                    <a:lnTo>
                      <a:pt x="0" y="267"/>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70" name="Freeform 398"/>
              <p:cNvSpPr>
                <a:spLocks/>
              </p:cNvSpPr>
              <p:nvPr userDrawn="1"/>
            </p:nvSpPr>
            <p:spPr bwMode="auto">
              <a:xfrm>
                <a:off x="4024" y="1041"/>
                <a:ext cx="718" cy="270"/>
              </a:xfrm>
              <a:custGeom>
                <a:avLst/>
                <a:gdLst>
                  <a:gd name="T0" fmla="*/ 0 w 718"/>
                  <a:gd name="T1" fmla="*/ 270 h 270"/>
                  <a:gd name="T2" fmla="*/ 718 w 718"/>
                  <a:gd name="T3" fmla="*/ 3 h 270"/>
                  <a:gd name="T4" fmla="*/ 718 w 718"/>
                  <a:gd name="T5" fmla="*/ 0 h 270"/>
                  <a:gd name="T6" fmla="*/ 0 w 718"/>
                  <a:gd name="T7" fmla="*/ 267 h 270"/>
                  <a:gd name="T8" fmla="*/ 0 w 718"/>
                  <a:gd name="T9" fmla="*/ 270 h 270"/>
                </a:gdLst>
                <a:ahLst/>
                <a:cxnLst>
                  <a:cxn ang="0">
                    <a:pos x="T0" y="T1"/>
                  </a:cxn>
                  <a:cxn ang="0">
                    <a:pos x="T2" y="T3"/>
                  </a:cxn>
                  <a:cxn ang="0">
                    <a:pos x="T4" y="T5"/>
                  </a:cxn>
                  <a:cxn ang="0">
                    <a:pos x="T6" y="T7"/>
                  </a:cxn>
                  <a:cxn ang="0">
                    <a:pos x="T8" y="T9"/>
                  </a:cxn>
                </a:cxnLst>
                <a:rect l="0" t="0" r="r" b="b"/>
                <a:pathLst>
                  <a:path w="718" h="270">
                    <a:moveTo>
                      <a:pt x="0" y="270"/>
                    </a:moveTo>
                    <a:lnTo>
                      <a:pt x="718" y="3"/>
                    </a:lnTo>
                    <a:lnTo>
                      <a:pt x="718" y="0"/>
                    </a:lnTo>
                    <a:lnTo>
                      <a:pt x="0" y="267"/>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71" name="Freeform 399"/>
              <p:cNvSpPr>
                <a:spLocks/>
              </p:cNvSpPr>
              <p:nvPr userDrawn="1"/>
            </p:nvSpPr>
            <p:spPr bwMode="auto">
              <a:xfrm>
                <a:off x="2915" y="331"/>
                <a:ext cx="874" cy="31"/>
              </a:xfrm>
              <a:custGeom>
                <a:avLst/>
                <a:gdLst>
                  <a:gd name="T0" fmla="*/ 874 w 874"/>
                  <a:gd name="T1" fmla="*/ 31 h 31"/>
                  <a:gd name="T2" fmla="*/ 874 w 874"/>
                  <a:gd name="T3" fmla="*/ 25 h 31"/>
                  <a:gd name="T4" fmla="*/ 0 w 874"/>
                  <a:gd name="T5" fmla="*/ 0 h 31"/>
                  <a:gd name="T6" fmla="*/ 0 w 874"/>
                  <a:gd name="T7" fmla="*/ 6 h 31"/>
                  <a:gd name="T8" fmla="*/ 874 w 874"/>
                  <a:gd name="T9" fmla="*/ 31 h 31"/>
                </a:gdLst>
                <a:ahLst/>
                <a:cxnLst>
                  <a:cxn ang="0">
                    <a:pos x="T0" y="T1"/>
                  </a:cxn>
                  <a:cxn ang="0">
                    <a:pos x="T2" y="T3"/>
                  </a:cxn>
                  <a:cxn ang="0">
                    <a:pos x="T4" y="T5"/>
                  </a:cxn>
                  <a:cxn ang="0">
                    <a:pos x="T6" y="T7"/>
                  </a:cxn>
                  <a:cxn ang="0">
                    <a:pos x="T8" y="T9"/>
                  </a:cxn>
                </a:cxnLst>
                <a:rect l="0" t="0" r="r" b="b"/>
                <a:pathLst>
                  <a:path w="874" h="31">
                    <a:moveTo>
                      <a:pt x="874" y="31"/>
                    </a:moveTo>
                    <a:lnTo>
                      <a:pt x="874" y="25"/>
                    </a:lnTo>
                    <a:lnTo>
                      <a:pt x="0" y="0"/>
                    </a:lnTo>
                    <a:lnTo>
                      <a:pt x="0" y="6"/>
                    </a:lnTo>
                    <a:lnTo>
                      <a:pt x="874"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72" name="Freeform 400"/>
              <p:cNvSpPr>
                <a:spLocks/>
              </p:cNvSpPr>
              <p:nvPr userDrawn="1"/>
            </p:nvSpPr>
            <p:spPr bwMode="auto">
              <a:xfrm>
                <a:off x="2915" y="331"/>
                <a:ext cx="332" cy="459"/>
              </a:xfrm>
              <a:custGeom>
                <a:avLst/>
                <a:gdLst>
                  <a:gd name="T0" fmla="*/ 329 w 332"/>
                  <a:gd name="T1" fmla="*/ 459 h 459"/>
                  <a:gd name="T2" fmla="*/ 332 w 332"/>
                  <a:gd name="T3" fmla="*/ 455 h 459"/>
                  <a:gd name="T4" fmla="*/ 3 w 332"/>
                  <a:gd name="T5" fmla="*/ 0 h 459"/>
                  <a:gd name="T6" fmla="*/ 0 w 332"/>
                  <a:gd name="T7" fmla="*/ 3 h 459"/>
                  <a:gd name="T8" fmla="*/ 329 w 332"/>
                  <a:gd name="T9" fmla="*/ 459 h 459"/>
                </a:gdLst>
                <a:ahLst/>
                <a:cxnLst>
                  <a:cxn ang="0">
                    <a:pos x="T0" y="T1"/>
                  </a:cxn>
                  <a:cxn ang="0">
                    <a:pos x="T2" y="T3"/>
                  </a:cxn>
                  <a:cxn ang="0">
                    <a:pos x="T4" y="T5"/>
                  </a:cxn>
                  <a:cxn ang="0">
                    <a:pos x="T6" y="T7"/>
                  </a:cxn>
                  <a:cxn ang="0">
                    <a:pos x="T8" y="T9"/>
                  </a:cxn>
                </a:cxnLst>
                <a:rect l="0" t="0" r="r" b="b"/>
                <a:pathLst>
                  <a:path w="332" h="459">
                    <a:moveTo>
                      <a:pt x="329" y="459"/>
                    </a:moveTo>
                    <a:lnTo>
                      <a:pt x="332" y="455"/>
                    </a:lnTo>
                    <a:lnTo>
                      <a:pt x="3" y="0"/>
                    </a:lnTo>
                    <a:lnTo>
                      <a:pt x="0" y="3"/>
                    </a:lnTo>
                    <a:lnTo>
                      <a:pt x="329" y="4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73" name="Freeform 401"/>
              <p:cNvSpPr>
                <a:spLocks/>
              </p:cNvSpPr>
              <p:nvPr userDrawn="1"/>
            </p:nvSpPr>
            <p:spPr bwMode="auto">
              <a:xfrm>
                <a:off x="2911" y="334"/>
                <a:ext cx="7" cy="782"/>
              </a:xfrm>
              <a:custGeom>
                <a:avLst/>
                <a:gdLst>
                  <a:gd name="T0" fmla="*/ 4 w 7"/>
                  <a:gd name="T1" fmla="*/ 782 h 782"/>
                  <a:gd name="T2" fmla="*/ 7 w 7"/>
                  <a:gd name="T3" fmla="*/ 782 h 782"/>
                  <a:gd name="T4" fmla="*/ 7 w 7"/>
                  <a:gd name="T5" fmla="*/ 0 h 782"/>
                  <a:gd name="T6" fmla="*/ 0 w 7"/>
                  <a:gd name="T7" fmla="*/ 0 h 782"/>
                  <a:gd name="T8" fmla="*/ 4 w 7"/>
                  <a:gd name="T9" fmla="*/ 782 h 782"/>
                </a:gdLst>
                <a:ahLst/>
                <a:cxnLst>
                  <a:cxn ang="0">
                    <a:pos x="T0" y="T1"/>
                  </a:cxn>
                  <a:cxn ang="0">
                    <a:pos x="T2" y="T3"/>
                  </a:cxn>
                  <a:cxn ang="0">
                    <a:pos x="T4" y="T5"/>
                  </a:cxn>
                  <a:cxn ang="0">
                    <a:pos x="T6" y="T7"/>
                  </a:cxn>
                  <a:cxn ang="0">
                    <a:pos x="T8" y="T9"/>
                  </a:cxn>
                </a:cxnLst>
                <a:rect l="0" t="0" r="r" b="b"/>
                <a:pathLst>
                  <a:path w="7" h="782">
                    <a:moveTo>
                      <a:pt x="4" y="782"/>
                    </a:moveTo>
                    <a:lnTo>
                      <a:pt x="7" y="782"/>
                    </a:lnTo>
                    <a:lnTo>
                      <a:pt x="7" y="0"/>
                    </a:lnTo>
                    <a:lnTo>
                      <a:pt x="0" y="0"/>
                    </a:lnTo>
                    <a:lnTo>
                      <a:pt x="4" y="7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74" name="Freeform 402"/>
              <p:cNvSpPr>
                <a:spLocks/>
              </p:cNvSpPr>
              <p:nvPr userDrawn="1"/>
            </p:nvSpPr>
            <p:spPr bwMode="auto">
              <a:xfrm>
                <a:off x="2241" y="296"/>
                <a:ext cx="674" cy="38"/>
              </a:xfrm>
              <a:custGeom>
                <a:avLst/>
                <a:gdLst>
                  <a:gd name="T0" fmla="*/ 674 w 674"/>
                  <a:gd name="T1" fmla="*/ 38 h 38"/>
                  <a:gd name="T2" fmla="*/ 674 w 674"/>
                  <a:gd name="T3" fmla="*/ 35 h 38"/>
                  <a:gd name="T4" fmla="*/ 0 w 674"/>
                  <a:gd name="T5" fmla="*/ 0 h 38"/>
                  <a:gd name="T6" fmla="*/ 0 w 674"/>
                  <a:gd name="T7" fmla="*/ 6 h 38"/>
                  <a:gd name="T8" fmla="*/ 674 w 674"/>
                  <a:gd name="T9" fmla="*/ 38 h 38"/>
                </a:gdLst>
                <a:ahLst/>
                <a:cxnLst>
                  <a:cxn ang="0">
                    <a:pos x="T0" y="T1"/>
                  </a:cxn>
                  <a:cxn ang="0">
                    <a:pos x="T2" y="T3"/>
                  </a:cxn>
                  <a:cxn ang="0">
                    <a:pos x="T4" y="T5"/>
                  </a:cxn>
                  <a:cxn ang="0">
                    <a:pos x="T6" y="T7"/>
                  </a:cxn>
                  <a:cxn ang="0">
                    <a:pos x="T8" y="T9"/>
                  </a:cxn>
                </a:cxnLst>
                <a:rect l="0" t="0" r="r" b="b"/>
                <a:pathLst>
                  <a:path w="674" h="38">
                    <a:moveTo>
                      <a:pt x="674" y="38"/>
                    </a:moveTo>
                    <a:lnTo>
                      <a:pt x="674" y="35"/>
                    </a:lnTo>
                    <a:lnTo>
                      <a:pt x="0" y="0"/>
                    </a:lnTo>
                    <a:lnTo>
                      <a:pt x="0" y="6"/>
                    </a:lnTo>
                    <a:lnTo>
                      <a:pt x="67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75" name="Freeform 403"/>
              <p:cNvSpPr>
                <a:spLocks/>
              </p:cNvSpPr>
              <p:nvPr userDrawn="1"/>
            </p:nvSpPr>
            <p:spPr bwMode="auto">
              <a:xfrm>
                <a:off x="1648" y="299"/>
                <a:ext cx="596" cy="733"/>
              </a:xfrm>
              <a:custGeom>
                <a:avLst/>
                <a:gdLst>
                  <a:gd name="T0" fmla="*/ 4 w 596"/>
                  <a:gd name="T1" fmla="*/ 733 h 733"/>
                  <a:gd name="T2" fmla="*/ 596 w 596"/>
                  <a:gd name="T3" fmla="*/ 0 h 733"/>
                  <a:gd name="T4" fmla="*/ 590 w 596"/>
                  <a:gd name="T5" fmla="*/ 0 h 733"/>
                  <a:gd name="T6" fmla="*/ 0 w 596"/>
                  <a:gd name="T7" fmla="*/ 729 h 733"/>
                  <a:gd name="T8" fmla="*/ 4 w 596"/>
                  <a:gd name="T9" fmla="*/ 733 h 733"/>
                </a:gdLst>
                <a:ahLst/>
                <a:cxnLst>
                  <a:cxn ang="0">
                    <a:pos x="T0" y="T1"/>
                  </a:cxn>
                  <a:cxn ang="0">
                    <a:pos x="T2" y="T3"/>
                  </a:cxn>
                  <a:cxn ang="0">
                    <a:pos x="T4" y="T5"/>
                  </a:cxn>
                  <a:cxn ang="0">
                    <a:pos x="T6" y="T7"/>
                  </a:cxn>
                  <a:cxn ang="0">
                    <a:pos x="T8" y="T9"/>
                  </a:cxn>
                </a:cxnLst>
                <a:rect l="0" t="0" r="r" b="b"/>
                <a:pathLst>
                  <a:path w="596" h="733">
                    <a:moveTo>
                      <a:pt x="4" y="733"/>
                    </a:moveTo>
                    <a:lnTo>
                      <a:pt x="596" y="0"/>
                    </a:lnTo>
                    <a:lnTo>
                      <a:pt x="590" y="0"/>
                    </a:lnTo>
                    <a:lnTo>
                      <a:pt x="0" y="729"/>
                    </a:lnTo>
                    <a:lnTo>
                      <a:pt x="4" y="7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76" name="Freeform 404"/>
              <p:cNvSpPr>
                <a:spLocks/>
              </p:cNvSpPr>
              <p:nvPr userDrawn="1"/>
            </p:nvSpPr>
            <p:spPr bwMode="auto">
              <a:xfrm>
                <a:off x="2131" y="299"/>
                <a:ext cx="113" cy="645"/>
              </a:xfrm>
              <a:custGeom>
                <a:avLst/>
                <a:gdLst>
                  <a:gd name="T0" fmla="*/ 3 w 113"/>
                  <a:gd name="T1" fmla="*/ 645 h 645"/>
                  <a:gd name="T2" fmla="*/ 113 w 113"/>
                  <a:gd name="T3" fmla="*/ 0 h 645"/>
                  <a:gd name="T4" fmla="*/ 107 w 113"/>
                  <a:gd name="T5" fmla="*/ 0 h 645"/>
                  <a:gd name="T6" fmla="*/ 0 w 113"/>
                  <a:gd name="T7" fmla="*/ 645 h 645"/>
                  <a:gd name="T8" fmla="*/ 3 w 113"/>
                  <a:gd name="T9" fmla="*/ 645 h 645"/>
                </a:gdLst>
                <a:ahLst/>
                <a:cxnLst>
                  <a:cxn ang="0">
                    <a:pos x="T0" y="T1"/>
                  </a:cxn>
                  <a:cxn ang="0">
                    <a:pos x="T2" y="T3"/>
                  </a:cxn>
                  <a:cxn ang="0">
                    <a:pos x="T4" y="T5"/>
                  </a:cxn>
                  <a:cxn ang="0">
                    <a:pos x="T6" y="T7"/>
                  </a:cxn>
                  <a:cxn ang="0">
                    <a:pos x="T8" y="T9"/>
                  </a:cxn>
                </a:cxnLst>
                <a:rect l="0" t="0" r="r" b="b"/>
                <a:pathLst>
                  <a:path w="113" h="645">
                    <a:moveTo>
                      <a:pt x="3" y="645"/>
                    </a:moveTo>
                    <a:lnTo>
                      <a:pt x="113" y="0"/>
                    </a:lnTo>
                    <a:lnTo>
                      <a:pt x="107" y="0"/>
                    </a:lnTo>
                    <a:lnTo>
                      <a:pt x="0" y="645"/>
                    </a:lnTo>
                    <a:lnTo>
                      <a:pt x="3" y="6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77" name="Freeform 405"/>
              <p:cNvSpPr>
                <a:spLocks/>
              </p:cNvSpPr>
              <p:nvPr userDrawn="1"/>
            </p:nvSpPr>
            <p:spPr bwMode="auto">
              <a:xfrm>
                <a:off x="1871" y="299"/>
                <a:ext cx="370" cy="195"/>
              </a:xfrm>
              <a:custGeom>
                <a:avLst/>
                <a:gdLst>
                  <a:gd name="T0" fmla="*/ 0 w 370"/>
                  <a:gd name="T1" fmla="*/ 195 h 195"/>
                  <a:gd name="T2" fmla="*/ 370 w 370"/>
                  <a:gd name="T3" fmla="*/ 0 h 195"/>
                  <a:gd name="T4" fmla="*/ 370 w 370"/>
                  <a:gd name="T5" fmla="*/ 0 h 195"/>
                  <a:gd name="T6" fmla="*/ 0 w 370"/>
                  <a:gd name="T7" fmla="*/ 192 h 195"/>
                  <a:gd name="T8" fmla="*/ 0 w 370"/>
                  <a:gd name="T9" fmla="*/ 195 h 195"/>
                </a:gdLst>
                <a:ahLst/>
                <a:cxnLst>
                  <a:cxn ang="0">
                    <a:pos x="T0" y="T1"/>
                  </a:cxn>
                  <a:cxn ang="0">
                    <a:pos x="T2" y="T3"/>
                  </a:cxn>
                  <a:cxn ang="0">
                    <a:pos x="T4" y="T5"/>
                  </a:cxn>
                  <a:cxn ang="0">
                    <a:pos x="T6" y="T7"/>
                  </a:cxn>
                  <a:cxn ang="0">
                    <a:pos x="T8" y="T9"/>
                  </a:cxn>
                </a:cxnLst>
                <a:rect l="0" t="0" r="r" b="b"/>
                <a:pathLst>
                  <a:path w="370" h="195">
                    <a:moveTo>
                      <a:pt x="0" y="195"/>
                    </a:moveTo>
                    <a:lnTo>
                      <a:pt x="370" y="0"/>
                    </a:lnTo>
                    <a:lnTo>
                      <a:pt x="370" y="0"/>
                    </a:lnTo>
                    <a:lnTo>
                      <a:pt x="0" y="192"/>
                    </a:lnTo>
                    <a:lnTo>
                      <a:pt x="0"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grpSp>
        <p:grpSp>
          <p:nvGrpSpPr>
            <p:cNvPr id="39" name="Group 607"/>
            <p:cNvGrpSpPr>
              <a:grpSpLocks/>
            </p:cNvGrpSpPr>
            <p:nvPr userDrawn="1"/>
          </p:nvGrpSpPr>
          <p:grpSpPr bwMode="auto">
            <a:xfrm>
              <a:off x="3" y="183"/>
              <a:ext cx="5265" cy="1861"/>
              <a:chOff x="3" y="183"/>
              <a:chExt cx="5265" cy="1861"/>
            </a:xfrm>
            <a:grpFill/>
          </p:grpSpPr>
          <p:sp>
            <p:nvSpPr>
              <p:cNvPr id="178" name="Freeform 407"/>
              <p:cNvSpPr>
                <a:spLocks/>
              </p:cNvSpPr>
              <p:nvPr userDrawn="1"/>
            </p:nvSpPr>
            <p:spPr bwMode="auto">
              <a:xfrm>
                <a:off x="1865" y="183"/>
                <a:ext cx="376" cy="116"/>
              </a:xfrm>
              <a:custGeom>
                <a:avLst/>
                <a:gdLst>
                  <a:gd name="T0" fmla="*/ 376 w 376"/>
                  <a:gd name="T1" fmla="*/ 116 h 116"/>
                  <a:gd name="T2" fmla="*/ 376 w 376"/>
                  <a:gd name="T3" fmla="*/ 116 h 116"/>
                  <a:gd name="T4" fmla="*/ 3 w 376"/>
                  <a:gd name="T5" fmla="*/ 0 h 116"/>
                  <a:gd name="T6" fmla="*/ 0 w 376"/>
                  <a:gd name="T7" fmla="*/ 3 h 116"/>
                  <a:gd name="T8" fmla="*/ 376 w 376"/>
                  <a:gd name="T9" fmla="*/ 116 h 116"/>
                </a:gdLst>
                <a:ahLst/>
                <a:cxnLst>
                  <a:cxn ang="0">
                    <a:pos x="T0" y="T1"/>
                  </a:cxn>
                  <a:cxn ang="0">
                    <a:pos x="T2" y="T3"/>
                  </a:cxn>
                  <a:cxn ang="0">
                    <a:pos x="T4" y="T5"/>
                  </a:cxn>
                  <a:cxn ang="0">
                    <a:pos x="T6" y="T7"/>
                  </a:cxn>
                  <a:cxn ang="0">
                    <a:pos x="T8" y="T9"/>
                  </a:cxn>
                </a:cxnLst>
                <a:rect l="0" t="0" r="r" b="b"/>
                <a:pathLst>
                  <a:path w="376" h="116">
                    <a:moveTo>
                      <a:pt x="376" y="116"/>
                    </a:moveTo>
                    <a:lnTo>
                      <a:pt x="376" y="116"/>
                    </a:lnTo>
                    <a:lnTo>
                      <a:pt x="3" y="0"/>
                    </a:lnTo>
                    <a:lnTo>
                      <a:pt x="0" y="3"/>
                    </a:lnTo>
                    <a:lnTo>
                      <a:pt x="376"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79" name="Freeform 408"/>
              <p:cNvSpPr>
                <a:spLocks/>
              </p:cNvSpPr>
              <p:nvPr userDrawn="1"/>
            </p:nvSpPr>
            <p:spPr bwMode="auto">
              <a:xfrm>
                <a:off x="2241" y="299"/>
                <a:ext cx="326" cy="437"/>
              </a:xfrm>
              <a:custGeom>
                <a:avLst/>
                <a:gdLst>
                  <a:gd name="T0" fmla="*/ 323 w 326"/>
                  <a:gd name="T1" fmla="*/ 437 h 437"/>
                  <a:gd name="T2" fmla="*/ 326 w 326"/>
                  <a:gd name="T3" fmla="*/ 434 h 437"/>
                  <a:gd name="T4" fmla="*/ 0 w 326"/>
                  <a:gd name="T5" fmla="*/ 0 h 437"/>
                  <a:gd name="T6" fmla="*/ 0 w 326"/>
                  <a:gd name="T7" fmla="*/ 0 h 437"/>
                  <a:gd name="T8" fmla="*/ 323 w 326"/>
                  <a:gd name="T9" fmla="*/ 437 h 437"/>
                </a:gdLst>
                <a:ahLst/>
                <a:cxnLst>
                  <a:cxn ang="0">
                    <a:pos x="T0" y="T1"/>
                  </a:cxn>
                  <a:cxn ang="0">
                    <a:pos x="T2" y="T3"/>
                  </a:cxn>
                  <a:cxn ang="0">
                    <a:pos x="T4" y="T5"/>
                  </a:cxn>
                  <a:cxn ang="0">
                    <a:pos x="T6" y="T7"/>
                  </a:cxn>
                  <a:cxn ang="0">
                    <a:pos x="T8" y="T9"/>
                  </a:cxn>
                </a:cxnLst>
                <a:rect l="0" t="0" r="r" b="b"/>
                <a:pathLst>
                  <a:path w="326" h="437">
                    <a:moveTo>
                      <a:pt x="323" y="437"/>
                    </a:moveTo>
                    <a:lnTo>
                      <a:pt x="326" y="434"/>
                    </a:lnTo>
                    <a:lnTo>
                      <a:pt x="0" y="0"/>
                    </a:lnTo>
                    <a:lnTo>
                      <a:pt x="0" y="0"/>
                    </a:lnTo>
                    <a:lnTo>
                      <a:pt x="323" y="4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80" name="Freeform 409"/>
              <p:cNvSpPr>
                <a:spLocks/>
              </p:cNvSpPr>
              <p:nvPr userDrawn="1"/>
            </p:nvSpPr>
            <p:spPr bwMode="auto">
              <a:xfrm>
                <a:off x="2564" y="331"/>
                <a:ext cx="351" cy="405"/>
              </a:xfrm>
              <a:custGeom>
                <a:avLst/>
                <a:gdLst>
                  <a:gd name="T0" fmla="*/ 3 w 351"/>
                  <a:gd name="T1" fmla="*/ 405 h 405"/>
                  <a:gd name="T2" fmla="*/ 351 w 351"/>
                  <a:gd name="T3" fmla="*/ 3 h 405"/>
                  <a:gd name="T4" fmla="*/ 351 w 351"/>
                  <a:gd name="T5" fmla="*/ 0 h 405"/>
                  <a:gd name="T6" fmla="*/ 0 w 351"/>
                  <a:gd name="T7" fmla="*/ 402 h 405"/>
                  <a:gd name="T8" fmla="*/ 3 w 351"/>
                  <a:gd name="T9" fmla="*/ 405 h 405"/>
                </a:gdLst>
                <a:ahLst/>
                <a:cxnLst>
                  <a:cxn ang="0">
                    <a:pos x="T0" y="T1"/>
                  </a:cxn>
                  <a:cxn ang="0">
                    <a:pos x="T2" y="T3"/>
                  </a:cxn>
                  <a:cxn ang="0">
                    <a:pos x="T4" y="T5"/>
                  </a:cxn>
                  <a:cxn ang="0">
                    <a:pos x="T6" y="T7"/>
                  </a:cxn>
                  <a:cxn ang="0">
                    <a:pos x="T8" y="T9"/>
                  </a:cxn>
                </a:cxnLst>
                <a:rect l="0" t="0" r="r" b="b"/>
                <a:pathLst>
                  <a:path w="351" h="405">
                    <a:moveTo>
                      <a:pt x="3" y="405"/>
                    </a:moveTo>
                    <a:lnTo>
                      <a:pt x="351" y="3"/>
                    </a:lnTo>
                    <a:lnTo>
                      <a:pt x="351" y="0"/>
                    </a:lnTo>
                    <a:lnTo>
                      <a:pt x="0" y="402"/>
                    </a:lnTo>
                    <a:lnTo>
                      <a:pt x="3" y="4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81" name="Freeform 410"/>
              <p:cNvSpPr>
                <a:spLocks/>
              </p:cNvSpPr>
              <p:nvPr userDrawn="1"/>
            </p:nvSpPr>
            <p:spPr bwMode="auto">
              <a:xfrm>
                <a:off x="2131" y="733"/>
                <a:ext cx="436" cy="214"/>
              </a:xfrm>
              <a:custGeom>
                <a:avLst/>
                <a:gdLst>
                  <a:gd name="T0" fmla="*/ 0 w 436"/>
                  <a:gd name="T1" fmla="*/ 214 h 214"/>
                  <a:gd name="T2" fmla="*/ 436 w 436"/>
                  <a:gd name="T3" fmla="*/ 3 h 214"/>
                  <a:gd name="T4" fmla="*/ 433 w 436"/>
                  <a:gd name="T5" fmla="*/ 0 h 214"/>
                  <a:gd name="T6" fmla="*/ 0 w 436"/>
                  <a:gd name="T7" fmla="*/ 211 h 214"/>
                  <a:gd name="T8" fmla="*/ 0 w 436"/>
                  <a:gd name="T9" fmla="*/ 214 h 214"/>
                </a:gdLst>
                <a:ahLst/>
                <a:cxnLst>
                  <a:cxn ang="0">
                    <a:pos x="T0" y="T1"/>
                  </a:cxn>
                  <a:cxn ang="0">
                    <a:pos x="T2" y="T3"/>
                  </a:cxn>
                  <a:cxn ang="0">
                    <a:pos x="T4" y="T5"/>
                  </a:cxn>
                  <a:cxn ang="0">
                    <a:pos x="T6" y="T7"/>
                  </a:cxn>
                  <a:cxn ang="0">
                    <a:pos x="T8" y="T9"/>
                  </a:cxn>
                </a:cxnLst>
                <a:rect l="0" t="0" r="r" b="b"/>
                <a:pathLst>
                  <a:path w="436" h="214">
                    <a:moveTo>
                      <a:pt x="0" y="214"/>
                    </a:moveTo>
                    <a:lnTo>
                      <a:pt x="436" y="3"/>
                    </a:lnTo>
                    <a:lnTo>
                      <a:pt x="433" y="0"/>
                    </a:lnTo>
                    <a:lnTo>
                      <a:pt x="0" y="211"/>
                    </a:lnTo>
                    <a:lnTo>
                      <a:pt x="0"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82" name="Freeform 411"/>
              <p:cNvSpPr>
                <a:spLocks/>
              </p:cNvSpPr>
              <p:nvPr userDrawn="1"/>
            </p:nvSpPr>
            <p:spPr bwMode="auto">
              <a:xfrm>
                <a:off x="1871" y="491"/>
                <a:ext cx="696" cy="245"/>
              </a:xfrm>
              <a:custGeom>
                <a:avLst/>
                <a:gdLst>
                  <a:gd name="T0" fmla="*/ 693 w 696"/>
                  <a:gd name="T1" fmla="*/ 245 h 245"/>
                  <a:gd name="T2" fmla="*/ 696 w 696"/>
                  <a:gd name="T3" fmla="*/ 242 h 245"/>
                  <a:gd name="T4" fmla="*/ 0 w 696"/>
                  <a:gd name="T5" fmla="*/ 0 h 245"/>
                  <a:gd name="T6" fmla="*/ 0 w 696"/>
                  <a:gd name="T7" fmla="*/ 3 h 245"/>
                  <a:gd name="T8" fmla="*/ 693 w 696"/>
                  <a:gd name="T9" fmla="*/ 245 h 245"/>
                </a:gdLst>
                <a:ahLst/>
                <a:cxnLst>
                  <a:cxn ang="0">
                    <a:pos x="T0" y="T1"/>
                  </a:cxn>
                  <a:cxn ang="0">
                    <a:pos x="T2" y="T3"/>
                  </a:cxn>
                  <a:cxn ang="0">
                    <a:pos x="T4" y="T5"/>
                  </a:cxn>
                  <a:cxn ang="0">
                    <a:pos x="T6" y="T7"/>
                  </a:cxn>
                  <a:cxn ang="0">
                    <a:pos x="T8" y="T9"/>
                  </a:cxn>
                </a:cxnLst>
                <a:rect l="0" t="0" r="r" b="b"/>
                <a:pathLst>
                  <a:path w="696" h="245">
                    <a:moveTo>
                      <a:pt x="693" y="245"/>
                    </a:moveTo>
                    <a:lnTo>
                      <a:pt x="696" y="242"/>
                    </a:lnTo>
                    <a:lnTo>
                      <a:pt x="0" y="0"/>
                    </a:lnTo>
                    <a:lnTo>
                      <a:pt x="0" y="3"/>
                    </a:lnTo>
                    <a:lnTo>
                      <a:pt x="693"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83" name="Freeform 412"/>
              <p:cNvSpPr>
                <a:spLocks/>
              </p:cNvSpPr>
              <p:nvPr userDrawn="1"/>
            </p:nvSpPr>
            <p:spPr bwMode="auto">
              <a:xfrm>
                <a:off x="2231" y="736"/>
                <a:ext cx="336" cy="758"/>
              </a:xfrm>
              <a:custGeom>
                <a:avLst/>
                <a:gdLst>
                  <a:gd name="T0" fmla="*/ 4 w 336"/>
                  <a:gd name="T1" fmla="*/ 758 h 758"/>
                  <a:gd name="T2" fmla="*/ 336 w 336"/>
                  <a:gd name="T3" fmla="*/ 0 h 758"/>
                  <a:gd name="T4" fmla="*/ 333 w 336"/>
                  <a:gd name="T5" fmla="*/ 0 h 758"/>
                  <a:gd name="T6" fmla="*/ 0 w 336"/>
                  <a:gd name="T7" fmla="*/ 755 h 758"/>
                  <a:gd name="T8" fmla="*/ 4 w 336"/>
                  <a:gd name="T9" fmla="*/ 758 h 758"/>
                </a:gdLst>
                <a:ahLst/>
                <a:cxnLst>
                  <a:cxn ang="0">
                    <a:pos x="T0" y="T1"/>
                  </a:cxn>
                  <a:cxn ang="0">
                    <a:pos x="T2" y="T3"/>
                  </a:cxn>
                  <a:cxn ang="0">
                    <a:pos x="T4" y="T5"/>
                  </a:cxn>
                  <a:cxn ang="0">
                    <a:pos x="T6" y="T7"/>
                  </a:cxn>
                  <a:cxn ang="0">
                    <a:pos x="T8" y="T9"/>
                  </a:cxn>
                </a:cxnLst>
                <a:rect l="0" t="0" r="r" b="b"/>
                <a:pathLst>
                  <a:path w="336" h="758">
                    <a:moveTo>
                      <a:pt x="4" y="758"/>
                    </a:moveTo>
                    <a:lnTo>
                      <a:pt x="336" y="0"/>
                    </a:lnTo>
                    <a:lnTo>
                      <a:pt x="333" y="0"/>
                    </a:lnTo>
                    <a:lnTo>
                      <a:pt x="0" y="755"/>
                    </a:lnTo>
                    <a:lnTo>
                      <a:pt x="4" y="7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84" name="Freeform 413"/>
              <p:cNvSpPr>
                <a:spLocks/>
              </p:cNvSpPr>
              <p:nvPr userDrawn="1"/>
            </p:nvSpPr>
            <p:spPr bwMode="auto">
              <a:xfrm>
                <a:off x="1865" y="183"/>
                <a:ext cx="702" cy="553"/>
              </a:xfrm>
              <a:custGeom>
                <a:avLst/>
                <a:gdLst>
                  <a:gd name="T0" fmla="*/ 699 w 702"/>
                  <a:gd name="T1" fmla="*/ 553 h 553"/>
                  <a:gd name="T2" fmla="*/ 702 w 702"/>
                  <a:gd name="T3" fmla="*/ 550 h 553"/>
                  <a:gd name="T4" fmla="*/ 3 w 702"/>
                  <a:gd name="T5" fmla="*/ 0 h 553"/>
                  <a:gd name="T6" fmla="*/ 0 w 702"/>
                  <a:gd name="T7" fmla="*/ 3 h 553"/>
                  <a:gd name="T8" fmla="*/ 699 w 702"/>
                  <a:gd name="T9" fmla="*/ 553 h 553"/>
                </a:gdLst>
                <a:ahLst/>
                <a:cxnLst>
                  <a:cxn ang="0">
                    <a:pos x="T0" y="T1"/>
                  </a:cxn>
                  <a:cxn ang="0">
                    <a:pos x="T2" y="T3"/>
                  </a:cxn>
                  <a:cxn ang="0">
                    <a:pos x="T4" y="T5"/>
                  </a:cxn>
                  <a:cxn ang="0">
                    <a:pos x="T6" y="T7"/>
                  </a:cxn>
                  <a:cxn ang="0">
                    <a:pos x="T8" y="T9"/>
                  </a:cxn>
                </a:cxnLst>
                <a:rect l="0" t="0" r="r" b="b"/>
                <a:pathLst>
                  <a:path w="702" h="553">
                    <a:moveTo>
                      <a:pt x="699" y="553"/>
                    </a:moveTo>
                    <a:lnTo>
                      <a:pt x="702" y="550"/>
                    </a:lnTo>
                    <a:lnTo>
                      <a:pt x="3" y="0"/>
                    </a:lnTo>
                    <a:lnTo>
                      <a:pt x="0" y="3"/>
                    </a:lnTo>
                    <a:lnTo>
                      <a:pt x="699" y="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85" name="Freeform 414"/>
              <p:cNvSpPr>
                <a:spLocks/>
              </p:cNvSpPr>
              <p:nvPr userDrawn="1"/>
            </p:nvSpPr>
            <p:spPr bwMode="auto">
              <a:xfrm>
                <a:off x="2567" y="733"/>
                <a:ext cx="677" cy="57"/>
              </a:xfrm>
              <a:custGeom>
                <a:avLst/>
                <a:gdLst>
                  <a:gd name="T0" fmla="*/ 677 w 677"/>
                  <a:gd name="T1" fmla="*/ 57 h 57"/>
                  <a:gd name="T2" fmla="*/ 677 w 677"/>
                  <a:gd name="T3" fmla="*/ 53 h 57"/>
                  <a:gd name="T4" fmla="*/ 0 w 677"/>
                  <a:gd name="T5" fmla="*/ 0 h 57"/>
                  <a:gd name="T6" fmla="*/ 0 w 677"/>
                  <a:gd name="T7" fmla="*/ 3 h 57"/>
                  <a:gd name="T8" fmla="*/ 677 w 677"/>
                  <a:gd name="T9" fmla="*/ 57 h 57"/>
                </a:gdLst>
                <a:ahLst/>
                <a:cxnLst>
                  <a:cxn ang="0">
                    <a:pos x="T0" y="T1"/>
                  </a:cxn>
                  <a:cxn ang="0">
                    <a:pos x="T2" y="T3"/>
                  </a:cxn>
                  <a:cxn ang="0">
                    <a:pos x="T4" y="T5"/>
                  </a:cxn>
                  <a:cxn ang="0">
                    <a:pos x="T6" y="T7"/>
                  </a:cxn>
                  <a:cxn ang="0">
                    <a:pos x="T8" y="T9"/>
                  </a:cxn>
                </a:cxnLst>
                <a:rect l="0" t="0" r="r" b="b"/>
                <a:pathLst>
                  <a:path w="677" h="57">
                    <a:moveTo>
                      <a:pt x="677" y="57"/>
                    </a:moveTo>
                    <a:lnTo>
                      <a:pt x="677" y="53"/>
                    </a:lnTo>
                    <a:lnTo>
                      <a:pt x="0" y="0"/>
                    </a:lnTo>
                    <a:lnTo>
                      <a:pt x="0" y="3"/>
                    </a:lnTo>
                    <a:lnTo>
                      <a:pt x="67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86" name="Freeform 415"/>
              <p:cNvSpPr>
                <a:spLocks/>
              </p:cNvSpPr>
              <p:nvPr userDrawn="1"/>
            </p:nvSpPr>
            <p:spPr bwMode="auto">
              <a:xfrm>
                <a:off x="2564" y="733"/>
                <a:ext cx="354" cy="387"/>
              </a:xfrm>
              <a:custGeom>
                <a:avLst/>
                <a:gdLst>
                  <a:gd name="T0" fmla="*/ 351 w 354"/>
                  <a:gd name="T1" fmla="*/ 387 h 387"/>
                  <a:gd name="T2" fmla="*/ 354 w 354"/>
                  <a:gd name="T3" fmla="*/ 383 h 387"/>
                  <a:gd name="T4" fmla="*/ 3 w 354"/>
                  <a:gd name="T5" fmla="*/ 0 h 387"/>
                  <a:gd name="T6" fmla="*/ 0 w 354"/>
                  <a:gd name="T7" fmla="*/ 3 h 387"/>
                  <a:gd name="T8" fmla="*/ 351 w 354"/>
                  <a:gd name="T9" fmla="*/ 387 h 387"/>
                </a:gdLst>
                <a:ahLst/>
                <a:cxnLst>
                  <a:cxn ang="0">
                    <a:pos x="T0" y="T1"/>
                  </a:cxn>
                  <a:cxn ang="0">
                    <a:pos x="T2" y="T3"/>
                  </a:cxn>
                  <a:cxn ang="0">
                    <a:pos x="T4" y="T5"/>
                  </a:cxn>
                  <a:cxn ang="0">
                    <a:pos x="T6" y="T7"/>
                  </a:cxn>
                  <a:cxn ang="0">
                    <a:pos x="T8" y="T9"/>
                  </a:cxn>
                </a:cxnLst>
                <a:rect l="0" t="0" r="r" b="b"/>
                <a:pathLst>
                  <a:path w="354" h="387">
                    <a:moveTo>
                      <a:pt x="351" y="387"/>
                    </a:moveTo>
                    <a:lnTo>
                      <a:pt x="354" y="383"/>
                    </a:lnTo>
                    <a:lnTo>
                      <a:pt x="3" y="0"/>
                    </a:lnTo>
                    <a:lnTo>
                      <a:pt x="0" y="3"/>
                    </a:lnTo>
                    <a:lnTo>
                      <a:pt x="351"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87" name="Freeform 416"/>
              <p:cNvSpPr>
                <a:spLocks/>
              </p:cNvSpPr>
              <p:nvPr userDrawn="1"/>
            </p:nvSpPr>
            <p:spPr bwMode="auto">
              <a:xfrm>
                <a:off x="2564" y="733"/>
                <a:ext cx="579" cy="641"/>
              </a:xfrm>
              <a:custGeom>
                <a:avLst/>
                <a:gdLst>
                  <a:gd name="T0" fmla="*/ 576 w 579"/>
                  <a:gd name="T1" fmla="*/ 641 h 641"/>
                  <a:gd name="T2" fmla="*/ 579 w 579"/>
                  <a:gd name="T3" fmla="*/ 638 h 641"/>
                  <a:gd name="T4" fmla="*/ 3 w 579"/>
                  <a:gd name="T5" fmla="*/ 0 h 641"/>
                  <a:gd name="T6" fmla="*/ 0 w 579"/>
                  <a:gd name="T7" fmla="*/ 3 h 641"/>
                  <a:gd name="T8" fmla="*/ 576 w 579"/>
                  <a:gd name="T9" fmla="*/ 641 h 641"/>
                </a:gdLst>
                <a:ahLst/>
                <a:cxnLst>
                  <a:cxn ang="0">
                    <a:pos x="T0" y="T1"/>
                  </a:cxn>
                  <a:cxn ang="0">
                    <a:pos x="T2" y="T3"/>
                  </a:cxn>
                  <a:cxn ang="0">
                    <a:pos x="T4" y="T5"/>
                  </a:cxn>
                  <a:cxn ang="0">
                    <a:pos x="T6" y="T7"/>
                  </a:cxn>
                  <a:cxn ang="0">
                    <a:pos x="T8" y="T9"/>
                  </a:cxn>
                </a:cxnLst>
                <a:rect l="0" t="0" r="r" b="b"/>
                <a:pathLst>
                  <a:path w="579" h="641">
                    <a:moveTo>
                      <a:pt x="576" y="641"/>
                    </a:moveTo>
                    <a:lnTo>
                      <a:pt x="579" y="638"/>
                    </a:lnTo>
                    <a:lnTo>
                      <a:pt x="3" y="0"/>
                    </a:lnTo>
                    <a:lnTo>
                      <a:pt x="0" y="3"/>
                    </a:lnTo>
                    <a:lnTo>
                      <a:pt x="576" y="6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88" name="Freeform 417"/>
              <p:cNvSpPr>
                <a:spLocks/>
              </p:cNvSpPr>
              <p:nvPr userDrawn="1"/>
            </p:nvSpPr>
            <p:spPr bwMode="auto">
              <a:xfrm>
                <a:off x="1003" y="1645"/>
                <a:ext cx="580" cy="6"/>
              </a:xfrm>
              <a:custGeom>
                <a:avLst/>
                <a:gdLst>
                  <a:gd name="T0" fmla="*/ 0 w 580"/>
                  <a:gd name="T1" fmla="*/ 6 h 6"/>
                  <a:gd name="T2" fmla="*/ 580 w 580"/>
                  <a:gd name="T3" fmla="*/ 3 h 6"/>
                  <a:gd name="T4" fmla="*/ 580 w 580"/>
                  <a:gd name="T5" fmla="*/ 0 h 6"/>
                  <a:gd name="T6" fmla="*/ 0 w 580"/>
                  <a:gd name="T7" fmla="*/ 0 h 6"/>
                  <a:gd name="T8" fmla="*/ 0 w 580"/>
                  <a:gd name="T9" fmla="*/ 6 h 6"/>
                </a:gdLst>
                <a:ahLst/>
                <a:cxnLst>
                  <a:cxn ang="0">
                    <a:pos x="T0" y="T1"/>
                  </a:cxn>
                  <a:cxn ang="0">
                    <a:pos x="T2" y="T3"/>
                  </a:cxn>
                  <a:cxn ang="0">
                    <a:pos x="T4" y="T5"/>
                  </a:cxn>
                  <a:cxn ang="0">
                    <a:pos x="T6" y="T7"/>
                  </a:cxn>
                  <a:cxn ang="0">
                    <a:pos x="T8" y="T9"/>
                  </a:cxn>
                </a:cxnLst>
                <a:rect l="0" t="0" r="r" b="b"/>
                <a:pathLst>
                  <a:path w="580" h="6">
                    <a:moveTo>
                      <a:pt x="0" y="6"/>
                    </a:moveTo>
                    <a:lnTo>
                      <a:pt x="580" y="3"/>
                    </a:lnTo>
                    <a:lnTo>
                      <a:pt x="580" y="0"/>
                    </a:lnTo>
                    <a:lnTo>
                      <a:pt x="0"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89" name="Freeform 418"/>
              <p:cNvSpPr>
                <a:spLocks/>
              </p:cNvSpPr>
              <p:nvPr userDrawn="1"/>
            </p:nvSpPr>
            <p:spPr bwMode="auto">
              <a:xfrm>
                <a:off x="1583" y="1645"/>
                <a:ext cx="420" cy="386"/>
              </a:xfrm>
              <a:custGeom>
                <a:avLst/>
                <a:gdLst>
                  <a:gd name="T0" fmla="*/ 416 w 420"/>
                  <a:gd name="T1" fmla="*/ 386 h 386"/>
                  <a:gd name="T2" fmla="*/ 420 w 420"/>
                  <a:gd name="T3" fmla="*/ 386 h 386"/>
                  <a:gd name="T4" fmla="*/ 0 w 420"/>
                  <a:gd name="T5" fmla="*/ 0 h 386"/>
                  <a:gd name="T6" fmla="*/ 0 w 420"/>
                  <a:gd name="T7" fmla="*/ 3 h 386"/>
                  <a:gd name="T8" fmla="*/ 416 w 420"/>
                  <a:gd name="T9" fmla="*/ 386 h 386"/>
                </a:gdLst>
                <a:ahLst/>
                <a:cxnLst>
                  <a:cxn ang="0">
                    <a:pos x="T0" y="T1"/>
                  </a:cxn>
                  <a:cxn ang="0">
                    <a:pos x="T2" y="T3"/>
                  </a:cxn>
                  <a:cxn ang="0">
                    <a:pos x="T4" y="T5"/>
                  </a:cxn>
                  <a:cxn ang="0">
                    <a:pos x="T6" y="T7"/>
                  </a:cxn>
                  <a:cxn ang="0">
                    <a:pos x="T8" y="T9"/>
                  </a:cxn>
                </a:cxnLst>
                <a:rect l="0" t="0" r="r" b="b"/>
                <a:pathLst>
                  <a:path w="420" h="386">
                    <a:moveTo>
                      <a:pt x="416" y="386"/>
                    </a:moveTo>
                    <a:lnTo>
                      <a:pt x="420" y="386"/>
                    </a:lnTo>
                    <a:lnTo>
                      <a:pt x="0" y="0"/>
                    </a:lnTo>
                    <a:lnTo>
                      <a:pt x="0" y="3"/>
                    </a:lnTo>
                    <a:lnTo>
                      <a:pt x="416"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90" name="Freeform 419"/>
              <p:cNvSpPr>
                <a:spLocks/>
              </p:cNvSpPr>
              <p:nvPr userDrawn="1"/>
            </p:nvSpPr>
            <p:spPr bwMode="auto">
              <a:xfrm>
                <a:off x="749" y="1629"/>
                <a:ext cx="834" cy="19"/>
              </a:xfrm>
              <a:custGeom>
                <a:avLst/>
                <a:gdLst>
                  <a:gd name="T0" fmla="*/ 834 w 834"/>
                  <a:gd name="T1" fmla="*/ 19 h 19"/>
                  <a:gd name="T2" fmla="*/ 834 w 834"/>
                  <a:gd name="T3" fmla="*/ 16 h 19"/>
                  <a:gd name="T4" fmla="*/ 0 w 834"/>
                  <a:gd name="T5" fmla="*/ 0 h 19"/>
                  <a:gd name="T6" fmla="*/ 0 w 834"/>
                  <a:gd name="T7" fmla="*/ 3 h 19"/>
                  <a:gd name="T8" fmla="*/ 834 w 834"/>
                  <a:gd name="T9" fmla="*/ 19 h 19"/>
                </a:gdLst>
                <a:ahLst/>
                <a:cxnLst>
                  <a:cxn ang="0">
                    <a:pos x="T0" y="T1"/>
                  </a:cxn>
                  <a:cxn ang="0">
                    <a:pos x="T2" y="T3"/>
                  </a:cxn>
                  <a:cxn ang="0">
                    <a:pos x="T4" y="T5"/>
                  </a:cxn>
                  <a:cxn ang="0">
                    <a:pos x="T6" y="T7"/>
                  </a:cxn>
                  <a:cxn ang="0">
                    <a:pos x="T8" y="T9"/>
                  </a:cxn>
                </a:cxnLst>
                <a:rect l="0" t="0" r="r" b="b"/>
                <a:pathLst>
                  <a:path w="834" h="19">
                    <a:moveTo>
                      <a:pt x="834" y="19"/>
                    </a:moveTo>
                    <a:lnTo>
                      <a:pt x="834" y="16"/>
                    </a:lnTo>
                    <a:lnTo>
                      <a:pt x="0" y="0"/>
                    </a:lnTo>
                    <a:lnTo>
                      <a:pt x="0" y="3"/>
                    </a:lnTo>
                    <a:lnTo>
                      <a:pt x="83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91" name="Freeform 420"/>
              <p:cNvSpPr>
                <a:spLocks/>
              </p:cNvSpPr>
              <p:nvPr userDrawn="1"/>
            </p:nvSpPr>
            <p:spPr bwMode="auto">
              <a:xfrm>
                <a:off x="1580" y="1028"/>
                <a:ext cx="72" cy="620"/>
              </a:xfrm>
              <a:custGeom>
                <a:avLst/>
                <a:gdLst>
                  <a:gd name="T0" fmla="*/ 6 w 72"/>
                  <a:gd name="T1" fmla="*/ 620 h 620"/>
                  <a:gd name="T2" fmla="*/ 72 w 72"/>
                  <a:gd name="T3" fmla="*/ 0 h 620"/>
                  <a:gd name="T4" fmla="*/ 68 w 72"/>
                  <a:gd name="T5" fmla="*/ 0 h 620"/>
                  <a:gd name="T6" fmla="*/ 0 w 72"/>
                  <a:gd name="T7" fmla="*/ 617 h 620"/>
                  <a:gd name="T8" fmla="*/ 6 w 72"/>
                  <a:gd name="T9" fmla="*/ 620 h 620"/>
                </a:gdLst>
                <a:ahLst/>
                <a:cxnLst>
                  <a:cxn ang="0">
                    <a:pos x="T0" y="T1"/>
                  </a:cxn>
                  <a:cxn ang="0">
                    <a:pos x="T2" y="T3"/>
                  </a:cxn>
                  <a:cxn ang="0">
                    <a:pos x="T4" y="T5"/>
                  </a:cxn>
                  <a:cxn ang="0">
                    <a:pos x="T6" y="T7"/>
                  </a:cxn>
                  <a:cxn ang="0">
                    <a:pos x="T8" y="T9"/>
                  </a:cxn>
                </a:cxnLst>
                <a:rect l="0" t="0" r="r" b="b"/>
                <a:pathLst>
                  <a:path w="72" h="620">
                    <a:moveTo>
                      <a:pt x="6" y="620"/>
                    </a:moveTo>
                    <a:lnTo>
                      <a:pt x="72" y="0"/>
                    </a:lnTo>
                    <a:lnTo>
                      <a:pt x="68" y="0"/>
                    </a:lnTo>
                    <a:lnTo>
                      <a:pt x="0" y="617"/>
                    </a:lnTo>
                    <a:lnTo>
                      <a:pt x="6"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92" name="Freeform 421"/>
              <p:cNvSpPr>
                <a:spLocks/>
              </p:cNvSpPr>
              <p:nvPr userDrawn="1"/>
            </p:nvSpPr>
            <p:spPr bwMode="auto">
              <a:xfrm>
                <a:off x="1580" y="944"/>
                <a:ext cx="554" cy="704"/>
              </a:xfrm>
              <a:custGeom>
                <a:avLst/>
                <a:gdLst>
                  <a:gd name="T0" fmla="*/ 6 w 554"/>
                  <a:gd name="T1" fmla="*/ 704 h 704"/>
                  <a:gd name="T2" fmla="*/ 554 w 554"/>
                  <a:gd name="T3" fmla="*/ 3 h 704"/>
                  <a:gd name="T4" fmla="*/ 551 w 554"/>
                  <a:gd name="T5" fmla="*/ 0 h 704"/>
                  <a:gd name="T6" fmla="*/ 0 w 554"/>
                  <a:gd name="T7" fmla="*/ 701 h 704"/>
                  <a:gd name="T8" fmla="*/ 6 w 554"/>
                  <a:gd name="T9" fmla="*/ 704 h 704"/>
                </a:gdLst>
                <a:ahLst/>
                <a:cxnLst>
                  <a:cxn ang="0">
                    <a:pos x="T0" y="T1"/>
                  </a:cxn>
                  <a:cxn ang="0">
                    <a:pos x="T2" y="T3"/>
                  </a:cxn>
                  <a:cxn ang="0">
                    <a:pos x="T4" y="T5"/>
                  </a:cxn>
                  <a:cxn ang="0">
                    <a:pos x="T6" y="T7"/>
                  </a:cxn>
                  <a:cxn ang="0">
                    <a:pos x="T8" y="T9"/>
                  </a:cxn>
                </a:cxnLst>
                <a:rect l="0" t="0" r="r" b="b"/>
                <a:pathLst>
                  <a:path w="554" h="704">
                    <a:moveTo>
                      <a:pt x="6" y="704"/>
                    </a:moveTo>
                    <a:lnTo>
                      <a:pt x="554" y="3"/>
                    </a:lnTo>
                    <a:lnTo>
                      <a:pt x="551" y="0"/>
                    </a:lnTo>
                    <a:lnTo>
                      <a:pt x="0" y="701"/>
                    </a:lnTo>
                    <a:lnTo>
                      <a:pt x="6" y="7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93" name="Freeform 422"/>
              <p:cNvSpPr>
                <a:spLocks/>
              </p:cNvSpPr>
              <p:nvPr userDrawn="1"/>
            </p:nvSpPr>
            <p:spPr bwMode="auto">
              <a:xfrm>
                <a:off x="1583" y="1491"/>
                <a:ext cx="648" cy="157"/>
              </a:xfrm>
              <a:custGeom>
                <a:avLst/>
                <a:gdLst>
                  <a:gd name="T0" fmla="*/ 0 w 648"/>
                  <a:gd name="T1" fmla="*/ 157 h 157"/>
                  <a:gd name="T2" fmla="*/ 648 w 648"/>
                  <a:gd name="T3" fmla="*/ 3 h 157"/>
                  <a:gd name="T4" fmla="*/ 648 w 648"/>
                  <a:gd name="T5" fmla="*/ 0 h 157"/>
                  <a:gd name="T6" fmla="*/ 0 w 648"/>
                  <a:gd name="T7" fmla="*/ 154 h 157"/>
                  <a:gd name="T8" fmla="*/ 0 w 648"/>
                  <a:gd name="T9" fmla="*/ 157 h 157"/>
                </a:gdLst>
                <a:ahLst/>
                <a:cxnLst>
                  <a:cxn ang="0">
                    <a:pos x="T0" y="T1"/>
                  </a:cxn>
                  <a:cxn ang="0">
                    <a:pos x="T2" y="T3"/>
                  </a:cxn>
                  <a:cxn ang="0">
                    <a:pos x="T4" y="T5"/>
                  </a:cxn>
                  <a:cxn ang="0">
                    <a:pos x="T6" y="T7"/>
                  </a:cxn>
                  <a:cxn ang="0">
                    <a:pos x="T8" y="T9"/>
                  </a:cxn>
                </a:cxnLst>
                <a:rect l="0" t="0" r="r" b="b"/>
                <a:pathLst>
                  <a:path w="648" h="157">
                    <a:moveTo>
                      <a:pt x="0" y="157"/>
                    </a:moveTo>
                    <a:lnTo>
                      <a:pt x="648" y="3"/>
                    </a:lnTo>
                    <a:lnTo>
                      <a:pt x="648" y="0"/>
                    </a:lnTo>
                    <a:lnTo>
                      <a:pt x="0" y="154"/>
                    </a:lnTo>
                    <a:lnTo>
                      <a:pt x="0"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94" name="Freeform 423"/>
              <p:cNvSpPr>
                <a:spLocks/>
              </p:cNvSpPr>
              <p:nvPr userDrawn="1"/>
            </p:nvSpPr>
            <p:spPr bwMode="auto">
              <a:xfrm>
                <a:off x="1517" y="1167"/>
                <a:ext cx="66" cy="481"/>
              </a:xfrm>
              <a:custGeom>
                <a:avLst/>
                <a:gdLst>
                  <a:gd name="T0" fmla="*/ 66 w 66"/>
                  <a:gd name="T1" fmla="*/ 481 h 481"/>
                  <a:gd name="T2" fmla="*/ 66 w 66"/>
                  <a:gd name="T3" fmla="*/ 478 h 481"/>
                  <a:gd name="T4" fmla="*/ 3 w 66"/>
                  <a:gd name="T5" fmla="*/ 0 h 481"/>
                  <a:gd name="T6" fmla="*/ 0 w 66"/>
                  <a:gd name="T7" fmla="*/ 0 h 481"/>
                  <a:gd name="T8" fmla="*/ 66 w 66"/>
                  <a:gd name="T9" fmla="*/ 481 h 481"/>
                </a:gdLst>
                <a:ahLst/>
                <a:cxnLst>
                  <a:cxn ang="0">
                    <a:pos x="T0" y="T1"/>
                  </a:cxn>
                  <a:cxn ang="0">
                    <a:pos x="T2" y="T3"/>
                  </a:cxn>
                  <a:cxn ang="0">
                    <a:pos x="T4" y="T5"/>
                  </a:cxn>
                  <a:cxn ang="0">
                    <a:pos x="T6" y="T7"/>
                  </a:cxn>
                  <a:cxn ang="0">
                    <a:pos x="T8" y="T9"/>
                  </a:cxn>
                </a:cxnLst>
                <a:rect l="0" t="0" r="r" b="b"/>
                <a:pathLst>
                  <a:path w="66" h="481">
                    <a:moveTo>
                      <a:pt x="66" y="481"/>
                    </a:moveTo>
                    <a:lnTo>
                      <a:pt x="66" y="478"/>
                    </a:lnTo>
                    <a:lnTo>
                      <a:pt x="3" y="0"/>
                    </a:lnTo>
                    <a:lnTo>
                      <a:pt x="0" y="0"/>
                    </a:lnTo>
                    <a:lnTo>
                      <a:pt x="66"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95" name="Freeform 424"/>
              <p:cNvSpPr>
                <a:spLocks/>
              </p:cNvSpPr>
              <p:nvPr userDrawn="1"/>
            </p:nvSpPr>
            <p:spPr bwMode="auto">
              <a:xfrm>
                <a:off x="244" y="1151"/>
                <a:ext cx="364" cy="270"/>
              </a:xfrm>
              <a:custGeom>
                <a:avLst/>
                <a:gdLst>
                  <a:gd name="T0" fmla="*/ 4 w 364"/>
                  <a:gd name="T1" fmla="*/ 270 h 270"/>
                  <a:gd name="T2" fmla="*/ 364 w 364"/>
                  <a:gd name="T3" fmla="*/ 0 h 270"/>
                  <a:gd name="T4" fmla="*/ 361 w 364"/>
                  <a:gd name="T5" fmla="*/ 0 h 270"/>
                  <a:gd name="T6" fmla="*/ 0 w 364"/>
                  <a:gd name="T7" fmla="*/ 267 h 270"/>
                  <a:gd name="T8" fmla="*/ 4 w 364"/>
                  <a:gd name="T9" fmla="*/ 270 h 270"/>
                </a:gdLst>
                <a:ahLst/>
                <a:cxnLst>
                  <a:cxn ang="0">
                    <a:pos x="T0" y="T1"/>
                  </a:cxn>
                  <a:cxn ang="0">
                    <a:pos x="T2" y="T3"/>
                  </a:cxn>
                  <a:cxn ang="0">
                    <a:pos x="T4" y="T5"/>
                  </a:cxn>
                  <a:cxn ang="0">
                    <a:pos x="T6" y="T7"/>
                  </a:cxn>
                  <a:cxn ang="0">
                    <a:pos x="T8" y="T9"/>
                  </a:cxn>
                </a:cxnLst>
                <a:rect l="0" t="0" r="r" b="b"/>
                <a:pathLst>
                  <a:path w="364" h="270">
                    <a:moveTo>
                      <a:pt x="4" y="270"/>
                    </a:moveTo>
                    <a:lnTo>
                      <a:pt x="364" y="0"/>
                    </a:lnTo>
                    <a:lnTo>
                      <a:pt x="361" y="0"/>
                    </a:lnTo>
                    <a:lnTo>
                      <a:pt x="0" y="267"/>
                    </a:lnTo>
                    <a:lnTo>
                      <a:pt x="4"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96" name="Freeform 425"/>
              <p:cNvSpPr>
                <a:spLocks/>
              </p:cNvSpPr>
              <p:nvPr userDrawn="1"/>
            </p:nvSpPr>
            <p:spPr bwMode="auto">
              <a:xfrm>
                <a:off x="244" y="1418"/>
                <a:ext cx="759" cy="233"/>
              </a:xfrm>
              <a:custGeom>
                <a:avLst/>
                <a:gdLst>
                  <a:gd name="T0" fmla="*/ 759 w 759"/>
                  <a:gd name="T1" fmla="*/ 233 h 233"/>
                  <a:gd name="T2" fmla="*/ 759 w 759"/>
                  <a:gd name="T3" fmla="*/ 227 h 233"/>
                  <a:gd name="T4" fmla="*/ 4 w 759"/>
                  <a:gd name="T5" fmla="*/ 0 h 233"/>
                  <a:gd name="T6" fmla="*/ 0 w 759"/>
                  <a:gd name="T7" fmla="*/ 3 h 233"/>
                  <a:gd name="T8" fmla="*/ 759 w 759"/>
                  <a:gd name="T9" fmla="*/ 233 h 233"/>
                </a:gdLst>
                <a:ahLst/>
                <a:cxnLst>
                  <a:cxn ang="0">
                    <a:pos x="T0" y="T1"/>
                  </a:cxn>
                  <a:cxn ang="0">
                    <a:pos x="T2" y="T3"/>
                  </a:cxn>
                  <a:cxn ang="0">
                    <a:pos x="T4" y="T5"/>
                  </a:cxn>
                  <a:cxn ang="0">
                    <a:pos x="T6" y="T7"/>
                  </a:cxn>
                  <a:cxn ang="0">
                    <a:pos x="T8" y="T9"/>
                  </a:cxn>
                </a:cxnLst>
                <a:rect l="0" t="0" r="r" b="b"/>
                <a:pathLst>
                  <a:path w="759" h="233">
                    <a:moveTo>
                      <a:pt x="759" y="233"/>
                    </a:moveTo>
                    <a:lnTo>
                      <a:pt x="759" y="227"/>
                    </a:lnTo>
                    <a:lnTo>
                      <a:pt x="4" y="0"/>
                    </a:lnTo>
                    <a:lnTo>
                      <a:pt x="0" y="3"/>
                    </a:lnTo>
                    <a:lnTo>
                      <a:pt x="759"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97" name="Freeform 426"/>
              <p:cNvSpPr>
                <a:spLocks/>
              </p:cNvSpPr>
              <p:nvPr userDrawn="1"/>
            </p:nvSpPr>
            <p:spPr bwMode="auto">
              <a:xfrm>
                <a:off x="244" y="1418"/>
                <a:ext cx="505" cy="214"/>
              </a:xfrm>
              <a:custGeom>
                <a:avLst/>
                <a:gdLst>
                  <a:gd name="T0" fmla="*/ 505 w 505"/>
                  <a:gd name="T1" fmla="*/ 214 h 214"/>
                  <a:gd name="T2" fmla="*/ 505 w 505"/>
                  <a:gd name="T3" fmla="*/ 211 h 214"/>
                  <a:gd name="T4" fmla="*/ 4 w 505"/>
                  <a:gd name="T5" fmla="*/ 0 h 214"/>
                  <a:gd name="T6" fmla="*/ 0 w 505"/>
                  <a:gd name="T7" fmla="*/ 3 h 214"/>
                  <a:gd name="T8" fmla="*/ 505 w 505"/>
                  <a:gd name="T9" fmla="*/ 214 h 214"/>
                </a:gdLst>
                <a:ahLst/>
                <a:cxnLst>
                  <a:cxn ang="0">
                    <a:pos x="T0" y="T1"/>
                  </a:cxn>
                  <a:cxn ang="0">
                    <a:pos x="T2" y="T3"/>
                  </a:cxn>
                  <a:cxn ang="0">
                    <a:pos x="T4" y="T5"/>
                  </a:cxn>
                  <a:cxn ang="0">
                    <a:pos x="T6" y="T7"/>
                  </a:cxn>
                  <a:cxn ang="0">
                    <a:pos x="T8" y="T9"/>
                  </a:cxn>
                </a:cxnLst>
                <a:rect l="0" t="0" r="r" b="b"/>
                <a:pathLst>
                  <a:path w="505" h="214">
                    <a:moveTo>
                      <a:pt x="505" y="214"/>
                    </a:moveTo>
                    <a:lnTo>
                      <a:pt x="505" y="211"/>
                    </a:lnTo>
                    <a:lnTo>
                      <a:pt x="4" y="0"/>
                    </a:lnTo>
                    <a:lnTo>
                      <a:pt x="0" y="3"/>
                    </a:lnTo>
                    <a:lnTo>
                      <a:pt x="505"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98" name="Freeform 427"/>
              <p:cNvSpPr>
                <a:spLocks/>
              </p:cNvSpPr>
              <p:nvPr userDrawn="1"/>
            </p:nvSpPr>
            <p:spPr bwMode="auto">
              <a:xfrm>
                <a:off x="244" y="733"/>
                <a:ext cx="82" cy="688"/>
              </a:xfrm>
              <a:custGeom>
                <a:avLst/>
                <a:gdLst>
                  <a:gd name="T0" fmla="*/ 4 w 82"/>
                  <a:gd name="T1" fmla="*/ 688 h 688"/>
                  <a:gd name="T2" fmla="*/ 82 w 82"/>
                  <a:gd name="T3" fmla="*/ 0 h 688"/>
                  <a:gd name="T4" fmla="*/ 79 w 82"/>
                  <a:gd name="T5" fmla="*/ 0 h 688"/>
                  <a:gd name="T6" fmla="*/ 0 w 82"/>
                  <a:gd name="T7" fmla="*/ 688 h 688"/>
                  <a:gd name="T8" fmla="*/ 4 w 82"/>
                  <a:gd name="T9" fmla="*/ 688 h 688"/>
                </a:gdLst>
                <a:ahLst/>
                <a:cxnLst>
                  <a:cxn ang="0">
                    <a:pos x="T0" y="T1"/>
                  </a:cxn>
                  <a:cxn ang="0">
                    <a:pos x="T2" y="T3"/>
                  </a:cxn>
                  <a:cxn ang="0">
                    <a:pos x="T4" y="T5"/>
                  </a:cxn>
                  <a:cxn ang="0">
                    <a:pos x="T6" y="T7"/>
                  </a:cxn>
                  <a:cxn ang="0">
                    <a:pos x="T8" y="T9"/>
                  </a:cxn>
                </a:cxnLst>
                <a:rect l="0" t="0" r="r" b="b"/>
                <a:pathLst>
                  <a:path w="82" h="688">
                    <a:moveTo>
                      <a:pt x="4" y="688"/>
                    </a:moveTo>
                    <a:lnTo>
                      <a:pt x="82" y="0"/>
                    </a:lnTo>
                    <a:lnTo>
                      <a:pt x="79" y="0"/>
                    </a:lnTo>
                    <a:lnTo>
                      <a:pt x="0" y="688"/>
                    </a:lnTo>
                    <a:lnTo>
                      <a:pt x="4" y="6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99" name="Freeform 428"/>
              <p:cNvSpPr>
                <a:spLocks/>
              </p:cNvSpPr>
              <p:nvPr userDrawn="1"/>
            </p:nvSpPr>
            <p:spPr bwMode="auto">
              <a:xfrm>
                <a:off x="244" y="733"/>
                <a:ext cx="82" cy="688"/>
              </a:xfrm>
              <a:custGeom>
                <a:avLst/>
                <a:gdLst>
                  <a:gd name="T0" fmla="*/ 4 w 82"/>
                  <a:gd name="T1" fmla="*/ 688 h 688"/>
                  <a:gd name="T2" fmla="*/ 82 w 82"/>
                  <a:gd name="T3" fmla="*/ 0 h 688"/>
                  <a:gd name="T4" fmla="*/ 79 w 82"/>
                  <a:gd name="T5" fmla="*/ 0 h 688"/>
                  <a:gd name="T6" fmla="*/ 0 w 82"/>
                  <a:gd name="T7" fmla="*/ 688 h 688"/>
                  <a:gd name="T8" fmla="*/ 4 w 82"/>
                  <a:gd name="T9" fmla="*/ 688 h 688"/>
                </a:gdLst>
                <a:ahLst/>
                <a:cxnLst>
                  <a:cxn ang="0">
                    <a:pos x="T0" y="T1"/>
                  </a:cxn>
                  <a:cxn ang="0">
                    <a:pos x="T2" y="T3"/>
                  </a:cxn>
                  <a:cxn ang="0">
                    <a:pos x="T4" y="T5"/>
                  </a:cxn>
                  <a:cxn ang="0">
                    <a:pos x="T6" y="T7"/>
                  </a:cxn>
                  <a:cxn ang="0">
                    <a:pos x="T8" y="T9"/>
                  </a:cxn>
                </a:cxnLst>
                <a:rect l="0" t="0" r="r" b="b"/>
                <a:pathLst>
                  <a:path w="82" h="688">
                    <a:moveTo>
                      <a:pt x="4" y="688"/>
                    </a:moveTo>
                    <a:lnTo>
                      <a:pt x="82" y="0"/>
                    </a:lnTo>
                    <a:lnTo>
                      <a:pt x="79" y="0"/>
                    </a:lnTo>
                    <a:lnTo>
                      <a:pt x="0" y="688"/>
                    </a:lnTo>
                    <a:lnTo>
                      <a:pt x="4" y="6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00" name="Freeform 429"/>
              <p:cNvSpPr>
                <a:spLocks/>
              </p:cNvSpPr>
              <p:nvPr userDrawn="1"/>
            </p:nvSpPr>
            <p:spPr bwMode="auto">
              <a:xfrm>
                <a:off x="3" y="1035"/>
                <a:ext cx="245" cy="386"/>
              </a:xfrm>
              <a:custGeom>
                <a:avLst/>
                <a:gdLst>
                  <a:gd name="T0" fmla="*/ 0 w 245"/>
                  <a:gd name="T1" fmla="*/ 0 h 386"/>
                  <a:gd name="T2" fmla="*/ 245 w 245"/>
                  <a:gd name="T3" fmla="*/ 383 h 386"/>
                  <a:gd name="T4" fmla="*/ 241 w 245"/>
                  <a:gd name="T5" fmla="*/ 386 h 386"/>
                  <a:gd name="T6" fmla="*/ 0 w 245"/>
                  <a:gd name="T7" fmla="*/ 6 h 386"/>
                  <a:gd name="T8" fmla="*/ 0 w 245"/>
                  <a:gd name="T9" fmla="*/ 0 h 386"/>
                </a:gdLst>
                <a:ahLst/>
                <a:cxnLst>
                  <a:cxn ang="0">
                    <a:pos x="T0" y="T1"/>
                  </a:cxn>
                  <a:cxn ang="0">
                    <a:pos x="T2" y="T3"/>
                  </a:cxn>
                  <a:cxn ang="0">
                    <a:pos x="T4" y="T5"/>
                  </a:cxn>
                  <a:cxn ang="0">
                    <a:pos x="T6" y="T7"/>
                  </a:cxn>
                  <a:cxn ang="0">
                    <a:pos x="T8" y="T9"/>
                  </a:cxn>
                </a:cxnLst>
                <a:rect l="0" t="0" r="r" b="b"/>
                <a:pathLst>
                  <a:path w="245" h="386">
                    <a:moveTo>
                      <a:pt x="0" y="0"/>
                    </a:moveTo>
                    <a:lnTo>
                      <a:pt x="245" y="383"/>
                    </a:lnTo>
                    <a:lnTo>
                      <a:pt x="241" y="386"/>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01" name="Freeform 430"/>
              <p:cNvSpPr>
                <a:spLocks/>
              </p:cNvSpPr>
              <p:nvPr userDrawn="1"/>
            </p:nvSpPr>
            <p:spPr bwMode="auto">
              <a:xfrm>
                <a:off x="244" y="755"/>
                <a:ext cx="107" cy="666"/>
              </a:xfrm>
              <a:custGeom>
                <a:avLst/>
                <a:gdLst>
                  <a:gd name="T0" fmla="*/ 4 w 107"/>
                  <a:gd name="T1" fmla="*/ 666 h 666"/>
                  <a:gd name="T2" fmla="*/ 107 w 107"/>
                  <a:gd name="T3" fmla="*/ 3 h 666"/>
                  <a:gd name="T4" fmla="*/ 104 w 107"/>
                  <a:gd name="T5" fmla="*/ 0 h 666"/>
                  <a:gd name="T6" fmla="*/ 0 w 107"/>
                  <a:gd name="T7" fmla="*/ 666 h 666"/>
                  <a:gd name="T8" fmla="*/ 4 w 107"/>
                  <a:gd name="T9" fmla="*/ 666 h 666"/>
                </a:gdLst>
                <a:ahLst/>
                <a:cxnLst>
                  <a:cxn ang="0">
                    <a:pos x="T0" y="T1"/>
                  </a:cxn>
                  <a:cxn ang="0">
                    <a:pos x="T2" y="T3"/>
                  </a:cxn>
                  <a:cxn ang="0">
                    <a:pos x="T4" y="T5"/>
                  </a:cxn>
                  <a:cxn ang="0">
                    <a:pos x="T6" y="T7"/>
                  </a:cxn>
                  <a:cxn ang="0">
                    <a:pos x="T8" y="T9"/>
                  </a:cxn>
                </a:cxnLst>
                <a:rect l="0" t="0" r="r" b="b"/>
                <a:pathLst>
                  <a:path w="107" h="666">
                    <a:moveTo>
                      <a:pt x="4" y="666"/>
                    </a:moveTo>
                    <a:lnTo>
                      <a:pt x="107" y="3"/>
                    </a:lnTo>
                    <a:lnTo>
                      <a:pt x="104" y="0"/>
                    </a:lnTo>
                    <a:lnTo>
                      <a:pt x="0" y="666"/>
                    </a:lnTo>
                    <a:lnTo>
                      <a:pt x="4" y="6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02" name="Freeform 431"/>
              <p:cNvSpPr>
                <a:spLocks/>
              </p:cNvSpPr>
              <p:nvPr userDrawn="1"/>
            </p:nvSpPr>
            <p:spPr bwMode="auto">
              <a:xfrm>
                <a:off x="1138" y="224"/>
                <a:ext cx="159" cy="521"/>
              </a:xfrm>
              <a:custGeom>
                <a:avLst/>
                <a:gdLst>
                  <a:gd name="T0" fmla="*/ 3 w 159"/>
                  <a:gd name="T1" fmla="*/ 521 h 521"/>
                  <a:gd name="T2" fmla="*/ 159 w 159"/>
                  <a:gd name="T3" fmla="*/ 0 h 521"/>
                  <a:gd name="T4" fmla="*/ 156 w 159"/>
                  <a:gd name="T5" fmla="*/ 0 h 521"/>
                  <a:gd name="T6" fmla="*/ 0 w 159"/>
                  <a:gd name="T7" fmla="*/ 518 h 521"/>
                  <a:gd name="T8" fmla="*/ 3 w 159"/>
                  <a:gd name="T9" fmla="*/ 521 h 521"/>
                </a:gdLst>
                <a:ahLst/>
                <a:cxnLst>
                  <a:cxn ang="0">
                    <a:pos x="T0" y="T1"/>
                  </a:cxn>
                  <a:cxn ang="0">
                    <a:pos x="T2" y="T3"/>
                  </a:cxn>
                  <a:cxn ang="0">
                    <a:pos x="T4" y="T5"/>
                  </a:cxn>
                  <a:cxn ang="0">
                    <a:pos x="T6" y="T7"/>
                  </a:cxn>
                  <a:cxn ang="0">
                    <a:pos x="T8" y="T9"/>
                  </a:cxn>
                </a:cxnLst>
                <a:rect l="0" t="0" r="r" b="b"/>
                <a:pathLst>
                  <a:path w="159" h="521">
                    <a:moveTo>
                      <a:pt x="3" y="521"/>
                    </a:moveTo>
                    <a:lnTo>
                      <a:pt x="159" y="0"/>
                    </a:lnTo>
                    <a:lnTo>
                      <a:pt x="156" y="0"/>
                    </a:lnTo>
                    <a:lnTo>
                      <a:pt x="0" y="518"/>
                    </a:lnTo>
                    <a:lnTo>
                      <a:pt x="3" y="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03" name="Freeform 432"/>
              <p:cNvSpPr>
                <a:spLocks/>
              </p:cNvSpPr>
              <p:nvPr userDrawn="1"/>
            </p:nvSpPr>
            <p:spPr bwMode="auto">
              <a:xfrm>
                <a:off x="1294" y="221"/>
                <a:ext cx="358" cy="811"/>
              </a:xfrm>
              <a:custGeom>
                <a:avLst/>
                <a:gdLst>
                  <a:gd name="T0" fmla="*/ 354 w 358"/>
                  <a:gd name="T1" fmla="*/ 811 h 811"/>
                  <a:gd name="T2" fmla="*/ 358 w 358"/>
                  <a:gd name="T3" fmla="*/ 807 h 811"/>
                  <a:gd name="T4" fmla="*/ 3 w 358"/>
                  <a:gd name="T5" fmla="*/ 0 h 811"/>
                  <a:gd name="T6" fmla="*/ 0 w 358"/>
                  <a:gd name="T7" fmla="*/ 3 h 811"/>
                  <a:gd name="T8" fmla="*/ 354 w 358"/>
                  <a:gd name="T9" fmla="*/ 811 h 811"/>
                </a:gdLst>
                <a:ahLst/>
                <a:cxnLst>
                  <a:cxn ang="0">
                    <a:pos x="T0" y="T1"/>
                  </a:cxn>
                  <a:cxn ang="0">
                    <a:pos x="T2" y="T3"/>
                  </a:cxn>
                  <a:cxn ang="0">
                    <a:pos x="T4" y="T5"/>
                  </a:cxn>
                  <a:cxn ang="0">
                    <a:pos x="T6" y="T7"/>
                  </a:cxn>
                  <a:cxn ang="0">
                    <a:pos x="T8" y="T9"/>
                  </a:cxn>
                </a:cxnLst>
                <a:rect l="0" t="0" r="r" b="b"/>
                <a:pathLst>
                  <a:path w="358" h="811">
                    <a:moveTo>
                      <a:pt x="354" y="811"/>
                    </a:moveTo>
                    <a:lnTo>
                      <a:pt x="358" y="807"/>
                    </a:lnTo>
                    <a:lnTo>
                      <a:pt x="3" y="0"/>
                    </a:lnTo>
                    <a:lnTo>
                      <a:pt x="0" y="3"/>
                    </a:lnTo>
                    <a:lnTo>
                      <a:pt x="354" y="8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04" name="Freeform 433"/>
              <p:cNvSpPr>
                <a:spLocks/>
              </p:cNvSpPr>
              <p:nvPr userDrawn="1"/>
            </p:nvSpPr>
            <p:spPr bwMode="auto">
              <a:xfrm>
                <a:off x="1294" y="221"/>
                <a:ext cx="577" cy="273"/>
              </a:xfrm>
              <a:custGeom>
                <a:avLst/>
                <a:gdLst>
                  <a:gd name="T0" fmla="*/ 577 w 577"/>
                  <a:gd name="T1" fmla="*/ 273 h 273"/>
                  <a:gd name="T2" fmla="*/ 577 w 577"/>
                  <a:gd name="T3" fmla="*/ 270 h 273"/>
                  <a:gd name="T4" fmla="*/ 3 w 577"/>
                  <a:gd name="T5" fmla="*/ 0 h 273"/>
                  <a:gd name="T6" fmla="*/ 0 w 577"/>
                  <a:gd name="T7" fmla="*/ 3 h 273"/>
                  <a:gd name="T8" fmla="*/ 577 w 577"/>
                  <a:gd name="T9" fmla="*/ 273 h 273"/>
                </a:gdLst>
                <a:ahLst/>
                <a:cxnLst>
                  <a:cxn ang="0">
                    <a:pos x="T0" y="T1"/>
                  </a:cxn>
                  <a:cxn ang="0">
                    <a:pos x="T2" y="T3"/>
                  </a:cxn>
                  <a:cxn ang="0">
                    <a:pos x="T4" y="T5"/>
                  </a:cxn>
                  <a:cxn ang="0">
                    <a:pos x="T6" y="T7"/>
                  </a:cxn>
                  <a:cxn ang="0">
                    <a:pos x="T8" y="T9"/>
                  </a:cxn>
                </a:cxnLst>
                <a:rect l="0" t="0" r="r" b="b"/>
                <a:pathLst>
                  <a:path w="577" h="273">
                    <a:moveTo>
                      <a:pt x="577" y="273"/>
                    </a:moveTo>
                    <a:lnTo>
                      <a:pt x="577" y="270"/>
                    </a:lnTo>
                    <a:lnTo>
                      <a:pt x="3" y="0"/>
                    </a:lnTo>
                    <a:lnTo>
                      <a:pt x="0" y="3"/>
                    </a:lnTo>
                    <a:lnTo>
                      <a:pt x="577" y="2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05" name="Freeform 434"/>
              <p:cNvSpPr>
                <a:spLocks/>
              </p:cNvSpPr>
              <p:nvPr userDrawn="1"/>
            </p:nvSpPr>
            <p:spPr bwMode="auto">
              <a:xfrm>
                <a:off x="1294" y="183"/>
                <a:ext cx="571" cy="41"/>
              </a:xfrm>
              <a:custGeom>
                <a:avLst/>
                <a:gdLst>
                  <a:gd name="T0" fmla="*/ 0 w 571"/>
                  <a:gd name="T1" fmla="*/ 41 h 41"/>
                  <a:gd name="T2" fmla="*/ 571 w 571"/>
                  <a:gd name="T3" fmla="*/ 3 h 41"/>
                  <a:gd name="T4" fmla="*/ 571 w 571"/>
                  <a:gd name="T5" fmla="*/ 0 h 41"/>
                  <a:gd name="T6" fmla="*/ 0 w 571"/>
                  <a:gd name="T7" fmla="*/ 38 h 41"/>
                  <a:gd name="T8" fmla="*/ 0 w 571"/>
                  <a:gd name="T9" fmla="*/ 41 h 41"/>
                </a:gdLst>
                <a:ahLst/>
                <a:cxnLst>
                  <a:cxn ang="0">
                    <a:pos x="T0" y="T1"/>
                  </a:cxn>
                  <a:cxn ang="0">
                    <a:pos x="T2" y="T3"/>
                  </a:cxn>
                  <a:cxn ang="0">
                    <a:pos x="T4" y="T5"/>
                  </a:cxn>
                  <a:cxn ang="0">
                    <a:pos x="T6" y="T7"/>
                  </a:cxn>
                  <a:cxn ang="0">
                    <a:pos x="T8" y="T9"/>
                  </a:cxn>
                </a:cxnLst>
                <a:rect l="0" t="0" r="r" b="b"/>
                <a:pathLst>
                  <a:path w="571" h="41">
                    <a:moveTo>
                      <a:pt x="0" y="41"/>
                    </a:moveTo>
                    <a:lnTo>
                      <a:pt x="571" y="3"/>
                    </a:lnTo>
                    <a:lnTo>
                      <a:pt x="571" y="0"/>
                    </a:lnTo>
                    <a:lnTo>
                      <a:pt x="0" y="38"/>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06" name="Freeform 435"/>
              <p:cNvSpPr>
                <a:spLocks/>
              </p:cNvSpPr>
              <p:nvPr userDrawn="1"/>
            </p:nvSpPr>
            <p:spPr bwMode="auto">
              <a:xfrm>
                <a:off x="668" y="221"/>
                <a:ext cx="629" cy="248"/>
              </a:xfrm>
              <a:custGeom>
                <a:avLst/>
                <a:gdLst>
                  <a:gd name="T0" fmla="*/ 0 w 629"/>
                  <a:gd name="T1" fmla="*/ 248 h 248"/>
                  <a:gd name="T2" fmla="*/ 629 w 629"/>
                  <a:gd name="T3" fmla="*/ 3 h 248"/>
                  <a:gd name="T4" fmla="*/ 626 w 629"/>
                  <a:gd name="T5" fmla="*/ 0 h 248"/>
                  <a:gd name="T6" fmla="*/ 0 w 629"/>
                  <a:gd name="T7" fmla="*/ 245 h 248"/>
                  <a:gd name="T8" fmla="*/ 0 w 629"/>
                  <a:gd name="T9" fmla="*/ 248 h 248"/>
                </a:gdLst>
                <a:ahLst/>
                <a:cxnLst>
                  <a:cxn ang="0">
                    <a:pos x="T0" y="T1"/>
                  </a:cxn>
                  <a:cxn ang="0">
                    <a:pos x="T2" y="T3"/>
                  </a:cxn>
                  <a:cxn ang="0">
                    <a:pos x="T4" y="T5"/>
                  </a:cxn>
                  <a:cxn ang="0">
                    <a:pos x="T6" y="T7"/>
                  </a:cxn>
                  <a:cxn ang="0">
                    <a:pos x="T8" y="T9"/>
                  </a:cxn>
                </a:cxnLst>
                <a:rect l="0" t="0" r="r" b="b"/>
                <a:pathLst>
                  <a:path w="629" h="248">
                    <a:moveTo>
                      <a:pt x="0" y="248"/>
                    </a:moveTo>
                    <a:lnTo>
                      <a:pt x="629" y="3"/>
                    </a:lnTo>
                    <a:lnTo>
                      <a:pt x="626" y="0"/>
                    </a:lnTo>
                    <a:lnTo>
                      <a:pt x="0" y="245"/>
                    </a:lnTo>
                    <a:lnTo>
                      <a:pt x="0"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07" name="Freeform 436"/>
              <p:cNvSpPr>
                <a:spLocks/>
              </p:cNvSpPr>
              <p:nvPr userDrawn="1"/>
            </p:nvSpPr>
            <p:spPr bwMode="auto">
              <a:xfrm>
                <a:off x="3" y="1123"/>
                <a:ext cx="245" cy="298"/>
              </a:xfrm>
              <a:custGeom>
                <a:avLst/>
                <a:gdLst>
                  <a:gd name="T0" fmla="*/ 0 w 245"/>
                  <a:gd name="T1" fmla="*/ 0 h 298"/>
                  <a:gd name="T2" fmla="*/ 245 w 245"/>
                  <a:gd name="T3" fmla="*/ 295 h 298"/>
                  <a:gd name="T4" fmla="*/ 241 w 245"/>
                  <a:gd name="T5" fmla="*/ 298 h 298"/>
                  <a:gd name="T6" fmla="*/ 0 w 245"/>
                  <a:gd name="T7" fmla="*/ 6 h 298"/>
                  <a:gd name="T8" fmla="*/ 0 w 245"/>
                  <a:gd name="T9" fmla="*/ 0 h 298"/>
                </a:gdLst>
                <a:ahLst/>
                <a:cxnLst>
                  <a:cxn ang="0">
                    <a:pos x="T0" y="T1"/>
                  </a:cxn>
                  <a:cxn ang="0">
                    <a:pos x="T2" y="T3"/>
                  </a:cxn>
                  <a:cxn ang="0">
                    <a:pos x="T4" y="T5"/>
                  </a:cxn>
                  <a:cxn ang="0">
                    <a:pos x="T6" y="T7"/>
                  </a:cxn>
                  <a:cxn ang="0">
                    <a:pos x="T8" y="T9"/>
                  </a:cxn>
                </a:cxnLst>
                <a:rect l="0" t="0" r="r" b="b"/>
                <a:pathLst>
                  <a:path w="245" h="298">
                    <a:moveTo>
                      <a:pt x="0" y="0"/>
                    </a:moveTo>
                    <a:lnTo>
                      <a:pt x="245" y="295"/>
                    </a:lnTo>
                    <a:lnTo>
                      <a:pt x="241" y="298"/>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08" name="Freeform 437"/>
              <p:cNvSpPr>
                <a:spLocks/>
              </p:cNvSpPr>
              <p:nvPr userDrawn="1"/>
            </p:nvSpPr>
            <p:spPr bwMode="auto">
              <a:xfrm>
                <a:off x="3" y="714"/>
                <a:ext cx="323" cy="22"/>
              </a:xfrm>
              <a:custGeom>
                <a:avLst/>
                <a:gdLst>
                  <a:gd name="T0" fmla="*/ 0 w 323"/>
                  <a:gd name="T1" fmla="*/ 0 h 22"/>
                  <a:gd name="T2" fmla="*/ 323 w 323"/>
                  <a:gd name="T3" fmla="*/ 19 h 22"/>
                  <a:gd name="T4" fmla="*/ 323 w 323"/>
                  <a:gd name="T5" fmla="*/ 22 h 22"/>
                  <a:gd name="T6" fmla="*/ 0 w 323"/>
                  <a:gd name="T7" fmla="*/ 6 h 22"/>
                  <a:gd name="T8" fmla="*/ 0 w 323"/>
                  <a:gd name="T9" fmla="*/ 0 h 22"/>
                </a:gdLst>
                <a:ahLst/>
                <a:cxnLst>
                  <a:cxn ang="0">
                    <a:pos x="T0" y="T1"/>
                  </a:cxn>
                  <a:cxn ang="0">
                    <a:pos x="T2" y="T3"/>
                  </a:cxn>
                  <a:cxn ang="0">
                    <a:pos x="T4" y="T5"/>
                  </a:cxn>
                  <a:cxn ang="0">
                    <a:pos x="T6" y="T7"/>
                  </a:cxn>
                  <a:cxn ang="0">
                    <a:pos x="T8" y="T9"/>
                  </a:cxn>
                </a:cxnLst>
                <a:rect l="0" t="0" r="r" b="b"/>
                <a:pathLst>
                  <a:path w="323" h="22">
                    <a:moveTo>
                      <a:pt x="0" y="0"/>
                    </a:moveTo>
                    <a:lnTo>
                      <a:pt x="323" y="19"/>
                    </a:lnTo>
                    <a:lnTo>
                      <a:pt x="323" y="22"/>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09" name="Freeform 438"/>
              <p:cNvSpPr>
                <a:spLocks/>
              </p:cNvSpPr>
              <p:nvPr userDrawn="1"/>
            </p:nvSpPr>
            <p:spPr bwMode="auto">
              <a:xfrm>
                <a:off x="3" y="714"/>
                <a:ext cx="323" cy="22"/>
              </a:xfrm>
              <a:custGeom>
                <a:avLst/>
                <a:gdLst>
                  <a:gd name="T0" fmla="*/ 0 w 323"/>
                  <a:gd name="T1" fmla="*/ 0 h 22"/>
                  <a:gd name="T2" fmla="*/ 323 w 323"/>
                  <a:gd name="T3" fmla="*/ 19 h 22"/>
                  <a:gd name="T4" fmla="*/ 323 w 323"/>
                  <a:gd name="T5" fmla="*/ 22 h 22"/>
                  <a:gd name="T6" fmla="*/ 0 w 323"/>
                  <a:gd name="T7" fmla="*/ 6 h 22"/>
                  <a:gd name="T8" fmla="*/ 0 w 323"/>
                  <a:gd name="T9" fmla="*/ 0 h 22"/>
                </a:gdLst>
                <a:ahLst/>
                <a:cxnLst>
                  <a:cxn ang="0">
                    <a:pos x="T0" y="T1"/>
                  </a:cxn>
                  <a:cxn ang="0">
                    <a:pos x="T2" y="T3"/>
                  </a:cxn>
                  <a:cxn ang="0">
                    <a:pos x="T4" y="T5"/>
                  </a:cxn>
                  <a:cxn ang="0">
                    <a:pos x="T6" y="T7"/>
                  </a:cxn>
                  <a:cxn ang="0">
                    <a:pos x="T8" y="T9"/>
                  </a:cxn>
                </a:cxnLst>
                <a:rect l="0" t="0" r="r" b="b"/>
                <a:pathLst>
                  <a:path w="323" h="22">
                    <a:moveTo>
                      <a:pt x="0" y="0"/>
                    </a:moveTo>
                    <a:lnTo>
                      <a:pt x="323" y="19"/>
                    </a:lnTo>
                    <a:lnTo>
                      <a:pt x="323" y="22"/>
                    </a:lnTo>
                    <a:lnTo>
                      <a:pt x="0"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10" name="Freeform 439"/>
              <p:cNvSpPr>
                <a:spLocks/>
              </p:cNvSpPr>
              <p:nvPr userDrawn="1"/>
            </p:nvSpPr>
            <p:spPr bwMode="auto">
              <a:xfrm>
                <a:off x="3" y="727"/>
                <a:ext cx="348" cy="31"/>
              </a:xfrm>
              <a:custGeom>
                <a:avLst/>
                <a:gdLst>
                  <a:gd name="T0" fmla="*/ 0 w 348"/>
                  <a:gd name="T1" fmla="*/ 0 h 31"/>
                  <a:gd name="T2" fmla="*/ 348 w 348"/>
                  <a:gd name="T3" fmla="*/ 28 h 31"/>
                  <a:gd name="T4" fmla="*/ 348 w 348"/>
                  <a:gd name="T5" fmla="*/ 31 h 31"/>
                  <a:gd name="T6" fmla="*/ 0 w 348"/>
                  <a:gd name="T7" fmla="*/ 3 h 31"/>
                  <a:gd name="T8" fmla="*/ 0 w 348"/>
                  <a:gd name="T9" fmla="*/ 0 h 31"/>
                </a:gdLst>
                <a:ahLst/>
                <a:cxnLst>
                  <a:cxn ang="0">
                    <a:pos x="T0" y="T1"/>
                  </a:cxn>
                  <a:cxn ang="0">
                    <a:pos x="T2" y="T3"/>
                  </a:cxn>
                  <a:cxn ang="0">
                    <a:pos x="T4" y="T5"/>
                  </a:cxn>
                  <a:cxn ang="0">
                    <a:pos x="T6" y="T7"/>
                  </a:cxn>
                  <a:cxn ang="0">
                    <a:pos x="T8" y="T9"/>
                  </a:cxn>
                </a:cxnLst>
                <a:rect l="0" t="0" r="r" b="b"/>
                <a:pathLst>
                  <a:path w="348" h="31">
                    <a:moveTo>
                      <a:pt x="0" y="0"/>
                    </a:moveTo>
                    <a:lnTo>
                      <a:pt x="348" y="28"/>
                    </a:lnTo>
                    <a:lnTo>
                      <a:pt x="348" y="31"/>
                    </a:lnTo>
                    <a:lnTo>
                      <a:pt x="0"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11" name="Freeform 440"/>
              <p:cNvSpPr>
                <a:spLocks/>
              </p:cNvSpPr>
              <p:nvPr userDrawn="1"/>
            </p:nvSpPr>
            <p:spPr bwMode="auto">
              <a:xfrm>
                <a:off x="4576" y="1041"/>
                <a:ext cx="169" cy="864"/>
              </a:xfrm>
              <a:custGeom>
                <a:avLst/>
                <a:gdLst>
                  <a:gd name="T0" fmla="*/ 6 w 169"/>
                  <a:gd name="T1" fmla="*/ 864 h 864"/>
                  <a:gd name="T2" fmla="*/ 169 w 169"/>
                  <a:gd name="T3" fmla="*/ 3 h 864"/>
                  <a:gd name="T4" fmla="*/ 166 w 169"/>
                  <a:gd name="T5" fmla="*/ 0 h 864"/>
                  <a:gd name="T6" fmla="*/ 0 w 169"/>
                  <a:gd name="T7" fmla="*/ 864 h 864"/>
                  <a:gd name="T8" fmla="*/ 6 w 169"/>
                  <a:gd name="T9" fmla="*/ 864 h 864"/>
                </a:gdLst>
                <a:ahLst/>
                <a:cxnLst>
                  <a:cxn ang="0">
                    <a:pos x="T0" y="T1"/>
                  </a:cxn>
                  <a:cxn ang="0">
                    <a:pos x="T2" y="T3"/>
                  </a:cxn>
                  <a:cxn ang="0">
                    <a:pos x="T4" y="T5"/>
                  </a:cxn>
                  <a:cxn ang="0">
                    <a:pos x="T6" y="T7"/>
                  </a:cxn>
                  <a:cxn ang="0">
                    <a:pos x="T8" y="T9"/>
                  </a:cxn>
                </a:cxnLst>
                <a:rect l="0" t="0" r="r" b="b"/>
                <a:pathLst>
                  <a:path w="169" h="864">
                    <a:moveTo>
                      <a:pt x="6" y="864"/>
                    </a:moveTo>
                    <a:lnTo>
                      <a:pt x="169" y="3"/>
                    </a:lnTo>
                    <a:lnTo>
                      <a:pt x="166" y="0"/>
                    </a:lnTo>
                    <a:lnTo>
                      <a:pt x="0" y="864"/>
                    </a:lnTo>
                    <a:lnTo>
                      <a:pt x="6" y="8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12" name="Freeform 441"/>
              <p:cNvSpPr>
                <a:spLocks/>
              </p:cNvSpPr>
              <p:nvPr userDrawn="1"/>
            </p:nvSpPr>
            <p:spPr bwMode="auto">
              <a:xfrm>
                <a:off x="4579" y="1902"/>
                <a:ext cx="413" cy="32"/>
              </a:xfrm>
              <a:custGeom>
                <a:avLst/>
                <a:gdLst>
                  <a:gd name="T0" fmla="*/ 410 w 413"/>
                  <a:gd name="T1" fmla="*/ 32 h 32"/>
                  <a:gd name="T2" fmla="*/ 413 w 413"/>
                  <a:gd name="T3" fmla="*/ 29 h 32"/>
                  <a:gd name="T4" fmla="*/ 0 w 413"/>
                  <a:gd name="T5" fmla="*/ 0 h 32"/>
                  <a:gd name="T6" fmla="*/ 0 w 413"/>
                  <a:gd name="T7" fmla="*/ 3 h 32"/>
                  <a:gd name="T8" fmla="*/ 410 w 413"/>
                  <a:gd name="T9" fmla="*/ 32 h 32"/>
                </a:gdLst>
                <a:ahLst/>
                <a:cxnLst>
                  <a:cxn ang="0">
                    <a:pos x="T0" y="T1"/>
                  </a:cxn>
                  <a:cxn ang="0">
                    <a:pos x="T2" y="T3"/>
                  </a:cxn>
                  <a:cxn ang="0">
                    <a:pos x="T4" y="T5"/>
                  </a:cxn>
                  <a:cxn ang="0">
                    <a:pos x="T6" y="T7"/>
                  </a:cxn>
                  <a:cxn ang="0">
                    <a:pos x="T8" y="T9"/>
                  </a:cxn>
                </a:cxnLst>
                <a:rect l="0" t="0" r="r" b="b"/>
                <a:pathLst>
                  <a:path w="413" h="32">
                    <a:moveTo>
                      <a:pt x="410" y="32"/>
                    </a:moveTo>
                    <a:lnTo>
                      <a:pt x="413" y="29"/>
                    </a:lnTo>
                    <a:lnTo>
                      <a:pt x="0" y="0"/>
                    </a:lnTo>
                    <a:lnTo>
                      <a:pt x="0" y="3"/>
                    </a:lnTo>
                    <a:lnTo>
                      <a:pt x="4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13" name="Freeform 442"/>
              <p:cNvSpPr>
                <a:spLocks/>
              </p:cNvSpPr>
              <p:nvPr userDrawn="1"/>
            </p:nvSpPr>
            <p:spPr bwMode="auto">
              <a:xfrm>
                <a:off x="4576" y="1349"/>
                <a:ext cx="539" cy="556"/>
              </a:xfrm>
              <a:custGeom>
                <a:avLst/>
                <a:gdLst>
                  <a:gd name="T0" fmla="*/ 3 w 539"/>
                  <a:gd name="T1" fmla="*/ 556 h 556"/>
                  <a:gd name="T2" fmla="*/ 539 w 539"/>
                  <a:gd name="T3" fmla="*/ 3 h 556"/>
                  <a:gd name="T4" fmla="*/ 539 w 539"/>
                  <a:gd name="T5" fmla="*/ 0 h 556"/>
                  <a:gd name="T6" fmla="*/ 0 w 539"/>
                  <a:gd name="T7" fmla="*/ 553 h 556"/>
                  <a:gd name="T8" fmla="*/ 3 w 539"/>
                  <a:gd name="T9" fmla="*/ 556 h 556"/>
                </a:gdLst>
                <a:ahLst/>
                <a:cxnLst>
                  <a:cxn ang="0">
                    <a:pos x="T0" y="T1"/>
                  </a:cxn>
                  <a:cxn ang="0">
                    <a:pos x="T2" y="T3"/>
                  </a:cxn>
                  <a:cxn ang="0">
                    <a:pos x="T4" y="T5"/>
                  </a:cxn>
                  <a:cxn ang="0">
                    <a:pos x="T6" y="T7"/>
                  </a:cxn>
                  <a:cxn ang="0">
                    <a:pos x="T8" y="T9"/>
                  </a:cxn>
                </a:cxnLst>
                <a:rect l="0" t="0" r="r" b="b"/>
                <a:pathLst>
                  <a:path w="539" h="556">
                    <a:moveTo>
                      <a:pt x="3" y="556"/>
                    </a:moveTo>
                    <a:lnTo>
                      <a:pt x="539" y="3"/>
                    </a:lnTo>
                    <a:lnTo>
                      <a:pt x="539" y="0"/>
                    </a:lnTo>
                    <a:lnTo>
                      <a:pt x="0" y="553"/>
                    </a:lnTo>
                    <a:lnTo>
                      <a:pt x="3" y="5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14" name="Freeform 443"/>
              <p:cNvSpPr>
                <a:spLocks/>
              </p:cNvSpPr>
              <p:nvPr userDrawn="1"/>
            </p:nvSpPr>
            <p:spPr bwMode="auto">
              <a:xfrm>
                <a:off x="3842" y="1902"/>
                <a:ext cx="737" cy="120"/>
              </a:xfrm>
              <a:custGeom>
                <a:avLst/>
                <a:gdLst>
                  <a:gd name="T0" fmla="*/ 0 w 737"/>
                  <a:gd name="T1" fmla="*/ 120 h 120"/>
                  <a:gd name="T2" fmla="*/ 737 w 737"/>
                  <a:gd name="T3" fmla="*/ 3 h 120"/>
                  <a:gd name="T4" fmla="*/ 737 w 737"/>
                  <a:gd name="T5" fmla="*/ 0 h 120"/>
                  <a:gd name="T6" fmla="*/ 0 w 737"/>
                  <a:gd name="T7" fmla="*/ 117 h 120"/>
                  <a:gd name="T8" fmla="*/ 0 w 737"/>
                  <a:gd name="T9" fmla="*/ 120 h 120"/>
                </a:gdLst>
                <a:ahLst/>
                <a:cxnLst>
                  <a:cxn ang="0">
                    <a:pos x="T0" y="T1"/>
                  </a:cxn>
                  <a:cxn ang="0">
                    <a:pos x="T2" y="T3"/>
                  </a:cxn>
                  <a:cxn ang="0">
                    <a:pos x="T4" y="T5"/>
                  </a:cxn>
                  <a:cxn ang="0">
                    <a:pos x="T6" y="T7"/>
                  </a:cxn>
                  <a:cxn ang="0">
                    <a:pos x="T8" y="T9"/>
                  </a:cxn>
                </a:cxnLst>
                <a:rect l="0" t="0" r="r" b="b"/>
                <a:pathLst>
                  <a:path w="737" h="120">
                    <a:moveTo>
                      <a:pt x="0" y="120"/>
                    </a:moveTo>
                    <a:lnTo>
                      <a:pt x="737" y="3"/>
                    </a:lnTo>
                    <a:lnTo>
                      <a:pt x="737" y="0"/>
                    </a:lnTo>
                    <a:lnTo>
                      <a:pt x="0" y="117"/>
                    </a:lnTo>
                    <a:lnTo>
                      <a:pt x="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15" name="Freeform 444"/>
              <p:cNvSpPr>
                <a:spLocks/>
              </p:cNvSpPr>
              <p:nvPr userDrawn="1"/>
            </p:nvSpPr>
            <p:spPr bwMode="auto">
              <a:xfrm>
                <a:off x="4579" y="1453"/>
                <a:ext cx="677" cy="452"/>
              </a:xfrm>
              <a:custGeom>
                <a:avLst/>
                <a:gdLst>
                  <a:gd name="T0" fmla="*/ 0 w 677"/>
                  <a:gd name="T1" fmla="*/ 452 h 452"/>
                  <a:gd name="T2" fmla="*/ 677 w 677"/>
                  <a:gd name="T3" fmla="*/ 3 h 452"/>
                  <a:gd name="T4" fmla="*/ 674 w 677"/>
                  <a:gd name="T5" fmla="*/ 0 h 452"/>
                  <a:gd name="T6" fmla="*/ 0 w 677"/>
                  <a:gd name="T7" fmla="*/ 449 h 452"/>
                  <a:gd name="T8" fmla="*/ 0 w 677"/>
                  <a:gd name="T9" fmla="*/ 452 h 452"/>
                </a:gdLst>
                <a:ahLst/>
                <a:cxnLst>
                  <a:cxn ang="0">
                    <a:pos x="T0" y="T1"/>
                  </a:cxn>
                  <a:cxn ang="0">
                    <a:pos x="T2" y="T3"/>
                  </a:cxn>
                  <a:cxn ang="0">
                    <a:pos x="T4" y="T5"/>
                  </a:cxn>
                  <a:cxn ang="0">
                    <a:pos x="T6" y="T7"/>
                  </a:cxn>
                  <a:cxn ang="0">
                    <a:pos x="T8" y="T9"/>
                  </a:cxn>
                </a:cxnLst>
                <a:rect l="0" t="0" r="r" b="b"/>
                <a:pathLst>
                  <a:path w="677" h="452">
                    <a:moveTo>
                      <a:pt x="0" y="452"/>
                    </a:moveTo>
                    <a:lnTo>
                      <a:pt x="677" y="3"/>
                    </a:lnTo>
                    <a:lnTo>
                      <a:pt x="674" y="0"/>
                    </a:lnTo>
                    <a:lnTo>
                      <a:pt x="0" y="449"/>
                    </a:lnTo>
                    <a:lnTo>
                      <a:pt x="0" y="4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16" name="Freeform 445"/>
              <p:cNvSpPr>
                <a:spLocks/>
              </p:cNvSpPr>
              <p:nvPr userDrawn="1"/>
            </p:nvSpPr>
            <p:spPr bwMode="auto">
              <a:xfrm>
                <a:off x="4287" y="1575"/>
                <a:ext cx="292" cy="330"/>
              </a:xfrm>
              <a:custGeom>
                <a:avLst/>
                <a:gdLst>
                  <a:gd name="T0" fmla="*/ 292 w 292"/>
                  <a:gd name="T1" fmla="*/ 330 h 330"/>
                  <a:gd name="T2" fmla="*/ 292 w 292"/>
                  <a:gd name="T3" fmla="*/ 327 h 330"/>
                  <a:gd name="T4" fmla="*/ 3 w 292"/>
                  <a:gd name="T5" fmla="*/ 0 h 330"/>
                  <a:gd name="T6" fmla="*/ 0 w 292"/>
                  <a:gd name="T7" fmla="*/ 4 h 330"/>
                  <a:gd name="T8" fmla="*/ 292 w 292"/>
                  <a:gd name="T9" fmla="*/ 330 h 330"/>
                </a:gdLst>
                <a:ahLst/>
                <a:cxnLst>
                  <a:cxn ang="0">
                    <a:pos x="T0" y="T1"/>
                  </a:cxn>
                  <a:cxn ang="0">
                    <a:pos x="T2" y="T3"/>
                  </a:cxn>
                  <a:cxn ang="0">
                    <a:pos x="T4" y="T5"/>
                  </a:cxn>
                  <a:cxn ang="0">
                    <a:pos x="T6" y="T7"/>
                  </a:cxn>
                  <a:cxn ang="0">
                    <a:pos x="T8" y="T9"/>
                  </a:cxn>
                </a:cxnLst>
                <a:rect l="0" t="0" r="r" b="b"/>
                <a:pathLst>
                  <a:path w="292" h="330">
                    <a:moveTo>
                      <a:pt x="292" y="330"/>
                    </a:moveTo>
                    <a:lnTo>
                      <a:pt x="292" y="327"/>
                    </a:lnTo>
                    <a:lnTo>
                      <a:pt x="3" y="0"/>
                    </a:lnTo>
                    <a:lnTo>
                      <a:pt x="0" y="4"/>
                    </a:lnTo>
                    <a:lnTo>
                      <a:pt x="292"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17" name="Freeform 446"/>
              <p:cNvSpPr>
                <a:spLocks/>
              </p:cNvSpPr>
              <p:nvPr userDrawn="1"/>
            </p:nvSpPr>
            <p:spPr bwMode="auto">
              <a:xfrm>
                <a:off x="4287" y="1575"/>
                <a:ext cx="292" cy="330"/>
              </a:xfrm>
              <a:custGeom>
                <a:avLst/>
                <a:gdLst>
                  <a:gd name="T0" fmla="*/ 292 w 292"/>
                  <a:gd name="T1" fmla="*/ 330 h 330"/>
                  <a:gd name="T2" fmla="*/ 292 w 292"/>
                  <a:gd name="T3" fmla="*/ 327 h 330"/>
                  <a:gd name="T4" fmla="*/ 3 w 292"/>
                  <a:gd name="T5" fmla="*/ 0 h 330"/>
                  <a:gd name="T6" fmla="*/ 0 w 292"/>
                  <a:gd name="T7" fmla="*/ 4 h 330"/>
                  <a:gd name="T8" fmla="*/ 292 w 292"/>
                  <a:gd name="T9" fmla="*/ 330 h 330"/>
                </a:gdLst>
                <a:ahLst/>
                <a:cxnLst>
                  <a:cxn ang="0">
                    <a:pos x="T0" y="T1"/>
                  </a:cxn>
                  <a:cxn ang="0">
                    <a:pos x="T2" y="T3"/>
                  </a:cxn>
                  <a:cxn ang="0">
                    <a:pos x="T4" y="T5"/>
                  </a:cxn>
                  <a:cxn ang="0">
                    <a:pos x="T6" y="T7"/>
                  </a:cxn>
                  <a:cxn ang="0">
                    <a:pos x="T8" y="T9"/>
                  </a:cxn>
                </a:cxnLst>
                <a:rect l="0" t="0" r="r" b="b"/>
                <a:pathLst>
                  <a:path w="292" h="330">
                    <a:moveTo>
                      <a:pt x="292" y="330"/>
                    </a:moveTo>
                    <a:lnTo>
                      <a:pt x="292" y="327"/>
                    </a:lnTo>
                    <a:lnTo>
                      <a:pt x="3" y="0"/>
                    </a:lnTo>
                    <a:lnTo>
                      <a:pt x="0" y="4"/>
                    </a:lnTo>
                    <a:lnTo>
                      <a:pt x="292"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18" name="Freeform 447"/>
              <p:cNvSpPr>
                <a:spLocks/>
              </p:cNvSpPr>
              <p:nvPr userDrawn="1"/>
            </p:nvSpPr>
            <p:spPr bwMode="auto">
              <a:xfrm>
                <a:off x="3980" y="1902"/>
                <a:ext cx="599" cy="41"/>
              </a:xfrm>
              <a:custGeom>
                <a:avLst/>
                <a:gdLst>
                  <a:gd name="T0" fmla="*/ 0 w 599"/>
                  <a:gd name="T1" fmla="*/ 41 h 41"/>
                  <a:gd name="T2" fmla="*/ 599 w 599"/>
                  <a:gd name="T3" fmla="*/ 3 h 41"/>
                  <a:gd name="T4" fmla="*/ 599 w 599"/>
                  <a:gd name="T5" fmla="*/ 0 h 41"/>
                  <a:gd name="T6" fmla="*/ 0 w 599"/>
                  <a:gd name="T7" fmla="*/ 38 h 41"/>
                  <a:gd name="T8" fmla="*/ 0 w 599"/>
                  <a:gd name="T9" fmla="*/ 41 h 41"/>
                </a:gdLst>
                <a:ahLst/>
                <a:cxnLst>
                  <a:cxn ang="0">
                    <a:pos x="T0" y="T1"/>
                  </a:cxn>
                  <a:cxn ang="0">
                    <a:pos x="T2" y="T3"/>
                  </a:cxn>
                  <a:cxn ang="0">
                    <a:pos x="T4" y="T5"/>
                  </a:cxn>
                  <a:cxn ang="0">
                    <a:pos x="T6" y="T7"/>
                  </a:cxn>
                  <a:cxn ang="0">
                    <a:pos x="T8" y="T9"/>
                  </a:cxn>
                </a:cxnLst>
                <a:rect l="0" t="0" r="r" b="b"/>
                <a:pathLst>
                  <a:path w="599" h="41">
                    <a:moveTo>
                      <a:pt x="0" y="41"/>
                    </a:moveTo>
                    <a:lnTo>
                      <a:pt x="599" y="3"/>
                    </a:lnTo>
                    <a:lnTo>
                      <a:pt x="599" y="0"/>
                    </a:lnTo>
                    <a:lnTo>
                      <a:pt x="0" y="38"/>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19" name="Freeform 448"/>
              <p:cNvSpPr>
                <a:spLocks/>
              </p:cNvSpPr>
              <p:nvPr userDrawn="1"/>
            </p:nvSpPr>
            <p:spPr bwMode="auto">
              <a:xfrm>
                <a:off x="4021" y="1308"/>
                <a:ext cx="558" cy="597"/>
              </a:xfrm>
              <a:custGeom>
                <a:avLst/>
                <a:gdLst>
                  <a:gd name="T0" fmla="*/ 555 w 558"/>
                  <a:gd name="T1" fmla="*/ 597 h 597"/>
                  <a:gd name="T2" fmla="*/ 558 w 558"/>
                  <a:gd name="T3" fmla="*/ 594 h 597"/>
                  <a:gd name="T4" fmla="*/ 3 w 558"/>
                  <a:gd name="T5" fmla="*/ 0 h 597"/>
                  <a:gd name="T6" fmla="*/ 0 w 558"/>
                  <a:gd name="T7" fmla="*/ 3 h 597"/>
                  <a:gd name="T8" fmla="*/ 555 w 558"/>
                  <a:gd name="T9" fmla="*/ 597 h 597"/>
                </a:gdLst>
                <a:ahLst/>
                <a:cxnLst>
                  <a:cxn ang="0">
                    <a:pos x="T0" y="T1"/>
                  </a:cxn>
                  <a:cxn ang="0">
                    <a:pos x="T2" y="T3"/>
                  </a:cxn>
                  <a:cxn ang="0">
                    <a:pos x="T4" y="T5"/>
                  </a:cxn>
                  <a:cxn ang="0">
                    <a:pos x="T6" y="T7"/>
                  </a:cxn>
                  <a:cxn ang="0">
                    <a:pos x="T8" y="T9"/>
                  </a:cxn>
                </a:cxnLst>
                <a:rect l="0" t="0" r="r" b="b"/>
                <a:pathLst>
                  <a:path w="558" h="597">
                    <a:moveTo>
                      <a:pt x="555" y="597"/>
                    </a:moveTo>
                    <a:lnTo>
                      <a:pt x="558" y="594"/>
                    </a:lnTo>
                    <a:lnTo>
                      <a:pt x="3" y="0"/>
                    </a:lnTo>
                    <a:lnTo>
                      <a:pt x="0" y="3"/>
                    </a:lnTo>
                    <a:lnTo>
                      <a:pt x="555" y="5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20" name="Freeform 449"/>
              <p:cNvSpPr>
                <a:spLocks/>
              </p:cNvSpPr>
              <p:nvPr userDrawn="1"/>
            </p:nvSpPr>
            <p:spPr bwMode="auto">
              <a:xfrm>
                <a:off x="4021" y="1308"/>
                <a:ext cx="558" cy="597"/>
              </a:xfrm>
              <a:custGeom>
                <a:avLst/>
                <a:gdLst>
                  <a:gd name="T0" fmla="*/ 555 w 558"/>
                  <a:gd name="T1" fmla="*/ 597 h 597"/>
                  <a:gd name="T2" fmla="*/ 558 w 558"/>
                  <a:gd name="T3" fmla="*/ 594 h 597"/>
                  <a:gd name="T4" fmla="*/ 3 w 558"/>
                  <a:gd name="T5" fmla="*/ 0 h 597"/>
                  <a:gd name="T6" fmla="*/ 0 w 558"/>
                  <a:gd name="T7" fmla="*/ 3 h 597"/>
                  <a:gd name="T8" fmla="*/ 555 w 558"/>
                  <a:gd name="T9" fmla="*/ 597 h 597"/>
                </a:gdLst>
                <a:ahLst/>
                <a:cxnLst>
                  <a:cxn ang="0">
                    <a:pos x="T0" y="T1"/>
                  </a:cxn>
                  <a:cxn ang="0">
                    <a:pos x="T2" y="T3"/>
                  </a:cxn>
                  <a:cxn ang="0">
                    <a:pos x="T4" y="T5"/>
                  </a:cxn>
                  <a:cxn ang="0">
                    <a:pos x="T6" y="T7"/>
                  </a:cxn>
                  <a:cxn ang="0">
                    <a:pos x="T8" y="T9"/>
                  </a:cxn>
                </a:cxnLst>
                <a:rect l="0" t="0" r="r" b="b"/>
                <a:pathLst>
                  <a:path w="558" h="597">
                    <a:moveTo>
                      <a:pt x="555" y="597"/>
                    </a:moveTo>
                    <a:lnTo>
                      <a:pt x="558" y="594"/>
                    </a:lnTo>
                    <a:lnTo>
                      <a:pt x="3" y="0"/>
                    </a:lnTo>
                    <a:lnTo>
                      <a:pt x="0" y="3"/>
                    </a:lnTo>
                    <a:lnTo>
                      <a:pt x="555" y="5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21" name="Oval 45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22" name="Oval 451"/>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23" name="Oval 45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24" name="Oval 453"/>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25" name="Oval 454"/>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26" name="Oval 455"/>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27" name="Oval 456"/>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28" name="Oval 457"/>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29" name="Oval 45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30" name="Oval 459"/>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31" name="Oval 46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32" name="Oval 461"/>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33" name="Oval 46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34" name="Oval 463"/>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35" name="Oval 464"/>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36" name="Oval 465"/>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37" name="Oval 466"/>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38" name="Oval 467"/>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39" name="Oval 468"/>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40" name="Oval 469"/>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41" name="Oval 470"/>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42" name="Oval 471"/>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43" name="Oval 47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44" name="Oval 47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45" name="Oval 474"/>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46" name="Oval 475"/>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47" name="Oval 47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48" name="Oval 477"/>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49" name="Oval 47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50" name="Oval 479"/>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51" name="Oval 48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52" name="Oval 48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53" name="Oval 482"/>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54" name="Oval 483"/>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55" name="Oval 48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56" name="Oval 485"/>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57" name="Oval 48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58" name="Oval 48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59" name="Oval 48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60" name="Oval 48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61" name="Oval 49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62" name="Oval 491"/>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63" name="Oval 492"/>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64" name="Oval 493"/>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65" name="Oval 49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66" name="Oval 495"/>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67" name="Oval 496"/>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68" name="Oval 49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69" name="Oval 49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70" name="Oval 49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71" name="Oval 500"/>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72" name="Oval 501"/>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73" name="Oval 502"/>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74" name="Oval 50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75" name="Oval 504"/>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76" name="Oval 505"/>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77" name="Oval 506"/>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78" name="Oval 507"/>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79" name="Oval 508"/>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80" name="Oval 509"/>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81" name="Oval 510"/>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82" name="Oval 51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83" name="Oval 512"/>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84" name="Oval 513"/>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85" name="Oval 514"/>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86" name="Oval 515"/>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87" name="Oval 516"/>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88" name="Oval 517"/>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89" name="Oval 518"/>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90" name="Oval 519"/>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91" name="Oval 520"/>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92" name="Oval 521"/>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93" name="Oval 52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94" name="Oval 523"/>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95" name="Oval 524"/>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96" name="Oval 525"/>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97" name="Oval 526"/>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98" name="Oval 527"/>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99" name="Oval 52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00" name="Oval 529"/>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01" name="Oval 530"/>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02" name="Oval 53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03" name="Oval 532"/>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04" name="Oval 533"/>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05" name="Oval 534"/>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06" name="Oval 535"/>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07" name="Oval 536"/>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08" name="Oval 537"/>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09" name="Oval 538"/>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10" name="Oval 539"/>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11" name="Oval 540"/>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12" name="Oval 541"/>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13" name="Oval 542"/>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14" name="Oval 54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15" name="Oval 544"/>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16" name="Oval 545"/>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17" name="Oval 546"/>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18" name="Oval 547"/>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19" name="Oval 548"/>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20" name="Oval 549"/>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21" name="Oval 550"/>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22" name="Oval 551"/>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23" name="Oval 552"/>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24" name="Oval 553"/>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25" name="Oval 554"/>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26" name="Oval 555"/>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27" name="Oval 556"/>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28" name="Oval 55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29" name="Oval 55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30" name="Oval 559"/>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31" name="Oval 560"/>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32" name="Oval 561"/>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33" name="Oval 56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34" name="Oval 563"/>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35" name="Oval 564"/>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36" name="Oval 565"/>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37" name="Oval 566"/>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38" name="Oval 567"/>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39" name="Oval 568"/>
              <p:cNvSpPr>
                <a:spLocks noChangeArrowheads="1"/>
              </p:cNvSpPr>
              <p:nvPr userDrawn="1"/>
            </p:nvSpPr>
            <p:spPr bwMode="auto">
              <a:xfrm>
                <a:off x="3128" y="165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40" name="Oval 569"/>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41" name="Oval 570"/>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42" name="Oval 571"/>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43" name="Oval 572"/>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44" name="Oval 573"/>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45" name="Oval 574"/>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46" name="Oval 575"/>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47" name="Oval 576"/>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48" name="Oval 577"/>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49" name="Oval 578"/>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50" name="Oval 579"/>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51" name="Oval 580"/>
              <p:cNvSpPr>
                <a:spLocks noChangeArrowheads="1"/>
              </p:cNvSpPr>
              <p:nvPr userDrawn="1"/>
            </p:nvSpPr>
            <p:spPr bwMode="auto">
              <a:xfrm>
                <a:off x="2498" y="196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52" name="Oval 581"/>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53" name="Oval 58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54" name="Oval 583"/>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55" name="Oval 584"/>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56" name="Oval 585"/>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57" name="Oval 586"/>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58" name="Oval 587"/>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59" name="Oval 588"/>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60" name="Oval 589"/>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61" name="Oval 590"/>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62" name="Oval 591"/>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63" name="Oval 592"/>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64" name="Oval 593"/>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65" name="Oval 59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66" name="Oval 59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67" name="Oval 596"/>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68" name="Oval 597"/>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69" name="Oval 598"/>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70" name="Oval 599"/>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71" name="Oval 600"/>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72" name="Oval 60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73" name="Oval 602"/>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74" name="Oval 60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75" name="Oval 604"/>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76" name="Oval 60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77" name="Oval 606"/>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grpSp>
        <p:sp>
          <p:nvSpPr>
            <p:cNvPr id="40" name="Oval 608"/>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1" name="Oval 609"/>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2" name="Oval 610"/>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3" name="Oval 611"/>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4" name="Oval 612"/>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5" name="Oval 613"/>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6" name="Oval 61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7" name="Oval 615"/>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8" name="Oval 616"/>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49" name="Oval 617"/>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0" name="Oval 618"/>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1" name="Oval 619"/>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2" name="Oval 620"/>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3" name="Oval 62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4" name="Oval 622"/>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5" name="Oval 62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6" name="Oval 624"/>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7" name="Oval 625"/>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8" name="Oval 626"/>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59" name="Oval 62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0" name="Oval 628"/>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1" name="Oval 62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2" name="Oval 630"/>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3" name="Oval 631"/>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4" name="Oval 632"/>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5" name="Oval 633"/>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6" name="Oval 634"/>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7" name="Oval 635"/>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8" name="Oval 636"/>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69" name="Oval 637"/>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0" name="Oval 638"/>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1" name="Oval 639"/>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2" name="Oval 640"/>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3" name="Oval 641"/>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4" name="Oval 642"/>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5" name="Oval 643"/>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6" name="Oval 644"/>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7" name="Oval 645"/>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8" name="Oval 64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9" name="Oval 647"/>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80" name="Oval 648"/>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81" name="Oval 649"/>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82" name="Oval 650"/>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83" name="Oval 651"/>
            <p:cNvSpPr>
              <a:spLocks noChangeArrowheads="1"/>
            </p:cNvSpPr>
            <p:nvPr userDrawn="1"/>
          </p:nvSpPr>
          <p:spPr bwMode="auto">
            <a:xfrm>
              <a:off x="4215" y="89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84" name="Oval 652"/>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85" name="Oval 653"/>
            <p:cNvSpPr>
              <a:spLocks noChangeArrowheads="1"/>
            </p:cNvSpPr>
            <p:nvPr userDrawn="1"/>
          </p:nvSpPr>
          <p:spPr bwMode="auto">
            <a:xfrm>
              <a:off x="4049"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86" name="Oval 654"/>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87" name="Oval 655"/>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88" name="Oval 65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89" name="Oval 657"/>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90" name="Oval 658"/>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91" name="Oval 659"/>
            <p:cNvSpPr>
              <a:spLocks noChangeArrowheads="1"/>
            </p:cNvSpPr>
            <p:nvPr userDrawn="1"/>
          </p:nvSpPr>
          <p:spPr bwMode="auto">
            <a:xfrm>
              <a:off x="3776" y="346"/>
              <a:ext cx="26"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92" name="Oval 660"/>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93" name="Oval 661"/>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94" name="Oval 662"/>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95" name="Oval 663"/>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96" name="Oval 664"/>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97" name="Oval 665"/>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98" name="Oval 666"/>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99" name="Oval 66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00" name="Oval 668"/>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01" name="Oval 669"/>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02" name="Oval 670"/>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03" name="Oval 671"/>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04" name="Oval 672"/>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05" name="Oval 673"/>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06" name="Oval 674"/>
            <p:cNvSpPr>
              <a:spLocks noChangeArrowheads="1"/>
            </p:cNvSpPr>
            <p:nvPr userDrawn="1"/>
          </p:nvSpPr>
          <p:spPr bwMode="auto">
            <a:xfrm>
              <a:off x="2228" y="287"/>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07" name="Oval 675"/>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08" name="Oval 676"/>
            <p:cNvSpPr>
              <a:spLocks noChangeArrowheads="1"/>
            </p:cNvSpPr>
            <p:nvPr userDrawn="1"/>
          </p:nvSpPr>
          <p:spPr bwMode="auto">
            <a:xfrm>
              <a:off x="2902" y="321"/>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09" name="Oval 677"/>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10" name="Oval 678"/>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11" name="Oval 679"/>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12" name="Oval 680"/>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13" name="Oval 681"/>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14" name="Oval 682"/>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15" name="Oval 683"/>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16" name="Oval 684"/>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17" name="Oval 685"/>
            <p:cNvSpPr>
              <a:spLocks noChangeArrowheads="1"/>
            </p:cNvSpPr>
            <p:nvPr userDrawn="1"/>
          </p:nvSpPr>
          <p:spPr bwMode="auto">
            <a:xfrm>
              <a:off x="3231" y="774"/>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18" name="Oval 686"/>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19" name="Oval 687"/>
            <p:cNvSpPr>
              <a:spLocks noChangeArrowheads="1"/>
            </p:cNvSpPr>
            <p:nvPr userDrawn="1"/>
          </p:nvSpPr>
          <p:spPr bwMode="auto">
            <a:xfrm>
              <a:off x="2902" y="1104"/>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20" name="Oval 688"/>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21" name="Oval 689"/>
            <p:cNvSpPr>
              <a:spLocks noChangeArrowheads="1"/>
            </p:cNvSpPr>
            <p:nvPr userDrawn="1"/>
          </p:nvSpPr>
          <p:spPr bwMode="auto">
            <a:xfrm>
              <a:off x="3128" y="1362"/>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22" name="Oval 690"/>
            <p:cNvSpPr>
              <a:spLocks noChangeArrowheads="1"/>
            </p:cNvSpPr>
            <p:nvPr userDrawn="1"/>
          </p:nvSpPr>
          <p:spPr bwMode="auto">
            <a:xfrm>
              <a:off x="2551" y="723"/>
              <a:ext cx="28"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23" name="Oval 691"/>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24" name="Oval 692"/>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25" name="Oval 693"/>
            <p:cNvSpPr>
              <a:spLocks noChangeArrowheads="1"/>
            </p:cNvSpPr>
            <p:nvPr userDrawn="1"/>
          </p:nvSpPr>
          <p:spPr bwMode="auto">
            <a:xfrm>
              <a:off x="1987" y="201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26" name="Oval 694"/>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27" name="Oval 695"/>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28" name="Oval 696"/>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29" name="Oval 697"/>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30" name="Oval 698"/>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31" name="Oval 699"/>
            <p:cNvSpPr>
              <a:spLocks noChangeArrowheads="1"/>
            </p:cNvSpPr>
            <p:nvPr userDrawn="1"/>
          </p:nvSpPr>
          <p:spPr bwMode="auto">
            <a:xfrm>
              <a:off x="2119" y="931"/>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32" name="Oval 700"/>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33" name="Oval 701"/>
            <p:cNvSpPr>
              <a:spLocks noChangeArrowheads="1"/>
            </p:cNvSpPr>
            <p:nvPr userDrawn="1"/>
          </p:nvSpPr>
          <p:spPr bwMode="auto">
            <a:xfrm>
              <a:off x="2219" y="1478"/>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34" name="Oval 702"/>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35" name="Oval 703"/>
            <p:cNvSpPr>
              <a:spLocks noChangeArrowheads="1"/>
            </p:cNvSpPr>
            <p:nvPr userDrawn="1"/>
          </p:nvSpPr>
          <p:spPr bwMode="auto">
            <a:xfrm>
              <a:off x="1504" y="1154"/>
              <a:ext cx="29"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36" name="Oval 704"/>
            <p:cNvSpPr>
              <a:spLocks noChangeArrowheads="1"/>
            </p:cNvSpPr>
            <p:nvPr userDrawn="1"/>
          </p:nvSpPr>
          <p:spPr bwMode="auto">
            <a:xfrm>
              <a:off x="1570" y="1632"/>
              <a:ext cx="25"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37" name="Oval 705"/>
            <p:cNvSpPr>
              <a:spLocks noChangeArrowheads="1"/>
            </p:cNvSpPr>
            <p:nvPr userDrawn="1"/>
          </p:nvSpPr>
          <p:spPr bwMode="auto">
            <a:xfrm>
              <a:off x="592" y="1138"/>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38" name="Oval 706"/>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39" name="Oval 707"/>
            <p:cNvSpPr>
              <a:spLocks noChangeArrowheads="1"/>
            </p:cNvSpPr>
            <p:nvPr userDrawn="1"/>
          </p:nvSpPr>
          <p:spPr bwMode="auto">
            <a:xfrm>
              <a:off x="990" y="1635"/>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40" name="Oval 708"/>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41" name="Oval 709"/>
            <p:cNvSpPr>
              <a:spLocks noChangeArrowheads="1"/>
            </p:cNvSpPr>
            <p:nvPr userDrawn="1"/>
          </p:nvSpPr>
          <p:spPr bwMode="auto">
            <a:xfrm>
              <a:off x="736" y="1616"/>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42" name="Oval 710"/>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43" name="Oval 711"/>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44" name="Oval 712"/>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45" name="Oval 71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46" name="Oval 714"/>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47" name="Oval 715"/>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48" name="Oval 716"/>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49" name="Oval 717"/>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50" name="Oval 718"/>
            <p:cNvSpPr>
              <a:spLocks noChangeArrowheads="1"/>
            </p:cNvSpPr>
            <p:nvPr userDrawn="1"/>
          </p:nvSpPr>
          <p:spPr bwMode="auto">
            <a:xfrm>
              <a:off x="1125" y="730"/>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51" name="Oval 719"/>
            <p:cNvSpPr>
              <a:spLocks noChangeArrowheads="1"/>
            </p:cNvSpPr>
            <p:nvPr userDrawn="1"/>
          </p:nvSpPr>
          <p:spPr bwMode="auto">
            <a:xfrm>
              <a:off x="1636" y="1016"/>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52" name="Oval 720"/>
            <p:cNvSpPr>
              <a:spLocks noChangeArrowheads="1"/>
            </p:cNvSpPr>
            <p:nvPr userDrawn="1"/>
          </p:nvSpPr>
          <p:spPr bwMode="auto">
            <a:xfrm>
              <a:off x="1858" y="478"/>
              <a:ext cx="26"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53" name="Oval 721"/>
            <p:cNvSpPr>
              <a:spLocks noChangeArrowheads="1"/>
            </p:cNvSpPr>
            <p:nvPr userDrawn="1"/>
          </p:nvSpPr>
          <p:spPr bwMode="auto">
            <a:xfrm>
              <a:off x="655" y="456"/>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54" name="Oval 722"/>
            <p:cNvSpPr>
              <a:spLocks noChangeArrowheads="1"/>
            </p:cNvSpPr>
            <p:nvPr userDrawn="1"/>
          </p:nvSpPr>
          <p:spPr bwMode="auto">
            <a:xfrm>
              <a:off x="232" y="14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55" name="Oval 723"/>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56" name="Oval 724"/>
            <p:cNvSpPr>
              <a:spLocks noChangeArrowheads="1"/>
            </p:cNvSpPr>
            <p:nvPr userDrawn="1"/>
          </p:nvSpPr>
          <p:spPr bwMode="auto">
            <a:xfrm>
              <a:off x="313" y="72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57" name="Oval 725"/>
            <p:cNvSpPr>
              <a:spLocks noChangeArrowheads="1"/>
            </p:cNvSpPr>
            <p:nvPr userDrawn="1"/>
          </p:nvSpPr>
          <p:spPr bwMode="auto">
            <a:xfrm>
              <a:off x="335" y="74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58" name="Oval 726"/>
            <p:cNvSpPr>
              <a:spLocks noChangeArrowheads="1"/>
            </p:cNvSpPr>
            <p:nvPr userDrawn="1"/>
          </p:nvSpPr>
          <p:spPr bwMode="auto">
            <a:xfrm>
              <a:off x="4729" y="1028"/>
              <a:ext cx="25"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59" name="Oval 727"/>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60" name="Oval 728"/>
            <p:cNvSpPr>
              <a:spLocks noChangeArrowheads="1"/>
            </p:cNvSpPr>
            <p:nvPr userDrawn="1"/>
          </p:nvSpPr>
          <p:spPr bwMode="auto">
            <a:xfrm>
              <a:off x="4977" y="1921"/>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61" name="Oval 729"/>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62" name="Oval 730"/>
            <p:cNvSpPr>
              <a:spLocks noChangeArrowheads="1"/>
            </p:cNvSpPr>
            <p:nvPr userDrawn="1"/>
          </p:nvSpPr>
          <p:spPr bwMode="auto">
            <a:xfrm>
              <a:off x="5102" y="1340"/>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63" name="Oval 731"/>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64" name="Oval 732"/>
            <p:cNvSpPr>
              <a:spLocks noChangeArrowheads="1"/>
            </p:cNvSpPr>
            <p:nvPr userDrawn="1"/>
          </p:nvSpPr>
          <p:spPr bwMode="auto">
            <a:xfrm>
              <a:off x="3830" y="2009"/>
              <a:ext cx="28"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65" name="Oval 733"/>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66" name="Oval 734"/>
            <p:cNvSpPr>
              <a:spLocks noChangeArrowheads="1"/>
            </p:cNvSpPr>
            <p:nvPr userDrawn="1"/>
          </p:nvSpPr>
          <p:spPr bwMode="auto">
            <a:xfrm>
              <a:off x="5240" y="1440"/>
              <a:ext cx="28"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67" name="Oval 735"/>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68" name="Oval 736"/>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69" name="Oval 737"/>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70" name="Oval 738"/>
            <p:cNvSpPr>
              <a:spLocks noChangeArrowheads="1"/>
            </p:cNvSpPr>
            <p:nvPr userDrawn="1"/>
          </p:nvSpPr>
          <p:spPr bwMode="auto">
            <a:xfrm>
              <a:off x="4275" y="1563"/>
              <a:ext cx="28"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71" name="Oval 739"/>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72" name="Oval 740"/>
            <p:cNvSpPr>
              <a:spLocks noChangeArrowheads="1"/>
            </p:cNvSpPr>
            <p:nvPr userDrawn="1"/>
          </p:nvSpPr>
          <p:spPr bwMode="auto">
            <a:xfrm>
              <a:off x="3964" y="1927"/>
              <a:ext cx="29" cy="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73" name="Oval 741"/>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74" name="Oval 742"/>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75" name="Oval 743"/>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76" name="Oval 744"/>
            <p:cNvSpPr>
              <a:spLocks noChangeArrowheads="1"/>
            </p:cNvSpPr>
            <p:nvPr userDrawn="1"/>
          </p:nvSpPr>
          <p:spPr bwMode="auto">
            <a:xfrm>
              <a:off x="4011" y="1296"/>
              <a:ext cx="26"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77" name="Oval 745"/>
            <p:cNvSpPr>
              <a:spLocks noChangeArrowheads="1"/>
            </p:cNvSpPr>
            <p:nvPr userDrawn="1"/>
          </p:nvSpPr>
          <p:spPr bwMode="auto">
            <a:xfrm>
              <a:off x="4566" y="1893"/>
              <a:ext cx="25" cy="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grpSp>
      <p:sp>
        <p:nvSpPr>
          <p:cNvPr id="7" name="AutoShape 3"/>
          <p:cNvSpPr>
            <a:spLocks noChangeAspect="1" noChangeArrowheads="1" noTextEdit="1"/>
          </p:cNvSpPr>
          <p:nvPr/>
        </p:nvSpPr>
        <p:spPr bwMode="auto">
          <a:xfrm>
            <a:off x="5980113" y="1484472"/>
            <a:ext cx="6211887" cy="537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8" name="Freeform 5"/>
          <p:cNvSpPr>
            <a:spLocks/>
          </p:cNvSpPr>
          <p:nvPr/>
        </p:nvSpPr>
        <p:spPr bwMode="auto">
          <a:xfrm>
            <a:off x="5980113" y="1578077"/>
            <a:ext cx="6211887" cy="5275463"/>
          </a:xfrm>
          <a:custGeom>
            <a:avLst/>
            <a:gdLst>
              <a:gd name="T0" fmla="*/ 0 w 1176"/>
              <a:gd name="T1" fmla="*/ 1073 h 1073"/>
              <a:gd name="T2" fmla="*/ 147 w 1176"/>
              <a:gd name="T3" fmla="*/ 735 h 1073"/>
              <a:gd name="T4" fmla="*/ 370 w 1176"/>
              <a:gd name="T5" fmla="*/ 458 h 1073"/>
              <a:gd name="T6" fmla="*/ 652 w 1176"/>
              <a:gd name="T7" fmla="*/ 397 h 1073"/>
              <a:gd name="T8" fmla="*/ 1176 w 1176"/>
              <a:gd name="T9" fmla="*/ 68 h 1073"/>
              <a:gd name="T10" fmla="*/ 1176 w 1176"/>
              <a:gd name="T11" fmla="*/ 1073 h 1073"/>
              <a:gd name="T12" fmla="*/ 0 w 1176"/>
              <a:gd name="T13" fmla="*/ 1073 h 1073"/>
            </a:gdLst>
            <a:ahLst/>
            <a:cxnLst>
              <a:cxn ang="0">
                <a:pos x="T0" y="T1"/>
              </a:cxn>
              <a:cxn ang="0">
                <a:pos x="T2" y="T3"/>
              </a:cxn>
              <a:cxn ang="0">
                <a:pos x="T4" y="T5"/>
              </a:cxn>
              <a:cxn ang="0">
                <a:pos x="T6" y="T7"/>
              </a:cxn>
              <a:cxn ang="0">
                <a:pos x="T8" y="T9"/>
              </a:cxn>
              <a:cxn ang="0">
                <a:pos x="T10" y="T11"/>
              </a:cxn>
              <a:cxn ang="0">
                <a:pos x="T12" y="T13"/>
              </a:cxn>
            </a:cxnLst>
            <a:rect l="0" t="0" r="r" b="b"/>
            <a:pathLst>
              <a:path w="1176" h="1073">
                <a:moveTo>
                  <a:pt x="0" y="1073"/>
                </a:moveTo>
                <a:cubicBezTo>
                  <a:pt x="0" y="1073"/>
                  <a:pt x="250" y="1035"/>
                  <a:pt x="147" y="735"/>
                </a:cubicBezTo>
                <a:cubicBezTo>
                  <a:pt x="44" y="435"/>
                  <a:pt x="221" y="421"/>
                  <a:pt x="370" y="458"/>
                </a:cubicBezTo>
                <a:cubicBezTo>
                  <a:pt x="520" y="496"/>
                  <a:pt x="623" y="510"/>
                  <a:pt x="652" y="397"/>
                </a:cubicBezTo>
                <a:cubicBezTo>
                  <a:pt x="681" y="285"/>
                  <a:pt x="721" y="0"/>
                  <a:pt x="1176" y="68"/>
                </a:cubicBezTo>
                <a:cubicBezTo>
                  <a:pt x="1176" y="1073"/>
                  <a:pt x="1176" y="1073"/>
                  <a:pt x="1176" y="1073"/>
                </a:cubicBezTo>
                <a:lnTo>
                  <a:pt x="0" y="1073"/>
                </a:ln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grpSp>
        <p:nvGrpSpPr>
          <p:cNvPr id="15" name="Group 14"/>
          <p:cNvGrpSpPr/>
          <p:nvPr/>
        </p:nvGrpSpPr>
        <p:grpSpPr>
          <a:xfrm>
            <a:off x="11620833" y="5828815"/>
            <a:ext cx="295863" cy="779106"/>
            <a:chOff x="11341964" y="5093208"/>
            <a:chExt cx="602013" cy="1585303"/>
          </a:xfrm>
        </p:grpSpPr>
        <p:sp>
          <p:nvSpPr>
            <p:cNvPr id="9" name="Freeform 6"/>
            <p:cNvSpPr>
              <a:spLocks/>
            </p:cNvSpPr>
            <p:nvPr userDrawn="1"/>
          </p:nvSpPr>
          <p:spPr bwMode="auto">
            <a:xfrm>
              <a:off x="11341964" y="5093208"/>
              <a:ext cx="602013" cy="1279836"/>
            </a:xfrm>
            <a:custGeom>
              <a:avLst/>
              <a:gdLst>
                <a:gd name="T0" fmla="*/ 12 w 114"/>
                <a:gd name="T1" fmla="*/ 150 h 242"/>
                <a:gd name="T2" fmla="*/ 12 w 114"/>
                <a:gd name="T3" fmla="*/ 150 h 242"/>
                <a:gd name="T4" fmla="*/ 16 w 114"/>
                <a:gd name="T5" fmla="*/ 122 h 242"/>
                <a:gd name="T6" fmla="*/ 16 w 114"/>
                <a:gd name="T7" fmla="*/ 122 h 242"/>
                <a:gd name="T8" fmla="*/ 16 w 114"/>
                <a:gd name="T9" fmla="*/ 121 h 242"/>
                <a:gd name="T10" fmla="*/ 16 w 114"/>
                <a:gd name="T11" fmla="*/ 121 h 242"/>
                <a:gd name="T12" fmla="*/ 11 w 114"/>
                <a:gd name="T13" fmla="*/ 100 h 242"/>
                <a:gd name="T14" fmla="*/ 24 w 114"/>
                <a:gd name="T15" fmla="*/ 67 h 242"/>
                <a:gd name="T16" fmla="*/ 26 w 114"/>
                <a:gd name="T17" fmla="*/ 44 h 242"/>
                <a:gd name="T18" fmla="*/ 26 w 114"/>
                <a:gd name="T19" fmla="*/ 44 h 242"/>
                <a:gd name="T20" fmla="*/ 24 w 114"/>
                <a:gd name="T21" fmla="*/ 33 h 242"/>
                <a:gd name="T22" fmla="*/ 57 w 114"/>
                <a:gd name="T23" fmla="*/ 0 h 242"/>
                <a:gd name="T24" fmla="*/ 89 w 114"/>
                <a:gd name="T25" fmla="*/ 33 h 242"/>
                <a:gd name="T26" fmla="*/ 88 w 114"/>
                <a:gd name="T27" fmla="*/ 44 h 242"/>
                <a:gd name="T28" fmla="*/ 88 w 114"/>
                <a:gd name="T29" fmla="*/ 44 h 242"/>
                <a:gd name="T30" fmla="*/ 89 w 114"/>
                <a:gd name="T31" fmla="*/ 67 h 242"/>
                <a:gd name="T32" fmla="*/ 103 w 114"/>
                <a:gd name="T33" fmla="*/ 100 h 242"/>
                <a:gd name="T34" fmla="*/ 98 w 114"/>
                <a:gd name="T35" fmla="*/ 121 h 242"/>
                <a:gd name="T36" fmla="*/ 98 w 114"/>
                <a:gd name="T37" fmla="*/ 121 h 242"/>
                <a:gd name="T38" fmla="*/ 98 w 114"/>
                <a:gd name="T39" fmla="*/ 121 h 242"/>
                <a:gd name="T40" fmla="*/ 97 w 114"/>
                <a:gd name="T41" fmla="*/ 123 h 242"/>
                <a:gd name="T42" fmla="*/ 100 w 114"/>
                <a:gd name="T43" fmla="*/ 149 h 242"/>
                <a:gd name="T44" fmla="*/ 101 w 114"/>
                <a:gd name="T45" fmla="*/ 150 h 242"/>
                <a:gd name="T46" fmla="*/ 101 w 114"/>
                <a:gd name="T47" fmla="*/ 150 h 242"/>
                <a:gd name="T48" fmla="*/ 101 w 114"/>
                <a:gd name="T49" fmla="*/ 150 h 242"/>
                <a:gd name="T50" fmla="*/ 114 w 114"/>
                <a:gd name="T51" fmla="*/ 186 h 242"/>
                <a:gd name="T52" fmla="*/ 57 w 114"/>
                <a:gd name="T53" fmla="*/ 242 h 242"/>
                <a:gd name="T54" fmla="*/ 0 w 114"/>
                <a:gd name="T55" fmla="*/ 186 h 242"/>
                <a:gd name="T56" fmla="*/ 12 w 114"/>
                <a:gd name="T57" fmla="*/ 15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242">
                  <a:moveTo>
                    <a:pt x="12" y="150"/>
                  </a:moveTo>
                  <a:cubicBezTo>
                    <a:pt x="12" y="150"/>
                    <a:pt x="12" y="150"/>
                    <a:pt x="12" y="150"/>
                  </a:cubicBezTo>
                  <a:cubicBezTo>
                    <a:pt x="23" y="139"/>
                    <a:pt x="18" y="126"/>
                    <a:pt x="16" y="122"/>
                  </a:cubicBezTo>
                  <a:cubicBezTo>
                    <a:pt x="16" y="122"/>
                    <a:pt x="16" y="122"/>
                    <a:pt x="16" y="122"/>
                  </a:cubicBezTo>
                  <a:cubicBezTo>
                    <a:pt x="16" y="121"/>
                    <a:pt x="16" y="121"/>
                    <a:pt x="16" y="121"/>
                  </a:cubicBezTo>
                  <a:cubicBezTo>
                    <a:pt x="16" y="121"/>
                    <a:pt x="16" y="121"/>
                    <a:pt x="16" y="121"/>
                  </a:cubicBezTo>
                  <a:cubicBezTo>
                    <a:pt x="12" y="115"/>
                    <a:pt x="11" y="108"/>
                    <a:pt x="11" y="100"/>
                  </a:cubicBezTo>
                  <a:cubicBezTo>
                    <a:pt x="11" y="87"/>
                    <a:pt x="16" y="76"/>
                    <a:pt x="24" y="67"/>
                  </a:cubicBezTo>
                  <a:cubicBezTo>
                    <a:pt x="32" y="57"/>
                    <a:pt x="26" y="44"/>
                    <a:pt x="26" y="44"/>
                  </a:cubicBezTo>
                  <a:cubicBezTo>
                    <a:pt x="26" y="44"/>
                    <a:pt x="26" y="44"/>
                    <a:pt x="26" y="44"/>
                  </a:cubicBezTo>
                  <a:cubicBezTo>
                    <a:pt x="25" y="40"/>
                    <a:pt x="24" y="37"/>
                    <a:pt x="24" y="33"/>
                  </a:cubicBezTo>
                  <a:cubicBezTo>
                    <a:pt x="24" y="15"/>
                    <a:pt x="39" y="0"/>
                    <a:pt x="57" y="0"/>
                  </a:cubicBezTo>
                  <a:cubicBezTo>
                    <a:pt x="75" y="0"/>
                    <a:pt x="89" y="15"/>
                    <a:pt x="89" y="33"/>
                  </a:cubicBezTo>
                  <a:cubicBezTo>
                    <a:pt x="89" y="37"/>
                    <a:pt x="89" y="40"/>
                    <a:pt x="88" y="44"/>
                  </a:cubicBezTo>
                  <a:cubicBezTo>
                    <a:pt x="88" y="44"/>
                    <a:pt x="88" y="44"/>
                    <a:pt x="88" y="44"/>
                  </a:cubicBezTo>
                  <a:cubicBezTo>
                    <a:pt x="88" y="44"/>
                    <a:pt x="82" y="57"/>
                    <a:pt x="89" y="67"/>
                  </a:cubicBezTo>
                  <a:cubicBezTo>
                    <a:pt x="98" y="76"/>
                    <a:pt x="103" y="87"/>
                    <a:pt x="103" y="100"/>
                  </a:cubicBezTo>
                  <a:cubicBezTo>
                    <a:pt x="103" y="108"/>
                    <a:pt x="101" y="115"/>
                    <a:pt x="98" y="121"/>
                  </a:cubicBezTo>
                  <a:cubicBezTo>
                    <a:pt x="98" y="121"/>
                    <a:pt x="98" y="121"/>
                    <a:pt x="98" y="121"/>
                  </a:cubicBezTo>
                  <a:cubicBezTo>
                    <a:pt x="98" y="121"/>
                    <a:pt x="98" y="121"/>
                    <a:pt x="98" y="121"/>
                  </a:cubicBezTo>
                  <a:cubicBezTo>
                    <a:pt x="98" y="122"/>
                    <a:pt x="97" y="122"/>
                    <a:pt x="97" y="123"/>
                  </a:cubicBezTo>
                  <a:cubicBezTo>
                    <a:pt x="95" y="127"/>
                    <a:pt x="91" y="138"/>
                    <a:pt x="100" y="149"/>
                  </a:cubicBezTo>
                  <a:cubicBezTo>
                    <a:pt x="100" y="149"/>
                    <a:pt x="101" y="149"/>
                    <a:pt x="101" y="150"/>
                  </a:cubicBezTo>
                  <a:cubicBezTo>
                    <a:pt x="101" y="150"/>
                    <a:pt x="101" y="150"/>
                    <a:pt x="101" y="150"/>
                  </a:cubicBezTo>
                  <a:cubicBezTo>
                    <a:pt x="101" y="150"/>
                    <a:pt x="101" y="150"/>
                    <a:pt x="101" y="150"/>
                  </a:cubicBezTo>
                  <a:cubicBezTo>
                    <a:pt x="109" y="160"/>
                    <a:pt x="114" y="172"/>
                    <a:pt x="114" y="186"/>
                  </a:cubicBezTo>
                  <a:cubicBezTo>
                    <a:pt x="114" y="217"/>
                    <a:pt x="88" y="242"/>
                    <a:pt x="57" y="242"/>
                  </a:cubicBezTo>
                  <a:cubicBezTo>
                    <a:pt x="25" y="242"/>
                    <a:pt x="0" y="217"/>
                    <a:pt x="0" y="186"/>
                  </a:cubicBezTo>
                  <a:cubicBezTo>
                    <a:pt x="0" y="172"/>
                    <a:pt x="5" y="160"/>
                    <a:pt x="12" y="150"/>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0" name="Freeform 7"/>
            <p:cNvSpPr>
              <a:spLocks/>
            </p:cNvSpPr>
            <p:nvPr userDrawn="1"/>
          </p:nvSpPr>
          <p:spPr bwMode="auto">
            <a:xfrm>
              <a:off x="11533716" y="5436579"/>
              <a:ext cx="220738" cy="1241932"/>
            </a:xfrm>
            <a:custGeom>
              <a:avLst/>
              <a:gdLst>
                <a:gd name="T0" fmla="*/ 4 w 42"/>
                <a:gd name="T1" fmla="*/ 110 h 235"/>
                <a:gd name="T2" fmla="*/ 18 w 42"/>
                <a:gd name="T3" fmla="*/ 123 h 235"/>
                <a:gd name="T4" fmla="*/ 18 w 42"/>
                <a:gd name="T5" fmla="*/ 75 h 235"/>
                <a:gd name="T6" fmla="*/ 1 w 42"/>
                <a:gd name="T7" fmla="*/ 58 h 235"/>
                <a:gd name="T8" fmla="*/ 1 w 42"/>
                <a:gd name="T9" fmla="*/ 55 h 235"/>
                <a:gd name="T10" fmla="*/ 4 w 42"/>
                <a:gd name="T11" fmla="*/ 55 h 235"/>
                <a:gd name="T12" fmla="*/ 18 w 42"/>
                <a:gd name="T13" fmla="*/ 69 h 235"/>
                <a:gd name="T14" fmla="*/ 18 w 42"/>
                <a:gd name="T15" fmla="*/ 2 h 235"/>
                <a:gd name="T16" fmla="*/ 20 w 42"/>
                <a:gd name="T17" fmla="*/ 0 h 235"/>
                <a:gd name="T18" fmla="*/ 23 w 42"/>
                <a:gd name="T19" fmla="*/ 2 h 235"/>
                <a:gd name="T20" fmla="*/ 23 w 42"/>
                <a:gd name="T21" fmla="*/ 42 h 235"/>
                <a:gd name="T22" fmla="*/ 36 w 42"/>
                <a:gd name="T23" fmla="*/ 29 h 235"/>
                <a:gd name="T24" fmla="*/ 39 w 42"/>
                <a:gd name="T25" fmla="*/ 29 h 235"/>
                <a:gd name="T26" fmla="*/ 39 w 42"/>
                <a:gd name="T27" fmla="*/ 32 h 235"/>
                <a:gd name="T28" fmla="*/ 23 w 42"/>
                <a:gd name="T29" fmla="*/ 48 h 235"/>
                <a:gd name="T30" fmla="*/ 23 w 42"/>
                <a:gd name="T31" fmla="*/ 97 h 235"/>
                <a:gd name="T32" fmla="*/ 38 w 42"/>
                <a:gd name="T33" fmla="*/ 82 h 235"/>
                <a:gd name="T34" fmla="*/ 41 w 42"/>
                <a:gd name="T35" fmla="*/ 82 h 235"/>
                <a:gd name="T36" fmla="*/ 41 w 42"/>
                <a:gd name="T37" fmla="*/ 85 h 235"/>
                <a:gd name="T38" fmla="*/ 23 w 42"/>
                <a:gd name="T39" fmla="*/ 103 h 235"/>
                <a:gd name="T40" fmla="*/ 23 w 42"/>
                <a:gd name="T41" fmla="*/ 233 h 235"/>
                <a:gd name="T42" fmla="*/ 20 w 42"/>
                <a:gd name="T43" fmla="*/ 235 h 235"/>
                <a:gd name="T44" fmla="*/ 18 w 42"/>
                <a:gd name="T45" fmla="*/ 233 h 235"/>
                <a:gd name="T46" fmla="*/ 18 w 42"/>
                <a:gd name="T47" fmla="*/ 130 h 235"/>
                <a:gd name="T48" fmla="*/ 1 w 42"/>
                <a:gd name="T49" fmla="*/ 113 h 235"/>
                <a:gd name="T50" fmla="*/ 1 w 42"/>
                <a:gd name="T51" fmla="*/ 110 h 235"/>
                <a:gd name="T52" fmla="*/ 4 w 42"/>
                <a:gd name="T53" fmla="*/ 11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235">
                  <a:moveTo>
                    <a:pt x="4" y="110"/>
                  </a:moveTo>
                  <a:cubicBezTo>
                    <a:pt x="18" y="123"/>
                    <a:pt x="18" y="123"/>
                    <a:pt x="18" y="123"/>
                  </a:cubicBezTo>
                  <a:cubicBezTo>
                    <a:pt x="18" y="75"/>
                    <a:pt x="18" y="75"/>
                    <a:pt x="18" y="75"/>
                  </a:cubicBezTo>
                  <a:cubicBezTo>
                    <a:pt x="1" y="58"/>
                    <a:pt x="1" y="58"/>
                    <a:pt x="1" y="58"/>
                  </a:cubicBezTo>
                  <a:cubicBezTo>
                    <a:pt x="0" y="57"/>
                    <a:pt x="0" y="56"/>
                    <a:pt x="1" y="55"/>
                  </a:cubicBezTo>
                  <a:cubicBezTo>
                    <a:pt x="2" y="54"/>
                    <a:pt x="3" y="54"/>
                    <a:pt x="4" y="55"/>
                  </a:cubicBezTo>
                  <a:cubicBezTo>
                    <a:pt x="18" y="69"/>
                    <a:pt x="18" y="69"/>
                    <a:pt x="18" y="69"/>
                  </a:cubicBezTo>
                  <a:cubicBezTo>
                    <a:pt x="18" y="2"/>
                    <a:pt x="18" y="2"/>
                    <a:pt x="18" y="2"/>
                  </a:cubicBezTo>
                  <a:cubicBezTo>
                    <a:pt x="18" y="1"/>
                    <a:pt x="19" y="0"/>
                    <a:pt x="20" y="0"/>
                  </a:cubicBezTo>
                  <a:cubicBezTo>
                    <a:pt x="22" y="0"/>
                    <a:pt x="23" y="1"/>
                    <a:pt x="23" y="2"/>
                  </a:cubicBezTo>
                  <a:cubicBezTo>
                    <a:pt x="23" y="42"/>
                    <a:pt x="23" y="42"/>
                    <a:pt x="23" y="42"/>
                  </a:cubicBezTo>
                  <a:cubicBezTo>
                    <a:pt x="36" y="29"/>
                    <a:pt x="36" y="29"/>
                    <a:pt x="36" y="29"/>
                  </a:cubicBezTo>
                  <a:cubicBezTo>
                    <a:pt x="37" y="28"/>
                    <a:pt x="38" y="28"/>
                    <a:pt x="39" y="29"/>
                  </a:cubicBezTo>
                  <a:cubicBezTo>
                    <a:pt x="40" y="29"/>
                    <a:pt x="40" y="31"/>
                    <a:pt x="39" y="32"/>
                  </a:cubicBezTo>
                  <a:cubicBezTo>
                    <a:pt x="23" y="48"/>
                    <a:pt x="23" y="48"/>
                    <a:pt x="23" y="48"/>
                  </a:cubicBezTo>
                  <a:cubicBezTo>
                    <a:pt x="23" y="97"/>
                    <a:pt x="23" y="97"/>
                    <a:pt x="23" y="97"/>
                  </a:cubicBezTo>
                  <a:cubicBezTo>
                    <a:pt x="38" y="82"/>
                    <a:pt x="38" y="82"/>
                    <a:pt x="38" y="82"/>
                  </a:cubicBezTo>
                  <a:cubicBezTo>
                    <a:pt x="38" y="81"/>
                    <a:pt x="40" y="81"/>
                    <a:pt x="41" y="82"/>
                  </a:cubicBezTo>
                  <a:cubicBezTo>
                    <a:pt x="42" y="83"/>
                    <a:pt x="42" y="84"/>
                    <a:pt x="41" y="85"/>
                  </a:cubicBezTo>
                  <a:cubicBezTo>
                    <a:pt x="23" y="103"/>
                    <a:pt x="23" y="103"/>
                    <a:pt x="23" y="103"/>
                  </a:cubicBezTo>
                  <a:cubicBezTo>
                    <a:pt x="23" y="233"/>
                    <a:pt x="23" y="233"/>
                    <a:pt x="23" y="233"/>
                  </a:cubicBezTo>
                  <a:cubicBezTo>
                    <a:pt x="23" y="234"/>
                    <a:pt x="22" y="235"/>
                    <a:pt x="20" y="235"/>
                  </a:cubicBezTo>
                  <a:cubicBezTo>
                    <a:pt x="19" y="235"/>
                    <a:pt x="18" y="234"/>
                    <a:pt x="18" y="233"/>
                  </a:cubicBezTo>
                  <a:cubicBezTo>
                    <a:pt x="18" y="130"/>
                    <a:pt x="18" y="130"/>
                    <a:pt x="18" y="130"/>
                  </a:cubicBezTo>
                  <a:cubicBezTo>
                    <a:pt x="1" y="113"/>
                    <a:pt x="1" y="113"/>
                    <a:pt x="1" y="113"/>
                  </a:cubicBezTo>
                  <a:cubicBezTo>
                    <a:pt x="0" y="112"/>
                    <a:pt x="0" y="110"/>
                    <a:pt x="1" y="110"/>
                  </a:cubicBezTo>
                  <a:cubicBezTo>
                    <a:pt x="2" y="109"/>
                    <a:pt x="3" y="109"/>
                    <a:pt x="4" y="110"/>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grpSp>
      <p:sp>
        <p:nvSpPr>
          <p:cNvPr id="11" name="Freeform 8"/>
          <p:cNvSpPr>
            <a:spLocks/>
          </p:cNvSpPr>
          <p:nvPr/>
        </p:nvSpPr>
        <p:spPr bwMode="auto">
          <a:xfrm>
            <a:off x="11265721" y="6604057"/>
            <a:ext cx="731520" cy="22297"/>
          </a:xfrm>
          <a:custGeom>
            <a:avLst/>
            <a:gdLst>
              <a:gd name="T0" fmla="*/ 74 w 76"/>
              <a:gd name="T1" fmla="*/ 4 h 4"/>
              <a:gd name="T2" fmla="*/ 2 w 76"/>
              <a:gd name="T3" fmla="*/ 4 h 4"/>
              <a:gd name="T4" fmla="*/ 0 w 76"/>
              <a:gd name="T5" fmla="*/ 2 h 4"/>
              <a:gd name="T6" fmla="*/ 2 w 76"/>
              <a:gd name="T7" fmla="*/ 0 h 4"/>
              <a:gd name="T8" fmla="*/ 74 w 76"/>
              <a:gd name="T9" fmla="*/ 0 h 4"/>
              <a:gd name="T10" fmla="*/ 76 w 76"/>
              <a:gd name="T11" fmla="*/ 2 h 4"/>
              <a:gd name="T12" fmla="*/ 74 w 7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76" h="4">
                <a:moveTo>
                  <a:pt x="74" y="4"/>
                </a:moveTo>
                <a:cubicBezTo>
                  <a:pt x="2" y="4"/>
                  <a:pt x="2" y="4"/>
                  <a:pt x="2" y="4"/>
                </a:cubicBezTo>
                <a:cubicBezTo>
                  <a:pt x="1" y="4"/>
                  <a:pt x="0" y="3"/>
                  <a:pt x="0" y="2"/>
                </a:cubicBezTo>
                <a:cubicBezTo>
                  <a:pt x="0" y="1"/>
                  <a:pt x="1" y="0"/>
                  <a:pt x="2" y="0"/>
                </a:cubicBezTo>
                <a:cubicBezTo>
                  <a:pt x="74" y="0"/>
                  <a:pt x="74" y="0"/>
                  <a:pt x="74" y="0"/>
                </a:cubicBezTo>
                <a:cubicBezTo>
                  <a:pt x="75" y="0"/>
                  <a:pt x="76" y="1"/>
                  <a:pt x="76" y="2"/>
                </a:cubicBezTo>
                <a:cubicBezTo>
                  <a:pt x="76" y="3"/>
                  <a:pt x="75" y="4"/>
                  <a:pt x="74" y="4"/>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12" name="Freeform 9"/>
          <p:cNvSpPr>
            <a:spLocks/>
          </p:cNvSpPr>
          <p:nvPr/>
        </p:nvSpPr>
        <p:spPr bwMode="auto">
          <a:xfrm>
            <a:off x="10865341" y="2556948"/>
            <a:ext cx="724646" cy="216279"/>
          </a:xfrm>
          <a:custGeom>
            <a:avLst/>
            <a:gdLst>
              <a:gd name="T0" fmla="*/ 137 w 137"/>
              <a:gd name="T1" fmla="*/ 41 h 41"/>
              <a:gd name="T2" fmla="*/ 0 w 137"/>
              <a:gd name="T3" fmla="*/ 41 h 41"/>
              <a:gd name="T4" fmla="*/ 46 w 137"/>
              <a:gd name="T5" fmla="*/ 0 h 41"/>
              <a:gd name="T6" fmla="*/ 91 w 137"/>
              <a:gd name="T7" fmla="*/ 25 h 41"/>
              <a:gd name="T8" fmla="*/ 137 w 137"/>
              <a:gd name="T9" fmla="*/ 41 h 41"/>
            </a:gdLst>
            <a:ahLst/>
            <a:cxnLst>
              <a:cxn ang="0">
                <a:pos x="T0" y="T1"/>
              </a:cxn>
              <a:cxn ang="0">
                <a:pos x="T2" y="T3"/>
              </a:cxn>
              <a:cxn ang="0">
                <a:pos x="T4" y="T5"/>
              </a:cxn>
              <a:cxn ang="0">
                <a:pos x="T6" y="T7"/>
              </a:cxn>
              <a:cxn ang="0">
                <a:pos x="T8" y="T9"/>
              </a:cxn>
            </a:cxnLst>
            <a:rect l="0" t="0" r="r" b="b"/>
            <a:pathLst>
              <a:path w="137" h="41">
                <a:moveTo>
                  <a:pt x="137" y="41"/>
                </a:moveTo>
                <a:cubicBezTo>
                  <a:pt x="0" y="41"/>
                  <a:pt x="0" y="41"/>
                  <a:pt x="0" y="41"/>
                </a:cubicBezTo>
                <a:cubicBezTo>
                  <a:pt x="0" y="41"/>
                  <a:pt x="10" y="0"/>
                  <a:pt x="46" y="0"/>
                </a:cubicBezTo>
                <a:cubicBezTo>
                  <a:pt x="72" y="0"/>
                  <a:pt x="85" y="16"/>
                  <a:pt x="91" y="25"/>
                </a:cubicBezTo>
                <a:cubicBezTo>
                  <a:pt x="101" y="21"/>
                  <a:pt x="123" y="16"/>
                  <a:pt x="137"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 name="Title Placeholder 1"/>
          <p:cNvSpPr>
            <a:spLocks noGrp="1"/>
          </p:cNvSpPr>
          <p:nvPr>
            <p:ph type="title"/>
          </p:nvPr>
        </p:nvSpPr>
        <p:spPr>
          <a:xfrm>
            <a:off x="622762" y="880725"/>
            <a:ext cx="8374982" cy="587857"/>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19431" y="1825625"/>
            <a:ext cx="10943303"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884904" y="6356350"/>
            <a:ext cx="6002595"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pPr defTabSz="914400"/>
            <a:r>
              <a:rPr lang="en-US">
                <a:solidFill>
                  <a:prstClr val="black">
                    <a:lumMod val="50000"/>
                    <a:lumOff val="50000"/>
                  </a:prstClr>
                </a:solidFill>
              </a:rPr>
              <a:t>B2B Company, Inc. | New York Empire State Building 123 AVE, USA | Phone: +54 994 022</a:t>
            </a:r>
          </a:p>
        </p:txBody>
      </p:sp>
      <p:sp>
        <p:nvSpPr>
          <p:cNvPr id="13" name="Round Same Side Corner Rectangle 12"/>
          <p:cNvSpPr/>
          <p:nvPr/>
        </p:nvSpPr>
        <p:spPr>
          <a:xfrm rot="5400000">
            <a:off x="92079" y="858302"/>
            <a:ext cx="340184" cy="524342"/>
          </a:xfrm>
          <a:prstGeom prst="round2SameRect">
            <a:avLst>
              <a:gd name="adj1" fmla="val 50000"/>
              <a:gd name="adj2" fmla="val 0"/>
            </a:avLst>
          </a:prstGeom>
          <a:gradFill>
            <a:gsLst>
              <a:gs pos="0">
                <a:schemeClr val="tx2"/>
              </a:gs>
              <a:gs pos="100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4" name="Footer Placeholder 4"/>
          <p:cNvSpPr txBox="1">
            <a:spLocks/>
          </p:cNvSpPr>
          <p:nvPr/>
        </p:nvSpPr>
        <p:spPr>
          <a:xfrm>
            <a:off x="7359446" y="6356350"/>
            <a:ext cx="3855402"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a:solidFill>
                  <a:prstClr val="black">
                    <a:lumMod val="50000"/>
                    <a:lumOff val="50000"/>
                  </a:prstClr>
                </a:solidFill>
              </a:rPr>
              <a:t>www.b2bcompany.com</a:t>
            </a:r>
          </a:p>
        </p:txBody>
      </p:sp>
      <p:grpSp>
        <p:nvGrpSpPr>
          <p:cNvPr id="29" name="Group 28"/>
          <p:cNvGrpSpPr/>
          <p:nvPr/>
        </p:nvGrpSpPr>
        <p:grpSpPr>
          <a:xfrm>
            <a:off x="671879" y="6400800"/>
            <a:ext cx="213361" cy="274320"/>
            <a:chOff x="11277600" y="843885"/>
            <a:chExt cx="433388" cy="557211"/>
          </a:xfrm>
          <a:solidFill>
            <a:schemeClr val="tx2">
              <a:lumMod val="40000"/>
              <a:lumOff val="60000"/>
            </a:schemeClr>
          </a:solidFill>
        </p:grpSpPr>
        <p:sp>
          <p:nvSpPr>
            <p:cNvPr id="27" name="Freeform 13"/>
            <p:cNvSpPr>
              <a:spLocks noEditPoints="1"/>
            </p:cNvSpPr>
            <p:nvPr userDrawn="1"/>
          </p:nvSpPr>
          <p:spPr bwMode="auto">
            <a:xfrm>
              <a:off x="11277600" y="843885"/>
              <a:ext cx="433388" cy="457200"/>
            </a:xfrm>
            <a:custGeom>
              <a:avLst/>
              <a:gdLst>
                <a:gd name="T0" fmla="*/ 149 w 157"/>
                <a:gd name="T1" fmla="*/ 94 h 165"/>
                <a:gd name="T2" fmla="*/ 127 w 157"/>
                <a:gd name="T3" fmla="*/ 79 h 165"/>
                <a:gd name="T4" fmla="*/ 144 w 157"/>
                <a:gd name="T5" fmla="*/ 64 h 165"/>
                <a:gd name="T6" fmla="*/ 149 w 157"/>
                <a:gd name="T7" fmla="*/ 43 h 165"/>
                <a:gd name="T8" fmla="*/ 133 w 157"/>
                <a:gd name="T9" fmla="*/ 11 h 165"/>
                <a:gd name="T10" fmla="*/ 85 w 157"/>
                <a:gd name="T11" fmla="*/ 0 h 165"/>
                <a:gd name="T12" fmla="*/ 0 w 157"/>
                <a:gd name="T13" fmla="*/ 0 h 165"/>
                <a:gd name="T14" fmla="*/ 0 w 157"/>
                <a:gd name="T15" fmla="*/ 165 h 165"/>
                <a:gd name="T16" fmla="*/ 90 w 157"/>
                <a:gd name="T17" fmla="*/ 165 h 165"/>
                <a:gd name="T18" fmla="*/ 140 w 157"/>
                <a:gd name="T19" fmla="*/ 153 h 165"/>
                <a:gd name="T20" fmla="*/ 157 w 157"/>
                <a:gd name="T21" fmla="*/ 119 h 165"/>
                <a:gd name="T22" fmla="*/ 149 w 157"/>
                <a:gd name="T23" fmla="*/ 94 h 165"/>
                <a:gd name="T24" fmla="*/ 107 w 157"/>
                <a:gd name="T25" fmla="*/ 132 h 165"/>
                <a:gd name="T26" fmla="*/ 31 w 157"/>
                <a:gd name="T27" fmla="*/ 132 h 165"/>
                <a:gd name="T28" fmla="*/ 31 w 157"/>
                <a:gd name="T29" fmla="*/ 115 h 165"/>
                <a:gd name="T30" fmla="*/ 68 w 157"/>
                <a:gd name="T31" fmla="*/ 80 h 165"/>
                <a:gd name="T32" fmla="*/ 75 w 157"/>
                <a:gd name="T33" fmla="*/ 72 h 165"/>
                <a:gd name="T34" fmla="*/ 77 w 157"/>
                <a:gd name="T35" fmla="*/ 65 h 165"/>
                <a:gd name="T36" fmla="*/ 74 w 157"/>
                <a:gd name="T37" fmla="*/ 57 h 165"/>
                <a:gd name="T38" fmla="*/ 64 w 157"/>
                <a:gd name="T39" fmla="*/ 55 h 165"/>
                <a:gd name="T40" fmla="*/ 54 w 157"/>
                <a:gd name="T41" fmla="*/ 57 h 165"/>
                <a:gd name="T42" fmla="*/ 47 w 157"/>
                <a:gd name="T43" fmla="*/ 64 h 165"/>
                <a:gd name="T44" fmla="*/ 26 w 157"/>
                <a:gd name="T45" fmla="*/ 53 h 165"/>
                <a:gd name="T46" fmla="*/ 42 w 157"/>
                <a:gd name="T47" fmla="*/ 38 h 165"/>
                <a:gd name="T48" fmla="*/ 67 w 157"/>
                <a:gd name="T49" fmla="*/ 32 h 165"/>
                <a:gd name="T50" fmla="*/ 87 w 157"/>
                <a:gd name="T51" fmla="*/ 36 h 165"/>
                <a:gd name="T52" fmla="*/ 100 w 157"/>
                <a:gd name="T53" fmla="*/ 46 h 165"/>
                <a:gd name="T54" fmla="*/ 105 w 157"/>
                <a:gd name="T55" fmla="*/ 62 h 165"/>
                <a:gd name="T56" fmla="*/ 101 w 157"/>
                <a:gd name="T57" fmla="*/ 77 h 165"/>
                <a:gd name="T58" fmla="*/ 88 w 157"/>
                <a:gd name="T59" fmla="*/ 93 h 165"/>
                <a:gd name="T60" fmla="*/ 70 w 157"/>
                <a:gd name="T61" fmla="*/ 110 h 165"/>
                <a:gd name="T62" fmla="*/ 107 w 157"/>
                <a:gd name="T63" fmla="*/ 110 h 165"/>
                <a:gd name="T64" fmla="*/ 107 w 157"/>
                <a:gd name="T65" fmla="*/ 13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 h="165">
                  <a:moveTo>
                    <a:pt x="149" y="94"/>
                  </a:moveTo>
                  <a:cubicBezTo>
                    <a:pt x="144" y="87"/>
                    <a:pt x="137" y="82"/>
                    <a:pt x="127" y="79"/>
                  </a:cubicBezTo>
                  <a:cubicBezTo>
                    <a:pt x="134" y="75"/>
                    <a:pt x="140" y="70"/>
                    <a:pt x="144" y="64"/>
                  </a:cubicBezTo>
                  <a:cubicBezTo>
                    <a:pt x="148" y="58"/>
                    <a:pt x="149" y="51"/>
                    <a:pt x="149" y="43"/>
                  </a:cubicBezTo>
                  <a:cubicBezTo>
                    <a:pt x="149" y="30"/>
                    <a:pt x="144" y="19"/>
                    <a:pt x="133" y="11"/>
                  </a:cubicBezTo>
                  <a:cubicBezTo>
                    <a:pt x="122" y="4"/>
                    <a:pt x="106" y="0"/>
                    <a:pt x="85" y="0"/>
                  </a:cubicBezTo>
                  <a:cubicBezTo>
                    <a:pt x="0" y="0"/>
                    <a:pt x="0" y="0"/>
                    <a:pt x="0" y="0"/>
                  </a:cubicBezTo>
                  <a:cubicBezTo>
                    <a:pt x="0" y="165"/>
                    <a:pt x="0" y="165"/>
                    <a:pt x="0" y="165"/>
                  </a:cubicBezTo>
                  <a:cubicBezTo>
                    <a:pt x="90" y="165"/>
                    <a:pt x="90" y="165"/>
                    <a:pt x="90" y="165"/>
                  </a:cubicBezTo>
                  <a:cubicBezTo>
                    <a:pt x="112" y="165"/>
                    <a:pt x="128" y="161"/>
                    <a:pt x="140" y="153"/>
                  </a:cubicBezTo>
                  <a:cubicBezTo>
                    <a:pt x="152" y="145"/>
                    <a:pt x="157" y="134"/>
                    <a:pt x="157" y="119"/>
                  </a:cubicBezTo>
                  <a:cubicBezTo>
                    <a:pt x="157" y="109"/>
                    <a:pt x="155" y="101"/>
                    <a:pt x="149" y="94"/>
                  </a:cubicBezTo>
                  <a:close/>
                  <a:moveTo>
                    <a:pt x="107" y="132"/>
                  </a:moveTo>
                  <a:cubicBezTo>
                    <a:pt x="31" y="132"/>
                    <a:pt x="31" y="132"/>
                    <a:pt x="31" y="132"/>
                  </a:cubicBezTo>
                  <a:cubicBezTo>
                    <a:pt x="31" y="115"/>
                    <a:pt x="31" y="115"/>
                    <a:pt x="31" y="115"/>
                  </a:cubicBezTo>
                  <a:cubicBezTo>
                    <a:pt x="68" y="80"/>
                    <a:pt x="68" y="80"/>
                    <a:pt x="68" y="80"/>
                  </a:cubicBezTo>
                  <a:cubicBezTo>
                    <a:pt x="72" y="77"/>
                    <a:pt x="74" y="74"/>
                    <a:pt x="75" y="72"/>
                  </a:cubicBezTo>
                  <a:cubicBezTo>
                    <a:pt x="76" y="70"/>
                    <a:pt x="77" y="67"/>
                    <a:pt x="77" y="65"/>
                  </a:cubicBezTo>
                  <a:cubicBezTo>
                    <a:pt x="77" y="62"/>
                    <a:pt x="76" y="59"/>
                    <a:pt x="74" y="57"/>
                  </a:cubicBezTo>
                  <a:cubicBezTo>
                    <a:pt x="72" y="56"/>
                    <a:pt x="68" y="55"/>
                    <a:pt x="64" y="55"/>
                  </a:cubicBezTo>
                  <a:cubicBezTo>
                    <a:pt x="61" y="55"/>
                    <a:pt x="57" y="55"/>
                    <a:pt x="54" y="57"/>
                  </a:cubicBezTo>
                  <a:cubicBezTo>
                    <a:pt x="51" y="59"/>
                    <a:pt x="49" y="61"/>
                    <a:pt x="47" y="64"/>
                  </a:cubicBezTo>
                  <a:cubicBezTo>
                    <a:pt x="26" y="53"/>
                    <a:pt x="26" y="53"/>
                    <a:pt x="26" y="53"/>
                  </a:cubicBezTo>
                  <a:cubicBezTo>
                    <a:pt x="30" y="46"/>
                    <a:pt x="36" y="41"/>
                    <a:pt x="42" y="38"/>
                  </a:cubicBezTo>
                  <a:cubicBezTo>
                    <a:pt x="49" y="34"/>
                    <a:pt x="57" y="32"/>
                    <a:pt x="67" y="32"/>
                  </a:cubicBezTo>
                  <a:cubicBezTo>
                    <a:pt x="74" y="32"/>
                    <a:pt x="81" y="34"/>
                    <a:pt x="87" y="36"/>
                  </a:cubicBezTo>
                  <a:cubicBezTo>
                    <a:pt x="92" y="38"/>
                    <a:pt x="97" y="42"/>
                    <a:pt x="100" y="46"/>
                  </a:cubicBezTo>
                  <a:cubicBezTo>
                    <a:pt x="103" y="51"/>
                    <a:pt x="105" y="56"/>
                    <a:pt x="105" y="62"/>
                  </a:cubicBezTo>
                  <a:cubicBezTo>
                    <a:pt x="105" y="67"/>
                    <a:pt x="104" y="72"/>
                    <a:pt x="101" y="77"/>
                  </a:cubicBezTo>
                  <a:cubicBezTo>
                    <a:pt x="99" y="82"/>
                    <a:pt x="95" y="87"/>
                    <a:pt x="88" y="93"/>
                  </a:cubicBezTo>
                  <a:cubicBezTo>
                    <a:pt x="70" y="110"/>
                    <a:pt x="70" y="110"/>
                    <a:pt x="70" y="110"/>
                  </a:cubicBezTo>
                  <a:cubicBezTo>
                    <a:pt x="107" y="110"/>
                    <a:pt x="107" y="110"/>
                    <a:pt x="107" y="110"/>
                  </a:cubicBezTo>
                  <a:lnTo>
                    <a:pt x="107" y="132"/>
                  </a:ln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28" name="Isosceles Triangle 27"/>
            <p:cNvSpPr/>
            <p:nvPr userDrawn="1"/>
          </p:nvSpPr>
          <p:spPr>
            <a:xfrm rot="10800000">
              <a:off x="11385754" y="1210383"/>
              <a:ext cx="221227" cy="19071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grpSp>
      <p:sp>
        <p:nvSpPr>
          <p:cNvPr id="4" name="Rectangle 3"/>
          <p:cNvSpPr/>
          <p:nvPr/>
        </p:nvSpPr>
        <p:spPr>
          <a:xfrm>
            <a:off x="652463" y="6191250"/>
            <a:ext cx="614363" cy="47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grpSp>
        <p:nvGrpSpPr>
          <p:cNvPr id="31" name="Group 30"/>
          <p:cNvGrpSpPr/>
          <p:nvPr/>
        </p:nvGrpSpPr>
        <p:grpSpPr>
          <a:xfrm>
            <a:off x="11345531" y="6016774"/>
            <a:ext cx="231954" cy="610812"/>
            <a:chOff x="11341964" y="5093208"/>
            <a:chExt cx="602013" cy="1585303"/>
          </a:xfrm>
        </p:grpSpPr>
        <p:sp>
          <p:nvSpPr>
            <p:cNvPr id="32" name="Freeform 6"/>
            <p:cNvSpPr>
              <a:spLocks/>
            </p:cNvSpPr>
            <p:nvPr userDrawn="1"/>
          </p:nvSpPr>
          <p:spPr bwMode="auto">
            <a:xfrm>
              <a:off x="11341964" y="5093208"/>
              <a:ext cx="602013" cy="1279836"/>
            </a:xfrm>
            <a:custGeom>
              <a:avLst/>
              <a:gdLst>
                <a:gd name="T0" fmla="*/ 12 w 114"/>
                <a:gd name="T1" fmla="*/ 150 h 242"/>
                <a:gd name="T2" fmla="*/ 12 w 114"/>
                <a:gd name="T3" fmla="*/ 150 h 242"/>
                <a:gd name="T4" fmla="*/ 16 w 114"/>
                <a:gd name="T5" fmla="*/ 122 h 242"/>
                <a:gd name="T6" fmla="*/ 16 w 114"/>
                <a:gd name="T7" fmla="*/ 122 h 242"/>
                <a:gd name="T8" fmla="*/ 16 w 114"/>
                <a:gd name="T9" fmla="*/ 121 h 242"/>
                <a:gd name="T10" fmla="*/ 16 w 114"/>
                <a:gd name="T11" fmla="*/ 121 h 242"/>
                <a:gd name="T12" fmla="*/ 11 w 114"/>
                <a:gd name="T13" fmla="*/ 100 h 242"/>
                <a:gd name="T14" fmla="*/ 24 w 114"/>
                <a:gd name="T15" fmla="*/ 67 h 242"/>
                <a:gd name="T16" fmla="*/ 26 w 114"/>
                <a:gd name="T17" fmla="*/ 44 h 242"/>
                <a:gd name="T18" fmla="*/ 26 w 114"/>
                <a:gd name="T19" fmla="*/ 44 h 242"/>
                <a:gd name="T20" fmla="*/ 24 w 114"/>
                <a:gd name="T21" fmla="*/ 33 h 242"/>
                <a:gd name="T22" fmla="*/ 57 w 114"/>
                <a:gd name="T23" fmla="*/ 0 h 242"/>
                <a:gd name="T24" fmla="*/ 89 w 114"/>
                <a:gd name="T25" fmla="*/ 33 h 242"/>
                <a:gd name="T26" fmla="*/ 88 w 114"/>
                <a:gd name="T27" fmla="*/ 44 h 242"/>
                <a:gd name="T28" fmla="*/ 88 w 114"/>
                <a:gd name="T29" fmla="*/ 44 h 242"/>
                <a:gd name="T30" fmla="*/ 89 w 114"/>
                <a:gd name="T31" fmla="*/ 67 h 242"/>
                <a:gd name="T32" fmla="*/ 103 w 114"/>
                <a:gd name="T33" fmla="*/ 100 h 242"/>
                <a:gd name="T34" fmla="*/ 98 w 114"/>
                <a:gd name="T35" fmla="*/ 121 h 242"/>
                <a:gd name="T36" fmla="*/ 98 w 114"/>
                <a:gd name="T37" fmla="*/ 121 h 242"/>
                <a:gd name="T38" fmla="*/ 98 w 114"/>
                <a:gd name="T39" fmla="*/ 121 h 242"/>
                <a:gd name="T40" fmla="*/ 97 w 114"/>
                <a:gd name="T41" fmla="*/ 123 h 242"/>
                <a:gd name="T42" fmla="*/ 100 w 114"/>
                <a:gd name="T43" fmla="*/ 149 h 242"/>
                <a:gd name="T44" fmla="*/ 101 w 114"/>
                <a:gd name="T45" fmla="*/ 150 h 242"/>
                <a:gd name="T46" fmla="*/ 101 w 114"/>
                <a:gd name="T47" fmla="*/ 150 h 242"/>
                <a:gd name="T48" fmla="*/ 101 w 114"/>
                <a:gd name="T49" fmla="*/ 150 h 242"/>
                <a:gd name="T50" fmla="*/ 114 w 114"/>
                <a:gd name="T51" fmla="*/ 186 h 242"/>
                <a:gd name="T52" fmla="*/ 57 w 114"/>
                <a:gd name="T53" fmla="*/ 242 h 242"/>
                <a:gd name="T54" fmla="*/ 0 w 114"/>
                <a:gd name="T55" fmla="*/ 186 h 242"/>
                <a:gd name="T56" fmla="*/ 12 w 114"/>
                <a:gd name="T57" fmla="*/ 15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242">
                  <a:moveTo>
                    <a:pt x="12" y="150"/>
                  </a:moveTo>
                  <a:cubicBezTo>
                    <a:pt x="12" y="150"/>
                    <a:pt x="12" y="150"/>
                    <a:pt x="12" y="150"/>
                  </a:cubicBezTo>
                  <a:cubicBezTo>
                    <a:pt x="23" y="139"/>
                    <a:pt x="18" y="126"/>
                    <a:pt x="16" y="122"/>
                  </a:cubicBezTo>
                  <a:cubicBezTo>
                    <a:pt x="16" y="122"/>
                    <a:pt x="16" y="122"/>
                    <a:pt x="16" y="122"/>
                  </a:cubicBezTo>
                  <a:cubicBezTo>
                    <a:pt x="16" y="121"/>
                    <a:pt x="16" y="121"/>
                    <a:pt x="16" y="121"/>
                  </a:cubicBezTo>
                  <a:cubicBezTo>
                    <a:pt x="16" y="121"/>
                    <a:pt x="16" y="121"/>
                    <a:pt x="16" y="121"/>
                  </a:cubicBezTo>
                  <a:cubicBezTo>
                    <a:pt x="12" y="115"/>
                    <a:pt x="11" y="108"/>
                    <a:pt x="11" y="100"/>
                  </a:cubicBezTo>
                  <a:cubicBezTo>
                    <a:pt x="11" y="87"/>
                    <a:pt x="16" y="76"/>
                    <a:pt x="24" y="67"/>
                  </a:cubicBezTo>
                  <a:cubicBezTo>
                    <a:pt x="32" y="57"/>
                    <a:pt x="26" y="44"/>
                    <a:pt x="26" y="44"/>
                  </a:cubicBezTo>
                  <a:cubicBezTo>
                    <a:pt x="26" y="44"/>
                    <a:pt x="26" y="44"/>
                    <a:pt x="26" y="44"/>
                  </a:cubicBezTo>
                  <a:cubicBezTo>
                    <a:pt x="25" y="40"/>
                    <a:pt x="24" y="37"/>
                    <a:pt x="24" y="33"/>
                  </a:cubicBezTo>
                  <a:cubicBezTo>
                    <a:pt x="24" y="15"/>
                    <a:pt x="39" y="0"/>
                    <a:pt x="57" y="0"/>
                  </a:cubicBezTo>
                  <a:cubicBezTo>
                    <a:pt x="75" y="0"/>
                    <a:pt x="89" y="15"/>
                    <a:pt x="89" y="33"/>
                  </a:cubicBezTo>
                  <a:cubicBezTo>
                    <a:pt x="89" y="37"/>
                    <a:pt x="89" y="40"/>
                    <a:pt x="88" y="44"/>
                  </a:cubicBezTo>
                  <a:cubicBezTo>
                    <a:pt x="88" y="44"/>
                    <a:pt x="88" y="44"/>
                    <a:pt x="88" y="44"/>
                  </a:cubicBezTo>
                  <a:cubicBezTo>
                    <a:pt x="88" y="44"/>
                    <a:pt x="82" y="57"/>
                    <a:pt x="89" y="67"/>
                  </a:cubicBezTo>
                  <a:cubicBezTo>
                    <a:pt x="98" y="76"/>
                    <a:pt x="103" y="87"/>
                    <a:pt x="103" y="100"/>
                  </a:cubicBezTo>
                  <a:cubicBezTo>
                    <a:pt x="103" y="108"/>
                    <a:pt x="101" y="115"/>
                    <a:pt x="98" y="121"/>
                  </a:cubicBezTo>
                  <a:cubicBezTo>
                    <a:pt x="98" y="121"/>
                    <a:pt x="98" y="121"/>
                    <a:pt x="98" y="121"/>
                  </a:cubicBezTo>
                  <a:cubicBezTo>
                    <a:pt x="98" y="121"/>
                    <a:pt x="98" y="121"/>
                    <a:pt x="98" y="121"/>
                  </a:cubicBezTo>
                  <a:cubicBezTo>
                    <a:pt x="98" y="122"/>
                    <a:pt x="97" y="122"/>
                    <a:pt x="97" y="123"/>
                  </a:cubicBezTo>
                  <a:cubicBezTo>
                    <a:pt x="95" y="127"/>
                    <a:pt x="91" y="138"/>
                    <a:pt x="100" y="149"/>
                  </a:cubicBezTo>
                  <a:cubicBezTo>
                    <a:pt x="100" y="149"/>
                    <a:pt x="101" y="149"/>
                    <a:pt x="101" y="150"/>
                  </a:cubicBezTo>
                  <a:cubicBezTo>
                    <a:pt x="101" y="150"/>
                    <a:pt x="101" y="150"/>
                    <a:pt x="101" y="150"/>
                  </a:cubicBezTo>
                  <a:cubicBezTo>
                    <a:pt x="101" y="150"/>
                    <a:pt x="101" y="150"/>
                    <a:pt x="101" y="150"/>
                  </a:cubicBezTo>
                  <a:cubicBezTo>
                    <a:pt x="109" y="160"/>
                    <a:pt x="114" y="172"/>
                    <a:pt x="114" y="186"/>
                  </a:cubicBezTo>
                  <a:cubicBezTo>
                    <a:pt x="114" y="217"/>
                    <a:pt x="88" y="242"/>
                    <a:pt x="57" y="242"/>
                  </a:cubicBezTo>
                  <a:cubicBezTo>
                    <a:pt x="25" y="242"/>
                    <a:pt x="0" y="217"/>
                    <a:pt x="0" y="186"/>
                  </a:cubicBezTo>
                  <a:cubicBezTo>
                    <a:pt x="0" y="172"/>
                    <a:pt x="5" y="160"/>
                    <a:pt x="12" y="150"/>
                  </a:cubicBezTo>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33" name="Freeform 7"/>
            <p:cNvSpPr>
              <a:spLocks/>
            </p:cNvSpPr>
            <p:nvPr userDrawn="1"/>
          </p:nvSpPr>
          <p:spPr bwMode="auto">
            <a:xfrm>
              <a:off x="11533716" y="5436579"/>
              <a:ext cx="220738" cy="1241932"/>
            </a:xfrm>
            <a:custGeom>
              <a:avLst/>
              <a:gdLst>
                <a:gd name="T0" fmla="*/ 4 w 42"/>
                <a:gd name="T1" fmla="*/ 110 h 235"/>
                <a:gd name="T2" fmla="*/ 18 w 42"/>
                <a:gd name="T3" fmla="*/ 123 h 235"/>
                <a:gd name="T4" fmla="*/ 18 w 42"/>
                <a:gd name="T5" fmla="*/ 75 h 235"/>
                <a:gd name="T6" fmla="*/ 1 w 42"/>
                <a:gd name="T7" fmla="*/ 58 h 235"/>
                <a:gd name="T8" fmla="*/ 1 w 42"/>
                <a:gd name="T9" fmla="*/ 55 h 235"/>
                <a:gd name="T10" fmla="*/ 4 w 42"/>
                <a:gd name="T11" fmla="*/ 55 h 235"/>
                <a:gd name="T12" fmla="*/ 18 w 42"/>
                <a:gd name="T13" fmla="*/ 69 h 235"/>
                <a:gd name="T14" fmla="*/ 18 w 42"/>
                <a:gd name="T15" fmla="*/ 2 h 235"/>
                <a:gd name="T16" fmla="*/ 20 w 42"/>
                <a:gd name="T17" fmla="*/ 0 h 235"/>
                <a:gd name="T18" fmla="*/ 23 w 42"/>
                <a:gd name="T19" fmla="*/ 2 h 235"/>
                <a:gd name="T20" fmla="*/ 23 w 42"/>
                <a:gd name="T21" fmla="*/ 42 h 235"/>
                <a:gd name="T22" fmla="*/ 36 w 42"/>
                <a:gd name="T23" fmla="*/ 29 h 235"/>
                <a:gd name="T24" fmla="*/ 39 w 42"/>
                <a:gd name="T25" fmla="*/ 29 h 235"/>
                <a:gd name="T26" fmla="*/ 39 w 42"/>
                <a:gd name="T27" fmla="*/ 32 h 235"/>
                <a:gd name="T28" fmla="*/ 23 w 42"/>
                <a:gd name="T29" fmla="*/ 48 h 235"/>
                <a:gd name="T30" fmla="*/ 23 w 42"/>
                <a:gd name="T31" fmla="*/ 97 h 235"/>
                <a:gd name="T32" fmla="*/ 38 w 42"/>
                <a:gd name="T33" fmla="*/ 82 h 235"/>
                <a:gd name="T34" fmla="*/ 41 w 42"/>
                <a:gd name="T35" fmla="*/ 82 h 235"/>
                <a:gd name="T36" fmla="*/ 41 w 42"/>
                <a:gd name="T37" fmla="*/ 85 h 235"/>
                <a:gd name="T38" fmla="*/ 23 w 42"/>
                <a:gd name="T39" fmla="*/ 103 h 235"/>
                <a:gd name="T40" fmla="*/ 23 w 42"/>
                <a:gd name="T41" fmla="*/ 233 h 235"/>
                <a:gd name="T42" fmla="*/ 20 w 42"/>
                <a:gd name="T43" fmla="*/ 235 h 235"/>
                <a:gd name="T44" fmla="*/ 18 w 42"/>
                <a:gd name="T45" fmla="*/ 233 h 235"/>
                <a:gd name="T46" fmla="*/ 18 w 42"/>
                <a:gd name="T47" fmla="*/ 130 h 235"/>
                <a:gd name="T48" fmla="*/ 1 w 42"/>
                <a:gd name="T49" fmla="*/ 113 h 235"/>
                <a:gd name="T50" fmla="*/ 1 w 42"/>
                <a:gd name="T51" fmla="*/ 110 h 235"/>
                <a:gd name="T52" fmla="*/ 4 w 42"/>
                <a:gd name="T53" fmla="*/ 11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235">
                  <a:moveTo>
                    <a:pt x="4" y="110"/>
                  </a:moveTo>
                  <a:cubicBezTo>
                    <a:pt x="18" y="123"/>
                    <a:pt x="18" y="123"/>
                    <a:pt x="18" y="123"/>
                  </a:cubicBezTo>
                  <a:cubicBezTo>
                    <a:pt x="18" y="75"/>
                    <a:pt x="18" y="75"/>
                    <a:pt x="18" y="75"/>
                  </a:cubicBezTo>
                  <a:cubicBezTo>
                    <a:pt x="1" y="58"/>
                    <a:pt x="1" y="58"/>
                    <a:pt x="1" y="58"/>
                  </a:cubicBezTo>
                  <a:cubicBezTo>
                    <a:pt x="0" y="57"/>
                    <a:pt x="0" y="56"/>
                    <a:pt x="1" y="55"/>
                  </a:cubicBezTo>
                  <a:cubicBezTo>
                    <a:pt x="2" y="54"/>
                    <a:pt x="3" y="54"/>
                    <a:pt x="4" y="55"/>
                  </a:cubicBezTo>
                  <a:cubicBezTo>
                    <a:pt x="18" y="69"/>
                    <a:pt x="18" y="69"/>
                    <a:pt x="18" y="69"/>
                  </a:cubicBezTo>
                  <a:cubicBezTo>
                    <a:pt x="18" y="2"/>
                    <a:pt x="18" y="2"/>
                    <a:pt x="18" y="2"/>
                  </a:cubicBezTo>
                  <a:cubicBezTo>
                    <a:pt x="18" y="1"/>
                    <a:pt x="19" y="0"/>
                    <a:pt x="20" y="0"/>
                  </a:cubicBezTo>
                  <a:cubicBezTo>
                    <a:pt x="22" y="0"/>
                    <a:pt x="23" y="1"/>
                    <a:pt x="23" y="2"/>
                  </a:cubicBezTo>
                  <a:cubicBezTo>
                    <a:pt x="23" y="42"/>
                    <a:pt x="23" y="42"/>
                    <a:pt x="23" y="42"/>
                  </a:cubicBezTo>
                  <a:cubicBezTo>
                    <a:pt x="36" y="29"/>
                    <a:pt x="36" y="29"/>
                    <a:pt x="36" y="29"/>
                  </a:cubicBezTo>
                  <a:cubicBezTo>
                    <a:pt x="37" y="28"/>
                    <a:pt x="38" y="28"/>
                    <a:pt x="39" y="29"/>
                  </a:cubicBezTo>
                  <a:cubicBezTo>
                    <a:pt x="40" y="29"/>
                    <a:pt x="40" y="31"/>
                    <a:pt x="39" y="32"/>
                  </a:cubicBezTo>
                  <a:cubicBezTo>
                    <a:pt x="23" y="48"/>
                    <a:pt x="23" y="48"/>
                    <a:pt x="23" y="48"/>
                  </a:cubicBezTo>
                  <a:cubicBezTo>
                    <a:pt x="23" y="97"/>
                    <a:pt x="23" y="97"/>
                    <a:pt x="23" y="97"/>
                  </a:cubicBezTo>
                  <a:cubicBezTo>
                    <a:pt x="38" y="82"/>
                    <a:pt x="38" y="82"/>
                    <a:pt x="38" y="82"/>
                  </a:cubicBezTo>
                  <a:cubicBezTo>
                    <a:pt x="38" y="81"/>
                    <a:pt x="40" y="81"/>
                    <a:pt x="41" y="82"/>
                  </a:cubicBezTo>
                  <a:cubicBezTo>
                    <a:pt x="42" y="83"/>
                    <a:pt x="42" y="84"/>
                    <a:pt x="41" y="85"/>
                  </a:cubicBezTo>
                  <a:cubicBezTo>
                    <a:pt x="23" y="103"/>
                    <a:pt x="23" y="103"/>
                    <a:pt x="23" y="103"/>
                  </a:cubicBezTo>
                  <a:cubicBezTo>
                    <a:pt x="23" y="233"/>
                    <a:pt x="23" y="233"/>
                    <a:pt x="23" y="233"/>
                  </a:cubicBezTo>
                  <a:cubicBezTo>
                    <a:pt x="23" y="234"/>
                    <a:pt x="22" y="235"/>
                    <a:pt x="20" y="235"/>
                  </a:cubicBezTo>
                  <a:cubicBezTo>
                    <a:pt x="19" y="235"/>
                    <a:pt x="18" y="234"/>
                    <a:pt x="18" y="233"/>
                  </a:cubicBezTo>
                  <a:cubicBezTo>
                    <a:pt x="18" y="130"/>
                    <a:pt x="18" y="130"/>
                    <a:pt x="18" y="130"/>
                  </a:cubicBezTo>
                  <a:cubicBezTo>
                    <a:pt x="1" y="113"/>
                    <a:pt x="1" y="113"/>
                    <a:pt x="1" y="113"/>
                  </a:cubicBezTo>
                  <a:cubicBezTo>
                    <a:pt x="0" y="112"/>
                    <a:pt x="0" y="110"/>
                    <a:pt x="1" y="110"/>
                  </a:cubicBezTo>
                  <a:cubicBezTo>
                    <a:pt x="2" y="109"/>
                    <a:pt x="3" y="109"/>
                    <a:pt x="4" y="110"/>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grpSp>
    </p:spTree>
    <p:extLst>
      <p:ext uri="{BB962C8B-B14F-4D97-AF65-F5344CB8AC3E}">
        <p14:creationId xmlns:p14="http://schemas.microsoft.com/office/powerpoint/2010/main" val="168232880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sldNum="0" hdr="0" dt="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F1EE5-8C11-4821-B83E-A70A5C7368E3}"/>
              </a:ext>
            </a:extLst>
          </p:cNvPr>
          <p:cNvSpPr>
            <a:spLocks noGrp="1"/>
          </p:cNvSpPr>
          <p:nvPr>
            <p:ph type="ctrTitle"/>
          </p:nvPr>
        </p:nvSpPr>
        <p:spPr>
          <a:xfrm>
            <a:off x="1004381" y="2360147"/>
            <a:ext cx="10318419" cy="1655803"/>
          </a:xfrm>
        </p:spPr>
        <p:txBody>
          <a:bodyPr/>
          <a:lstStyle/>
          <a:p>
            <a:r>
              <a:rPr lang="en-US" sz="3600" dirty="0" smtClean="0">
                <a:solidFill>
                  <a:srgbClr val="7030A0"/>
                </a:solidFill>
                <a:latin typeface="Times New Roman" panose="02020603050405020304" pitchFamily="18" charset="0"/>
                <a:cs typeface="Times New Roman" panose="02020603050405020304" pitchFamily="18" charset="0"/>
              </a:rPr>
              <a:t>CHƯƠNG 4</a:t>
            </a:r>
            <a:br>
              <a:rPr lang="en-US" sz="3600" dirty="0" smtClean="0">
                <a:solidFill>
                  <a:srgbClr val="7030A0"/>
                </a:solidFill>
                <a:latin typeface="Times New Roman" panose="02020603050405020304" pitchFamily="18" charset="0"/>
                <a:cs typeface="Times New Roman" panose="02020603050405020304" pitchFamily="18" charset="0"/>
              </a:rPr>
            </a:br>
            <a:r>
              <a:rPr lang="en-US" sz="3600" dirty="0" err="1" smtClean="0">
                <a:solidFill>
                  <a:srgbClr val="7030A0"/>
                </a:solidFill>
                <a:latin typeface="Times New Roman" panose="02020603050405020304" pitchFamily="18" charset="0"/>
                <a:cs typeface="Times New Roman" panose="02020603050405020304" pitchFamily="18" charset="0"/>
              </a:rPr>
              <a:t>Bài</a:t>
            </a:r>
            <a:r>
              <a:rPr lang="en-US" sz="3600" dirty="0" smtClean="0">
                <a:solidFill>
                  <a:srgbClr val="7030A0"/>
                </a:solidFill>
                <a:latin typeface="Times New Roman" panose="02020603050405020304" pitchFamily="18" charset="0"/>
                <a:cs typeface="Times New Roman" panose="02020603050405020304" pitchFamily="18" charset="0"/>
              </a:rPr>
              <a:t> </a:t>
            </a:r>
            <a:r>
              <a:rPr lang="en-US" sz="3600" dirty="0" err="1">
                <a:solidFill>
                  <a:srgbClr val="7030A0"/>
                </a:solidFill>
                <a:latin typeface="Times New Roman" panose="02020603050405020304" pitchFamily="18" charset="0"/>
                <a:cs typeface="Times New Roman" panose="02020603050405020304" pitchFamily="18" charset="0"/>
              </a:rPr>
              <a:t>toán</a:t>
            </a:r>
            <a:r>
              <a:rPr lang="en-US" sz="3600" dirty="0">
                <a:solidFill>
                  <a:srgbClr val="7030A0"/>
                </a:solidFill>
                <a:latin typeface="Times New Roman" panose="02020603050405020304" pitchFamily="18" charset="0"/>
                <a:cs typeface="Times New Roman" panose="02020603050405020304" pitchFamily="18" charset="0"/>
              </a:rPr>
              <a:t> </a:t>
            </a:r>
            <a:r>
              <a:rPr lang="en-US" sz="3600" dirty="0" err="1">
                <a:solidFill>
                  <a:srgbClr val="7030A0"/>
                </a:solidFill>
                <a:latin typeface="Times New Roman" panose="02020603050405020304" pitchFamily="18" charset="0"/>
                <a:cs typeface="Times New Roman" panose="02020603050405020304" pitchFamily="18" charset="0"/>
              </a:rPr>
              <a:t>tìm</a:t>
            </a:r>
            <a:r>
              <a:rPr lang="en-US" sz="3600" dirty="0">
                <a:solidFill>
                  <a:srgbClr val="7030A0"/>
                </a:solidFill>
                <a:latin typeface="Times New Roman" panose="02020603050405020304" pitchFamily="18" charset="0"/>
                <a:cs typeface="Times New Roman" panose="02020603050405020304" pitchFamily="18" charset="0"/>
              </a:rPr>
              <a:t> </a:t>
            </a:r>
            <a:r>
              <a:rPr lang="en-US" sz="3600" dirty="0" err="1">
                <a:solidFill>
                  <a:srgbClr val="7030A0"/>
                </a:solidFill>
                <a:latin typeface="Times New Roman" panose="02020603050405020304" pitchFamily="18" charset="0"/>
                <a:cs typeface="Times New Roman" panose="02020603050405020304" pitchFamily="18" charset="0"/>
              </a:rPr>
              <a:t>cây</a:t>
            </a:r>
            <a:r>
              <a:rPr lang="en-US" sz="3600" dirty="0">
                <a:solidFill>
                  <a:srgbClr val="7030A0"/>
                </a:solidFill>
                <a:latin typeface="Times New Roman" panose="02020603050405020304" pitchFamily="18" charset="0"/>
                <a:cs typeface="Times New Roman" panose="02020603050405020304" pitchFamily="18" charset="0"/>
              </a:rPr>
              <a:t> </a:t>
            </a:r>
            <a:r>
              <a:rPr lang="en-US" sz="3600" dirty="0" err="1">
                <a:solidFill>
                  <a:srgbClr val="7030A0"/>
                </a:solidFill>
                <a:latin typeface="Times New Roman" panose="02020603050405020304" pitchFamily="18" charset="0"/>
                <a:cs typeface="Times New Roman" panose="02020603050405020304" pitchFamily="18" charset="0"/>
              </a:rPr>
              <a:t>khung</a:t>
            </a:r>
            <a:r>
              <a:rPr lang="en-US" sz="3600" dirty="0">
                <a:solidFill>
                  <a:srgbClr val="7030A0"/>
                </a:solidFill>
                <a:latin typeface="Times New Roman" panose="02020603050405020304" pitchFamily="18" charset="0"/>
                <a:cs typeface="Times New Roman" panose="02020603050405020304" pitchFamily="18" charset="0"/>
              </a:rPr>
              <a:t> </a:t>
            </a:r>
            <a:r>
              <a:rPr lang="en-US" sz="3600" dirty="0" err="1">
                <a:solidFill>
                  <a:srgbClr val="7030A0"/>
                </a:solidFill>
                <a:latin typeface="Times New Roman" panose="02020603050405020304" pitchFamily="18" charset="0"/>
                <a:cs typeface="Times New Roman" panose="02020603050405020304" pitchFamily="18" charset="0"/>
              </a:rPr>
              <a:t>tối</a:t>
            </a:r>
            <a:r>
              <a:rPr lang="en-US" sz="3600" dirty="0">
                <a:solidFill>
                  <a:srgbClr val="7030A0"/>
                </a:solidFill>
                <a:latin typeface="Times New Roman" panose="02020603050405020304" pitchFamily="18" charset="0"/>
                <a:cs typeface="Times New Roman" panose="02020603050405020304" pitchFamily="18" charset="0"/>
              </a:rPr>
              <a:t> </a:t>
            </a:r>
            <a:r>
              <a:rPr lang="en-US" sz="3600" dirty="0" err="1">
                <a:solidFill>
                  <a:srgbClr val="7030A0"/>
                </a:solidFill>
                <a:latin typeface="Times New Roman" panose="02020603050405020304" pitchFamily="18" charset="0"/>
                <a:cs typeface="Times New Roman" panose="02020603050405020304" pitchFamily="18" charset="0"/>
              </a:rPr>
              <a:t>thiểu</a:t>
            </a:r>
            <a:endParaRPr lang="en-US" sz="3600"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16291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DC6B8-2C77-49DF-B267-7F0EF141359B}"/>
              </a:ext>
            </a:extLst>
          </p:cNvPr>
          <p:cNvSpPr>
            <a:spLocks noGrp="1"/>
          </p:cNvSpPr>
          <p:nvPr>
            <p:ph type="title"/>
          </p:nvPr>
        </p:nvSpPr>
        <p:spPr>
          <a:xfrm>
            <a:off x="2550953" y="86501"/>
            <a:ext cx="8372423" cy="2137719"/>
          </a:xfrm>
        </p:spPr>
        <p:txBody>
          <a:bodyPr anchor="ctr">
            <a:normAutofit/>
          </a:bodyPr>
          <a:lstStyle/>
          <a:p>
            <a:r>
              <a:rPr lang="en-US" sz="3600" dirty="0" err="1">
                <a:solidFill>
                  <a:srgbClr val="FFFF00"/>
                </a:solidFill>
                <a:latin typeface="MS PGothic" panose="020B0600070205080204" pitchFamily="34" charset="-128"/>
                <a:ea typeface="MS PGothic" panose="020B0600070205080204" pitchFamily="34" charset="-128"/>
                <a:cs typeface="Times New Roman" panose="02020603050405020304" pitchFamily="18" charset="0"/>
              </a:rPr>
              <a:t>Cây</a:t>
            </a:r>
            <a:r>
              <a:rPr lang="en-US" sz="3600" dirty="0">
                <a:solidFill>
                  <a:srgbClr val="FFFF00"/>
                </a:solidFill>
                <a:latin typeface="MS PGothic" panose="020B0600070205080204" pitchFamily="34" charset="-128"/>
                <a:ea typeface="MS PGothic" panose="020B0600070205080204" pitchFamily="34" charset="-128"/>
                <a:cs typeface="Times New Roman" panose="02020603050405020304" pitchFamily="18" charset="0"/>
              </a:rPr>
              <a:t> </a:t>
            </a:r>
            <a:r>
              <a:rPr lang="en-US" sz="3600" dirty="0" err="1">
                <a:solidFill>
                  <a:srgbClr val="FFFF00"/>
                </a:solidFill>
                <a:latin typeface="MS PGothic" panose="020B0600070205080204" pitchFamily="34" charset="-128"/>
                <a:ea typeface="MS PGothic" panose="020B0600070205080204" pitchFamily="34" charset="-128"/>
                <a:cs typeface="Times New Roman" panose="02020603050405020304" pitchFamily="18" charset="0"/>
              </a:rPr>
              <a:t>khung</a:t>
            </a:r>
            <a:r>
              <a:rPr lang="en-US" sz="3600" dirty="0">
                <a:solidFill>
                  <a:srgbClr val="FFFF00"/>
                </a:solidFill>
                <a:latin typeface="MS PGothic" panose="020B0600070205080204" pitchFamily="34" charset="-128"/>
                <a:ea typeface="MS PGothic" panose="020B0600070205080204" pitchFamily="34" charset="-128"/>
                <a:cs typeface="Times New Roman" panose="02020603050405020304" pitchFamily="18" charset="0"/>
              </a:rPr>
              <a:t> </a:t>
            </a:r>
            <a:r>
              <a:rPr lang="en-US" sz="3600" dirty="0" err="1">
                <a:solidFill>
                  <a:srgbClr val="FFFF00"/>
                </a:solidFill>
                <a:latin typeface="MS PGothic" panose="020B0600070205080204" pitchFamily="34" charset="-128"/>
                <a:ea typeface="MS PGothic" panose="020B0600070205080204" pitchFamily="34" charset="-128"/>
                <a:cs typeface="Times New Roman" panose="02020603050405020304" pitchFamily="18" charset="0"/>
              </a:rPr>
              <a:t>tối</a:t>
            </a:r>
            <a:r>
              <a:rPr lang="en-US" sz="3600" dirty="0">
                <a:solidFill>
                  <a:srgbClr val="FFFF00"/>
                </a:solidFill>
                <a:latin typeface="MS PGothic" panose="020B0600070205080204" pitchFamily="34" charset="-128"/>
                <a:ea typeface="MS PGothic" panose="020B0600070205080204" pitchFamily="34" charset="-128"/>
                <a:cs typeface="Times New Roman" panose="02020603050405020304" pitchFamily="18" charset="0"/>
              </a:rPr>
              <a:t> </a:t>
            </a:r>
            <a:r>
              <a:rPr lang="en-US" sz="3600" dirty="0" err="1">
                <a:solidFill>
                  <a:srgbClr val="FFFF00"/>
                </a:solidFill>
                <a:latin typeface="MS PGothic" panose="020B0600070205080204" pitchFamily="34" charset="-128"/>
                <a:ea typeface="MS PGothic" panose="020B0600070205080204" pitchFamily="34" charset="-128"/>
                <a:cs typeface="Times New Roman" panose="02020603050405020304" pitchFamily="18" charset="0"/>
              </a:rPr>
              <a:t>thiểu</a:t>
            </a:r>
            <a:r>
              <a:rPr lang="en-US" sz="3600" dirty="0">
                <a:solidFill>
                  <a:srgbClr val="FFFF00"/>
                </a:solidFill>
                <a:latin typeface="MS PGothic" panose="020B0600070205080204" pitchFamily="34" charset="-128"/>
                <a:ea typeface="MS PGothic" panose="020B0600070205080204" pitchFamily="34" charset="-128"/>
                <a:cs typeface="Times New Roman" panose="02020603050405020304" pitchFamily="18" charset="0"/>
              </a:rPr>
              <a:t> </a:t>
            </a:r>
            <a:r>
              <a:rPr lang="en-US" sz="3600" dirty="0" err="1">
                <a:solidFill>
                  <a:srgbClr val="FFFF00"/>
                </a:solidFill>
                <a:latin typeface="MS PGothic" panose="020B0600070205080204" pitchFamily="34" charset="-128"/>
                <a:ea typeface="MS PGothic" panose="020B0600070205080204" pitchFamily="34" charset="-128"/>
                <a:cs typeface="Times New Roman" panose="02020603050405020304" pitchFamily="18" charset="0"/>
              </a:rPr>
              <a:t>là</a:t>
            </a:r>
            <a:r>
              <a:rPr lang="en-US" sz="3600" dirty="0">
                <a:solidFill>
                  <a:srgbClr val="FFFF00"/>
                </a:solidFill>
                <a:latin typeface="MS PGothic" panose="020B0600070205080204" pitchFamily="34" charset="-128"/>
                <a:ea typeface="MS PGothic" panose="020B0600070205080204" pitchFamily="34" charset="-128"/>
                <a:cs typeface="Times New Roman" panose="02020603050405020304" pitchFamily="18" charset="0"/>
              </a:rPr>
              <a:t> </a:t>
            </a:r>
            <a:r>
              <a:rPr lang="en-US" sz="3600" dirty="0" err="1">
                <a:solidFill>
                  <a:srgbClr val="FFFF00"/>
                </a:solidFill>
                <a:latin typeface="MS PGothic" panose="020B0600070205080204" pitchFamily="34" charset="-128"/>
                <a:ea typeface="MS PGothic" panose="020B0600070205080204" pitchFamily="34" charset="-128"/>
                <a:cs typeface="Times New Roman" panose="02020603050405020304" pitchFamily="18" charset="0"/>
              </a:rPr>
              <a:t>gì</a:t>
            </a:r>
            <a:r>
              <a:rPr lang="en-US" sz="2800" dirty="0">
                <a:solidFill>
                  <a:srgbClr val="FFFF00"/>
                </a:solidFill>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CC4B83B8-637C-447D-AB32-94561A74C87C}"/>
              </a:ext>
            </a:extLst>
          </p:cNvPr>
          <p:cNvSpPr txBox="1"/>
          <p:nvPr/>
        </p:nvSpPr>
        <p:spPr>
          <a:xfrm>
            <a:off x="2866769" y="2792630"/>
            <a:ext cx="8402595" cy="3108543"/>
          </a:xfrm>
          <a:prstGeom prst="rect">
            <a:avLst/>
          </a:prstGeom>
          <a:noFill/>
        </p:spPr>
        <p:txBody>
          <a:bodyPr wrap="square" rtlCol="0">
            <a:spAutoFit/>
          </a:bodyPr>
          <a:lstStyle/>
          <a:p>
            <a:r>
              <a:rPr lang="vi-VN" sz="2800" dirty="0">
                <a:latin typeface="Times New Roman" panose="02020603050405020304" pitchFamily="18" charset="0"/>
                <a:cs typeface="Times New Roman" panose="02020603050405020304" pitchFamily="18" charset="0"/>
              </a:rPr>
              <a:t>Trong một đồ thị có trọng số (Weighted Graph), một cây khung nhỏ nhất là </a:t>
            </a:r>
            <a:r>
              <a:rPr lang="vi-VN" sz="2800" dirty="0">
                <a:solidFill>
                  <a:srgbClr val="FF0000"/>
                </a:solidFill>
                <a:latin typeface="Times New Roman" panose="02020603050405020304" pitchFamily="18" charset="0"/>
                <a:cs typeface="Times New Roman" panose="02020603050405020304" pitchFamily="18" charset="0"/>
              </a:rPr>
              <a:t>cây khung mà có trọng số </a:t>
            </a:r>
            <a:r>
              <a:rPr lang="vi-VN" sz="2800" b="1" dirty="0">
                <a:solidFill>
                  <a:srgbClr val="FF0000"/>
                </a:solidFill>
                <a:latin typeface="Times New Roman" panose="02020603050405020304" pitchFamily="18" charset="0"/>
                <a:cs typeface="Times New Roman" panose="02020603050405020304" pitchFamily="18" charset="0"/>
              </a:rPr>
              <a:t>(weight)</a:t>
            </a:r>
            <a:r>
              <a:rPr lang="vi-VN" sz="2800" dirty="0">
                <a:solidFill>
                  <a:srgbClr val="FF0000"/>
                </a:solidFill>
                <a:latin typeface="Times New Roman" panose="02020603050405020304" pitchFamily="18" charset="0"/>
                <a:cs typeface="Times New Roman" panose="02020603050405020304" pitchFamily="18" charset="0"/>
              </a:rPr>
              <a:t> nhỏ nhất trong tất cả các cây khung của </a:t>
            </a:r>
            <a:r>
              <a:rPr lang="en-US" sz="2800" dirty="0" err="1">
                <a:solidFill>
                  <a:srgbClr val="FF0000"/>
                </a:solidFill>
                <a:latin typeface="Times New Roman" panose="02020603050405020304" pitchFamily="18" charset="0"/>
                <a:cs typeface="Times New Roman" panose="02020603050405020304" pitchFamily="18" charset="0"/>
              </a:rPr>
              <a:t>Đồ</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err="1">
                <a:solidFill>
                  <a:srgbClr val="FF0000"/>
                </a:solidFill>
                <a:latin typeface="Times New Roman" panose="02020603050405020304" pitchFamily="18" charset="0"/>
                <a:cs typeface="Times New Roman" panose="02020603050405020304" pitchFamily="18" charset="0"/>
              </a:rPr>
              <a:t>thị</a:t>
            </a:r>
            <a:r>
              <a:rPr lang="vi-VN" sz="2800" dirty="0">
                <a:solidFill>
                  <a:srgbClr val="FF0000"/>
                </a:solidFill>
                <a:latin typeface="Times New Roman" panose="02020603050405020304" pitchFamily="18" charset="0"/>
                <a:cs typeface="Times New Roman" panose="02020603050405020304" pitchFamily="18" charset="0"/>
              </a:rPr>
              <a:t> này</a:t>
            </a:r>
            <a:r>
              <a:rPr lang="vi-VN" sz="2800" dirty="0">
                <a:latin typeface="Times New Roman" panose="02020603050405020304" pitchFamily="18" charset="0"/>
                <a:cs typeface="Times New Roman" panose="02020603050405020304" pitchFamily="18" charset="0"/>
              </a:rPr>
              <a:t>. Trong đời sống thực, </a:t>
            </a:r>
            <a:r>
              <a:rPr lang="vi-VN" sz="2800" b="1" dirty="0">
                <a:latin typeface="Times New Roman" panose="02020603050405020304" pitchFamily="18" charset="0"/>
                <a:cs typeface="Times New Roman" panose="02020603050405020304" pitchFamily="18" charset="0"/>
              </a:rPr>
              <a:t>weight (trọng số)</a:t>
            </a:r>
            <a:r>
              <a:rPr lang="vi-VN" sz="2800" dirty="0">
                <a:latin typeface="Times New Roman" panose="02020603050405020304" pitchFamily="18" charset="0"/>
                <a:cs typeface="Times New Roman" panose="02020603050405020304" pitchFamily="18" charset="0"/>
              </a:rPr>
              <a:t> ở đây có thể là khoảng cách (distance), độ nghẽn (congestion), độ tải (traffic load) hoặc bất kỳ giá trị nào có thể được biểu diễn thành các cạnh.</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99347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DD544-DFBE-497A-A702-961BE65BAA8C}"/>
              </a:ext>
            </a:extLst>
          </p:cNvPr>
          <p:cNvSpPr>
            <a:spLocks noGrp="1"/>
          </p:cNvSpPr>
          <p:nvPr>
            <p:ph idx="1"/>
          </p:nvPr>
        </p:nvSpPr>
        <p:spPr>
          <a:xfrm>
            <a:off x="1165181" y="1000898"/>
            <a:ext cx="10178323" cy="1927654"/>
          </a:xfrm>
        </p:spPr>
        <p:txBody>
          <a:bodyPr/>
          <a:lstStyle/>
          <a:p>
            <a:pPr marL="0" indent="0">
              <a:buNone/>
            </a:pPr>
            <a:r>
              <a:rPr lang="en-US" sz="2400" dirty="0" err="1">
                <a:solidFill>
                  <a:schemeClr val="tx1">
                    <a:lumMod val="75000"/>
                    <a:lumOff val="25000"/>
                  </a:schemeClr>
                </a:solidFill>
                <a:latin typeface="Times New Roman" panose="02020603050405020304" pitchFamily="18" charset="0"/>
                <a:cs typeface="Times New Roman" panose="02020603050405020304" pitchFamily="18" charset="0"/>
              </a:rPr>
              <a:t>Mô</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lumOff val="25000"/>
                  </a:schemeClr>
                </a:solidFill>
                <a:latin typeface="Times New Roman" panose="02020603050405020304" pitchFamily="18" charset="0"/>
                <a:cs typeface="Times New Roman" panose="02020603050405020304" pitchFamily="18" charset="0"/>
              </a:rPr>
              <a:t>tả</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lumOff val="25000"/>
                  </a:schemeClr>
                </a:solidFill>
                <a:latin typeface="Times New Roman" panose="02020603050405020304" pitchFamily="18" charset="0"/>
                <a:cs typeface="Times New Roman" panose="02020603050405020304" pitchFamily="18" charset="0"/>
              </a:rPr>
              <a:t>thuật</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lumOff val="25000"/>
                  </a:schemeClr>
                </a:solidFill>
                <a:latin typeface="Times New Roman" panose="02020603050405020304" pitchFamily="18" charset="0"/>
                <a:cs typeface="Times New Roman" panose="02020603050405020304" pitchFamily="18" charset="0"/>
              </a:rPr>
              <a:t>toán</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 </a:t>
            </a:r>
          </a:p>
          <a:p>
            <a:r>
              <a:rPr lang="vi-VN" sz="2400" dirty="0">
                <a:solidFill>
                  <a:schemeClr val="tx1">
                    <a:lumMod val="75000"/>
                    <a:lumOff val="25000"/>
                  </a:schemeClr>
                </a:solidFill>
                <a:latin typeface="Times New Roman" panose="02020603050405020304" pitchFamily="18" charset="0"/>
                <a:cs typeface="Times New Roman" panose="02020603050405020304" pitchFamily="18" charset="0"/>
              </a:rPr>
              <a:t>Ý tưởng: nạp dần các đỉnh vào cây khung. Mỗi lần chọn một đỉnh chưa nạp sao cho đỉnh đó kề và gần nhất với các đỉnh đã nạp</a:t>
            </a:r>
            <a:r>
              <a:rPr lang="vi-VN" dirty="0">
                <a:solidFill>
                  <a:schemeClr val="tx1">
                    <a:lumMod val="75000"/>
                    <a:lumOff val="25000"/>
                  </a:schemeClr>
                </a:solidFill>
                <a:latin typeface="Times New Roman" panose="02020603050405020304" pitchFamily="18" charset="0"/>
                <a:cs typeface="Times New Roman" panose="02020603050405020304" pitchFamily="18" charset="0"/>
              </a:rPr>
              <a:t>.</a:t>
            </a:r>
          </a:p>
          <a:p>
            <a:r>
              <a:rPr lang="vi-VN" dirty="0">
                <a:solidFill>
                  <a:schemeClr val="tx1">
                    <a:lumMod val="75000"/>
                    <a:lumOff val="25000"/>
                  </a:schemeClr>
                </a:solidFill>
                <a:latin typeface="Times New Roman" panose="02020603050405020304" pitchFamily="18" charset="0"/>
                <a:cs typeface="Times New Roman" panose="02020603050405020304" pitchFamily="18" charset="0"/>
              </a:rPr>
              <a:t>Ví dụ minh hoạ: Có đồ thị như hình vẽ, tìm cây bao trùm nhỏ nhất của đồ thị</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9C8310C-1ABA-4FC9-81A9-0D31E88FE1E5}"/>
              </a:ext>
            </a:extLst>
          </p:cNvPr>
          <p:cNvSpPr txBox="1"/>
          <p:nvPr/>
        </p:nvSpPr>
        <p:spPr>
          <a:xfrm>
            <a:off x="1182135" y="358344"/>
            <a:ext cx="10136657"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Thuật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toán</a:t>
            </a:r>
            <a:r>
              <a:rPr lang="en-US" sz="2800" dirty="0">
                <a:latin typeface="Times New Roman" panose="02020603050405020304" pitchFamily="18" charset="0"/>
                <a:cs typeface="Times New Roman" panose="02020603050405020304" pitchFamily="18" charset="0"/>
              </a:rPr>
              <a:t> Prim </a:t>
            </a:r>
            <a:r>
              <a:rPr lang="en-US" sz="2800" dirty="0" err="1">
                <a:latin typeface="Times New Roman" panose="02020603050405020304" pitchFamily="18" charset="0"/>
                <a:cs typeface="Times New Roman" panose="02020603050405020304" pitchFamily="18" charset="0"/>
              </a:rPr>
              <a:t>tìm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cây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khung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tối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thiểu</a:t>
            </a:r>
            <a:r>
              <a:rPr lang="en-US" sz="2800" dirty="0">
                <a:latin typeface="Times New Roman" panose="02020603050405020304" pitchFamily="18" charset="0"/>
                <a:cs typeface="Times New Roman" panose="02020603050405020304" pitchFamily="18" charset="0"/>
              </a:rPr>
              <a:t>:</a:t>
            </a:r>
          </a:p>
        </p:txBody>
      </p:sp>
      <p:pic>
        <p:nvPicPr>
          <p:cNvPr id="7" name="Picture 6">
            <a:extLst>
              <a:ext uri="{FF2B5EF4-FFF2-40B4-BE49-F238E27FC236}">
                <a16:creationId xmlns:a16="http://schemas.microsoft.com/office/drawing/2014/main" id="{0FB11DCE-3C2B-4F38-8243-B107C75E0A45}"/>
              </a:ext>
            </a:extLst>
          </p:cNvPr>
          <p:cNvPicPr>
            <a:picLocks noChangeAspect="1"/>
          </p:cNvPicPr>
          <p:nvPr/>
        </p:nvPicPr>
        <p:blipFill>
          <a:blip r:embed="rId2"/>
          <a:stretch>
            <a:fillRect/>
          </a:stretch>
        </p:blipFill>
        <p:spPr>
          <a:xfrm>
            <a:off x="3274541" y="2955749"/>
            <a:ext cx="5202195" cy="3902255"/>
          </a:xfrm>
          <a:prstGeom prst="rect">
            <a:avLst/>
          </a:prstGeom>
        </p:spPr>
      </p:pic>
    </p:spTree>
    <p:extLst>
      <p:ext uri="{BB962C8B-B14F-4D97-AF65-F5344CB8AC3E}">
        <p14:creationId xmlns:p14="http://schemas.microsoft.com/office/powerpoint/2010/main" val="20402916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0E325A-2BAB-4FFB-8B23-8A876825A3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8377" y="1037969"/>
            <a:ext cx="5078627" cy="3101546"/>
          </a:xfrm>
        </p:spPr>
      </p:pic>
      <p:sp>
        <p:nvSpPr>
          <p:cNvPr id="6" name="TextBox 5">
            <a:extLst>
              <a:ext uri="{FF2B5EF4-FFF2-40B4-BE49-F238E27FC236}">
                <a16:creationId xmlns:a16="http://schemas.microsoft.com/office/drawing/2014/main" id="{7DCE7D64-4A9B-416D-A165-E5E972B44FA8}"/>
              </a:ext>
            </a:extLst>
          </p:cNvPr>
          <p:cNvSpPr txBox="1"/>
          <p:nvPr/>
        </p:nvSpPr>
        <p:spPr>
          <a:xfrm>
            <a:off x="852619" y="197710"/>
            <a:ext cx="9724767" cy="1200329"/>
          </a:xfrm>
          <a:prstGeom prst="rect">
            <a:avLst/>
          </a:prstGeom>
          <a:noFill/>
        </p:spPr>
        <p:txBody>
          <a:bodyPr wrap="square" rtlCol="0">
            <a:spAutoFit/>
          </a:bodyPr>
          <a:lstStyle/>
          <a:p>
            <a:r>
              <a:rPr lang="vi-VN" sz="2400" dirty="0">
                <a:latin typeface="Times New Roman" panose="02020603050405020304" pitchFamily="18" charset="0"/>
                <a:cs typeface="Times New Roman" panose="02020603050405020304" pitchFamily="18" charset="0"/>
              </a:rPr>
              <a:t>Mô tả thuật toán: - Từ đỉnh bắt đầu, lưu đỉnh bắt đầu vào tập các đỉnh đã xét, lưu độ dài từ đỉnh này đến tất cả các đỉnh khác (nếu có đường đi trực tiếp). Tập đỉnh đã xét: đỉnh 0</a:t>
            </a:r>
            <a:endParaRPr lang="en-US" sz="2400" dirty="0">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0726EF2D-5779-456A-9A12-A9DF8F6EE8D2}"/>
              </a:ext>
            </a:extLst>
          </p:cNvPr>
          <p:cNvGraphicFramePr>
            <a:graphicFrameLocks noGrp="1"/>
          </p:cNvGraphicFramePr>
          <p:nvPr>
            <p:extLst>
              <p:ext uri="{D42A27DB-BD31-4B8C-83A1-F6EECF244321}">
                <p14:modId xmlns:p14="http://schemas.microsoft.com/office/powerpoint/2010/main" val="2328357740"/>
              </p:ext>
            </p:extLst>
          </p:nvPr>
        </p:nvGraphicFramePr>
        <p:xfrm>
          <a:off x="1513017" y="4735612"/>
          <a:ext cx="8128002" cy="1854200"/>
        </p:xfrm>
        <a:graphic>
          <a:graphicData uri="http://schemas.openxmlformats.org/drawingml/2006/table">
            <a:tbl>
              <a:tblPr firstRow="1" bandRow="1">
                <a:tableStyleId>{5C22544A-7EE6-4342-B048-85BDC9FD1C3A}</a:tableStyleId>
              </a:tblPr>
              <a:tblGrid>
                <a:gridCol w="1341395">
                  <a:extLst>
                    <a:ext uri="{9D8B030D-6E8A-4147-A177-3AD203B41FA5}">
                      <a16:colId xmlns:a16="http://schemas.microsoft.com/office/drawing/2014/main" val="1293386901"/>
                    </a:ext>
                  </a:extLst>
                </a:gridCol>
                <a:gridCol w="1367939">
                  <a:extLst>
                    <a:ext uri="{9D8B030D-6E8A-4147-A177-3AD203B41FA5}">
                      <a16:colId xmlns:a16="http://schemas.microsoft.com/office/drawing/2014/main" val="1778259667"/>
                    </a:ext>
                  </a:extLst>
                </a:gridCol>
                <a:gridCol w="1354667">
                  <a:extLst>
                    <a:ext uri="{9D8B030D-6E8A-4147-A177-3AD203B41FA5}">
                      <a16:colId xmlns:a16="http://schemas.microsoft.com/office/drawing/2014/main" val="1962287654"/>
                    </a:ext>
                  </a:extLst>
                </a:gridCol>
                <a:gridCol w="1354667">
                  <a:extLst>
                    <a:ext uri="{9D8B030D-6E8A-4147-A177-3AD203B41FA5}">
                      <a16:colId xmlns:a16="http://schemas.microsoft.com/office/drawing/2014/main" val="974578841"/>
                    </a:ext>
                  </a:extLst>
                </a:gridCol>
                <a:gridCol w="1354667">
                  <a:extLst>
                    <a:ext uri="{9D8B030D-6E8A-4147-A177-3AD203B41FA5}">
                      <a16:colId xmlns:a16="http://schemas.microsoft.com/office/drawing/2014/main" val="197636636"/>
                    </a:ext>
                  </a:extLst>
                </a:gridCol>
                <a:gridCol w="1354667">
                  <a:extLst>
                    <a:ext uri="{9D8B030D-6E8A-4147-A177-3AD203B41FA5}">
                      <a16:colId xmlns:a16="http://schemas.microsoft.com/office/drawing/2014/main" val="2081990926"/>
                    </a:ext>
                  </a:extLst>
                </a:gridCol>
              </a:tblGrid>
              <a:tr h="370840">
                <a:tc>
                  <a:txBody>
                    <a:bodyPr/>
                    <a:lstStyle/>
                    <a:p>
                      <a:r>
                        <a:rPr lang="en-US" b="0" dirty="0">
                          <a:solidFill>
                            <a:schemeClr val="tx1">
                              <a:lumMod val="75000"/>
                              <a:lumOff val="25000"/>
                            </a:schemeClr>
                          </a:solidFill>
                          <a:latin typeface="Times New Roman" panose="02020603050405020304" pitchFamily="18" charset="0"/>
                          <a:cs typeface="Times New Roman" panose="02020603050405020304" pitchFamily="18" charset="0"/>
                        </a:rPr>
                        <a:t>B</a:t>
                      </a:r>
                      <a:r>
                        <a:rPr lang="vi-VN" b="0" dirty="0">
                          <a:solidFill>
                            <a:schemeClr val="tx1">
                              <a:lumMod val="75000"/>
                              <a:lumOff val="25000"/>
                            </a:schemeClr>
                          </a:solidFill>
                          <a:latin typeface="Times New Roman" panose="02020603050405020304" pitchFamily="18" charset="0"/>
                          <a:cs typeface="Times New Roman" panose="02020603050405020304" pitchFamily="18" charset="0"/>
                        </a:rPr>
                        <a:t>ư</a:t>
                      </a:r>
                      <a:r>
                        <a:rPr lang="en-US" b="0" dirty="0" err="1">
                          <a:solidFill>
                            <a:schemeClr val="tx1">
                              <a:lumMod val="75000"/>
                              <a:lumOff val="25000"/>
                            </a:schemeClr>
                          </a:solidFill>
                          <a:latin typeface="Times New Roman" panose="02020603050405020304" pitchFamily="18" charset="0"/>
                          <a:cs typeface="Times New Roman" panose="02020603050405020304" pitchFamily="18" charset="0"/>
                        </a:rPr>
                        <a:t>ớc</a:t>
                      </a:r>
                      <a:r>
                        <a:rPr lang="en-US" b="0"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b="0" dirty="0" err="1">
                          <a:solidFill>
                            <a:schemeClr val="tx1">
                              <a:lumMod val="75000"/>
                              <a:lumOff val="25000"/>
                            </a:schemeClr>
                          </a:solidFill>
                          <a:latin typeface="Times New Roman" panose="02020603050405020304" pitchFamily="18" charset="0"/>
                          <a:cs typeface="Times New Roman" panose="02020603050405020304" pitchFamily="18" charset="0"/>
                        </a:rPr>
                        <a:t>Đỉnh</a:t>
                      </a:r>
                      <a:r>
                        <a:rPr lang="en-US" b="0" dirty="0">
                          <a:solidFill>
                            <a:schemeClr val="tx1">
                              <a:lumMod val="75000"/>
                              <a:lumOff val="25000"/>
                            </a:schemeClr>
                          </a:solidFill>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lumMod val="75000"/>
                              <a:lumOff val="25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28281370"/>
                  </a:ext>
                </a:extLst>
              </a:tr>
              <a:tr h="370840">
                <a:tc>
                  <a:txBody>
                    <a:bodyPr/>
                    <a:lstStyle/>
                    <a:p>
                      <a:r>
                        <a:rPr lang="en-US" dirty="0">
                          <a:solidFill>
                            <a:schemeClr val="tx1">
                              <a:lumMod val="75000"/>
                              <a:lumOff val="25000"/>
                            </a:schemeClr>
                          </a:solidFill>
                        </a:rPr>
                        <a:t>0(</a:t>
                      </a:r>
                      <a:r>
                        <a:rPr lang="en-US" dirty="0" err="1">
                          <a:solidFill>
                            <a:schemeClr val="tx1">
                              <a:lumMod val="75000"/>
                              <a:lumOff val="25000"/>
                            </a:schemeClr>
                          </a:solidFill>
                        </a:rPr>
                        <a:t>khởi</a:t>
                      </a:r>
                      <a:r>
                        <a:rPr lang="en-US" dirty="0">
                          <a:solidFill>
                            <a:schemeClr val="tx1">
                              <a:lumMod val="75000"/>
                              <a:lumOff val="25000"/>
                            </a:schemeClr>
                          </a:solidFill>
                        </a:rPr>
                        <a:t> </a:t>
                      </a:r>
                      <a:r>
                        <a:rPr lang="en-US" dirty="0" err="1">
                          <a:solidFill>
                            <a:schemeClr val="tx1">
                              <a:lumMod val="75000"/>
                              <a:lumOff val="25000"/>
                            </a:schemeClr>
                          </a:solidFill>
                        </a:rPr>
                        <a:t>tạo</a:t>
                      </a:r>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FF0000"/>
                          </a:solidFill>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24,0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FF0000"/>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22,0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5817908"/>
                  </a:ext>
                </a:extLst>
              </a:tr>
              <a:tr h="370840">
                <a:tc>
                  <a:txBody>
                    <a:bodyPr/>
                    <a:lstStyle/>
                    <a:p>
                      <a:endParaRPr lang="en-US">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3055813"/>
                  </a:ext>
                </a:extLst>
              </a:tr>
              <a:tr h="370840">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2924731"/>
                  </a:ext>
                </a:extLst>
              </a:tr>
              <a:tr h="370840">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5873109"/>
                  </a:ext>
                </a:extLst>
              </a:tr>
            </a:tbl>
          </a:graphicData>
        </a:graphic>
      </p:graphicFrame>
    </p:spTree>
    <p:extLst>
      <p:ext uri="{BB962C8B-B14F-4D97-AF65-F5344CB8AC3E}">
        <p14:creationId xmlns:p14="http://schemas.microsoft.com/office/powerpoint/2010/main" val="18414797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B41AFD-805F-496C-802B-F609ABD95814}"/>
              </a:ext>
            </a:extLst>
          </p:cNvPr>
          <p:cNvSpPr>
            <a:spLocks noGrp="1"/>
          </p:cNvSpPr>
          <p:nvPr>
            <p:ph idx="1"/>
          </p:nvPr>
        </p:nvSpPr>
        <p:spPr>
          <a:xfrm>
            <a:off x="942760" y="0"/>
            <a:ext cx="10178323" cy="6858000"/>
          </a:xfrm>
        </p:spPr>
        <p:txBody>
          <a:bodyPr/>
          <a:lstStyle/>
          <a:p>
            <a:pPr marL="0" indent="0">
              <a:buNone/>
            </a:pPr>
            <a:r>
              <a:rPr lang="vi-VN" dirty="0"/>
              <a:t>- </a:t>
            </a:r>
            <a:r>
              <a:rPr lang="vi-VN" sz="2400" dirty="0">
                <a:latin typeface="Times New Roman" panose="02020603050405020304" pitchFamily="18" charset="0"/>
                <a:cs typeface="Times New Roman" panose="02020603050405020304" pitchFamily="18" charset="0"/>
              </a:rPr>
              <a:t>Chọn đỉnh gần nhất với tập đỉnh đã xét (đỉnh 2), lưu đỉnh này vào tập các đỉnh đã xét. Cập nhật khoảng cách đến các đỉnh còn lại nếu đỉnh vừa chọn có khoảng cách nhỏ hơn so với khoảng cách đã lưu trước đó. Tập đỉnh đã xét: đỉnh 0, đỉnh 2</a:t>
            </a: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5207B7-E354-4753-AC18-C06078E16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7363" y="1198605"/>
            <a:ext cx="4745568" cy="3274542"/>
          </a:xfrm>
          <a:prstGeom prst="rect">
            <a:avLst/>
          </a:prstGeom>
        </p:spPr>
      </p:pic>
      <p:graphicFrame>
        <p:nvGraphicFramePr>
          <p:cNvPr id="6" name="Table 6">
            <a:extLst>
              <a:ext uri="{FF2B5EF4-FFF2-40B4-BE49-F238E27FC236}">
                <a16:creationId xmlns:a16="http://schemas.microsoft.com/office/drawing/2014/main" id="{1C3628F7-B81A-4C13-8609-F1C8E739D3F4}"/>
              </a:ext>
            </a:extLst>
          </p:cNvPr>
          <p:cNvGraphicFramePr>
            <a:graphicFrameLocks noGrp="1"/>
          </p:cNvGraphicFramePr>
          <p:nvPr>
            <p:extLst>
              <p:ext uri="{D42A27DB-BD31-4B8C-83A1-F6EECF244321}">
                <p14:modId xmlns:p14="http://schemas.microsoft.com/office/powerpoint/2010/main" val="3693441187"/>
              </p:ext>
            </p:extLst>
          </p:nvPr>
        </p:nvGraphicFramePr>
        <p:xfrm>
          <a:off x="1488301" y="4735612"/>
          <a:ext cx="8128002" cy="185420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947573873"/>
                    </a:ext>
                  </a:extLst>
                </a:gridCol>
                <a:gridCol w="1354667">
                  <a:extLst>
                    <a:ext uri="{9D8B030D-6E8A-4147-A177-3AD203B41FA5}">
                      <a16:colId xmlns:a16="http://schemas.microsoft.com/office/drawing/2014/main" val="3295090865"/>
                    </a:ext>
                  </a:extLst>
                </a:gridCol>
                <a:gridCol w="1354667">
                  <a:extLst>
                    <a:ext uri="{9D8B030D-6E8A-4147-A177-3AD203B41FA5}">
                      <a16:colId xmlns:a16="http://schemas.microsoft.com/office/drawing/2014/main" val="994219608"/>
                    </a:ext>
                  </a:extLst>
                </a:gridCol>
                <a:gridCol w="1354667">
                  <a:extLst>
                    <a:ext uri="{9D8B030D-6E8A-4147-A177-3AD203B41FA5}">
                      <a16:colId xmlns:a16="http://schemas.microsoft.com/office/drawing/2014/main" val="1643493243"/>
                    </a:ext>
                  </a:extLst>
                </a:gridCol>
                <a:gridCol w="1354667">
                  <a:extLst>
                    <a:ext uri="{9D8B030D-6E8A-4147-A177-3AD203B41FA5}">
                      <a16:colId xmlns:a16="http://schemas.microsoft.com/office/drawing/2014/main" val="1048033074"/>
                    </a:ext>
                  </a:extLst>
                </a:gridCol>
                <a:gridCol w="1354667">
                  <a:extLst>
                    <a:ext uri="{9D8B030D-6E8A-4147-A177-3AD203B41FA5}">
                      <a16:colId xmlns:a16="http://schemas.microsoft.com/office/drawing/2014/main" val="3652493422"/>
                    </a:ext>
                  </a:extLst>
                </a:gridCol>
              </a:tblGrid>
              <a:tr h="370840">
                <a:tc>
                  <a:txBody>
                    <a:bodyPr/>
                    <a:lstStyle/>
                    <a:p>
                      <a:r>
                        <a:rPr lang="en-US" b="0" dirty="0">
                          <a:solidFill>
                            <a:schemeClr val="tx1">
                              <a:lumMod val="75000"/>
                              <a:lumOff val="25000"/>
                            </a:schemeClr>
                          </a:solidFill>
                          <a:latin typeface="Times New Roman" panose="02020603050405020304" pitchFamily="18" charset="0"/>
                          <a:cs typeface="Times New Roman" panose="02020603050405020304" pitchFamily="18" charset="0"/>
                        </a:rPr>
                        <a:t>B</a:t>
                      </a:r>
                      <a:r>
                        <a:rPr lang="vi-VN" b="0" dirty="0">
                          <a:solidFill>
                            <a:schemeClr val="tx1">
                              <a:lumMod val="75000"/>
                              <a:lumOff val="25000"/>
                            </a:schemeClr>
                          </a:solidFill>
                          <a:latin typeface="Times New Roman" panose="02020603050405020304" pitchFamily="18" charset="0"/>
                          <a:cs typeface="Times New Roman" panose="02020603050405020304" pitchFamily="18" charset="0"/>
                        </a:rPr>
                        <a:t>ư</a:t>
                      </a:r>
                      <a:r>
                        <a:rPr lang="en-US" b="0" dirty="0" err="1">
                          <a:solidFill>
                            <a:schemeClr val="tx1">
                              <a:lumMod val="75000"/>
                              <a:lumOff val="25000"/>
                            </a:schemeClr>
                          </a:solidFill>
                          <a:latin typeface="Times New Roman" panose="02020603050405020304" pitchFamily="18" charset="0"/>
                          <a:cs typeface="Times New Roman" panose="02020603050405020304" pitchFamily="18" charset="0"/>
                        </a:rPr>
                        <a:t>ớc</a:t>
                      </a:r>
                      <a:r>
                        <a:rPr lang="en-US" b="0"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b="0" dirty="0" err="1">
                          <a:solidFill>
                            <a:schemeClr val="tx1">
                              <a:lumMod val="75000"/>
                              <a:lumOff val="25000"/>
                            </a:schemeClr>
                          </a:solidFill>
                          <a:latin typeface="Times New Roman" panose="02020603050405020304" pitchFamily="18" charset="0"/>
                          <a:cs typeface="Times New Roman" panose="02020603050405020304" pitchFamily="18" charset="0"/>
                        </a:rPr>
                        <a:t>Đỉnh</a:t>
                      </a:r>
                      <a:r>
                        <a:rPr lang="en-US" b="0" dirty="0">
                          <a:solidFill>
                            <a:schemeClr val="tx1">
                              <a:lumMod val="75000"/>
                              <a:lumOff val="25000"/>
                            </a:schemeClr>
                          </a:solidFill>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lumMod val="75000"/>
                              <a:lumOff val="25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5901323"/>
                  </a:ext>
                </a:extLst>
              </a:tr>
              <a:tr h="370840">
                <a:tc>
                  <a:txBody>
                    <a:bodyPr/>
                    <a:lstStyle/>
                    <a:p>
                      <a:r>
                        <a:rPr lang="en-US" dirty="0">
                          <a:solidFill>
                            <a:schemeClr val="tx1">
                              <a:lumMod val="75000"/>
                              <a:lumOff val="25000"/>
                            </a:schemeClr>
                          </a:solidFill>
                        </a:rPr>
                        <a:t>0(</a:t>
                      </a:r>
                      <a:r>
                        <a:rPr lang="en-US" dirty="0" err="1">
                          <a:solidFill>
                            <a:schemeClr val="tx1">
                              <a:lumMod val="75000"/>
                              <a:lumOff val="25000"/>
                            </a:schemeClr>
                          </a:solidFill>
                        </a:rPr>
                        <a:t>khởi</a:t>
                      </a:r>
                      <a:r>
                        <a:rPr lang="en-US" dirty="0">
                          <a:solidFill>
                            <a:schemeClr val="tx1">
                              <a:lumMod val="75000"/>
                              <a:lumOff val="25000"/>
                            </a:schemeClr>
                          </a:solidFill>
                        </a:rPr>
                        <a:t> </a:t>
                      </a:r>
                      <a:r>
                        <a:rPr lang="en-US" dirty="0" err="1">
                          <a:solidFill>
                            <a:schemeClr val="tx1">
                              <a:lumMod val="75000"/>
                              <a:lumOff val="25000"/>
                            </a:schemeClr>
                          </a:solidFill>
                        </a:rPr>
                        <a:t>tạo</a:t>
                      </a:r>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FF0000"/>
                          </a:solidFill>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24,0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FF0000"/>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22,0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43746859"/>
                  </a:ext>
                </a:extLst>
              </a:tr>
              <a:tr h="370840">
                <a:tc>
                  <a:txBody>
                    <a:bodyPr/>
                    <a:lstStyle/>
                    <a:p>
                      <a:endParaRPr lang="en-US">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3306603"/>
                  </a:ext>
                </a:extLst>
              </a:tr>
              <a:tr h="370840">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6531055"/>
                  </a:ext>
                </a:extLst>
              </a:tr>
              <a:tr h="370840">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82944021"/>
                  </a:ext>
                </a:extLst>
              </a:tr>
            </a:tbl>
          </a:graphicData>
        </a:graphic>
      </p:graphicFrame>
      <p:pic>
        <p:nvPicPr>
          <p:cNvPr id="8" name="Picture 7">
            <a:extLst>
              <a:ext uri="{FF2B5EF4-FFF2-40B4-BE49-F238E27FC236}">
                <a16:creationId xmlns:a16="http://schemas.microsoft.com/office/drawing/2014/main" id="{02C0495F-DA8C-4684-9FC2-18A582C13664}"/>
              </a:ext>
            </a:extLst>
          </p:cNvPr>
          <p:cNvPicPr>
            <a:picLocks noChangeAspect="1"/>
          </p:cNvPicPr>
          <p:nvPr/>
        </p:nvPicPr>
        <p:blipFill>
          <a:blip r:embed="rId3"/>
          <a:stretch>
            <a:fillRect/>
          </a:stretch>
        </p:blipFill>
        <p:spPr>
          <a:xfrm>
            <a:off x="961877" y="1198609"/>
            <a:ext cx="5078408" cy="3275335"/>
          </a:xfrm>
          <a:prstGeom prst="rect">
            <a:avLst/>
          </a:prstGeom>
        </p:spPr>
      </p:pic>
      <p:sp>
        <p:nvSpPr>
          <p:cNvPr id="9" name="Arrow: Right 8">
            <a:extLst>
              <a:ext uri="{FF2B5EF4-FFF2-40B4-BE49-F238E27FC236}">
                <a16:creationId xmlns:a16="http://schemas.microsoft.com/office/drawing/2014/main" id="{4D697BD1-C1F5-4BD2-BE35-F2B5D66A5B7E}"/>
              </a:ext>
            </a:extLst>
          </p:cNvPr>
          <p:cNvSpPr/>
          <p:nvPr/>
        </p:nvSpPr>
        <p:spPr>
          <a:xfrm>
            <a:off x="6128952" y="2533139"/>
            <a:ext cx="358347" cy="308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23088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7FD066-373F-45D2-A1C8-346914F6DAEA}"/>
              </a:ext>
            </a:extLst>
          </p:cNvPr>
          <p:cNvSpPr>
            <a:spLocks noGrp="1"/>
          </p:cNvSpPr>
          <p:nvPr>
            <p:ph idx="1"/>
          </p:nvPr>
        </p:nvSpPr>
        <p:spPr>
          <a:xfrm>
            <a:off x="1062681" y="1"/>
            <a:ext cx="10330248" cy="685800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Tiếp tục thực hiện lặp lại bước 2 cho đến khi tìm được cây khung nhỏ nhất.</a:t>
            </a: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C86622D-A860-4C8C-824A-6B790D667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0979" y="389681"/>
            <a:ext cx="4787877" cy="3490342"/>
          </a:xfrm>
          <a:prstGeom prst="rect">
            <a:avLst/>
          </a:prstGeom>
        </p:spPr>
      </p:pic>
      <p:graphicFrame>
        <p:nvGraphicFramePr>
          <p:cNvPr id="6" name="Table 5">
            <a:extLst>
              <a:ext uri="{FF2B5EF4-FFF2-40B4-BE49-F238E27FC236}">
                <a16:creationId xmlns:a16="http://schemas.microsoft.com/office/drawing/2014/main" id="{A0704620-47D1-40EA-8DF8-1652E2CF460E}"/>
              </a:ext>
            </a:extLst>
          </p:cNvPr>
          <p:cNvGraphicFramePr>
            <a:graphicFrameLocks noGrp="1"/>
          </p:cNvGraphicFramePr>
          <p:nvPr>
            <p:extLst>
              <p:ext uri="{D42A27DB-BD31-4B8C-83A1-F6EECF244321}">
                <p14:modId xmlns:p14="http://schemas.microsoft.com/office/powerpoint/2010/main" val="398614239"/>
              </p:ext>
            </p:extLst>
          </p:nvPr>
        </p:nvGraphicFramePr>
        <p:xfrm>
          <a:off x="1386873" y="4485502"/>
          <a:ext cx="8128002" cy="22250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07536878"/>
                    </a:ext>
                  </a:extLst>
                </a:gridCol>
                <a:gridCol w="1354667">
                  <a:extLst>
                    <a:ext uri="{9D8B030D-6E8A-4147-A177-3AD203B41FA5}">
                      <a16:colId xmlns:a16="http://schemas.microsoft.com/office/drawing/2014/main" val="2155797984"/>
                    </a:ext>
                  </a:extLst>
                </a:gridCol>
                <a:gridCol w="1354667">
                  <a:extLst>
                    <a:ext uri="{9D8B030D-6E8A-4147-A177-3AD203B41FA5}">
                      <a16:colId xmlns:a16="http://schemas.microsoft.com/office/drawing/2014/main" val="1300304725"/>
                    </a:ext>
                  </a:extLst>
                </a:gridCol>
                <a:gridCol w="1354667">
                  <a:extLst>
                    <a:ext uri="{9D8B030D-6E8A-4147-A177-3AD203B41FA5}">
                      <a16:colId xmlns:a16="http://schemas.microsoft.com/office/drawing/2014/main" val="1262885827"/>
                    </a:ext>
                  </a:extLst>
                </a:gridCol>
                <a:gridCol w="1354667">
                  <a:extLst>
                    <a:ext uri="{9D8B030D-6E8A-4147-A177-3AD203B41FA5}">
                      <a16:colId xmlns:a16="http://schemas.microsoft.com/office/drawing/2014/main" val="4289974347"/>
                    </a:ext>
                  </a:extLst>
                </a:gridCol>
                <a:gridCol w="1354667">
                  <a:extLst>
                    <a:ext uri="{9D8B030D-6E8A-4147-A177-3AD203B41FA5}">
                      <a16:colId xmlns:a16="http://schemas.microsoft.com/office/drawing/2014/main" val="3148691728"/>
                    </a:ext>
                  </a:extLst>
                </a:gridCol>
              </a:tblGrid>
              <a:tr h="370840">
                <a:tc>
                  <a:txBody>
                    <a:bodyPr/>
                    <a:lstStyle/>
                    <a:p>
                      <a:r>
                        <a:rPr lang="en-US" b="0" dirty="0">
                          <a:solidFill>
                            <a:schemeClr val="tx1">
                              <a:lumMod val="75000"/>
                              <a:lumOff val="25000"/>
                            </a:schemeClr>
                          </a:solidFill>
                          <a:latin typeface="Times New Roman" panose="02020603050405020304" pitchFamily="18" charset="0"/>
                          <a:cs typeface="Times New Roman" panose="02020603050405020304" pitchFamily="18" charset="0"/>
                        </a:rPr>
                        <a:t>B</a:t>
                      </a:r>
                      <a:r>
                        <a:rPr lang="vi-VN" b="0" dirty="0">
                          <a:solidFill>
                            <a:schemeClr val="tx1">
                              <a:lumMod val="75000"/>
                              <a:lumOff val="25000"/>
                            </a:schemeClr>
                          </a:solidFill>
                          <a:latin typeface="Times New Roman" panose="02020603050405020304" pitchFamily="18" charset="0"/>
                          <a:cs typeface="Times New Roman" panose="02020603050405020304" pitchFamily="18" charset="0"/>
                        </a:rPr>
                        <a:t>ư</a:t>
                      </a:r>
                      <a:r>
                        <a:rPr lang="en-US" b="0" dirty="0" err="1">
                          <a:solidFill>
                            <a:schemeClr val="tx1">
                              <a:lumMod val="75000"/>
                              <a:lumOff val="25000"/>
                            </a:schemeClr>
                          </a:solidFill>
                          <a:latin typeface="Times New Roman" panose="02020603050405020304" pitchFamily="18" charset="0"/>
                          <a:cs typeface="Times New Roman" panose="02020603050405020304" pitchFamily="18" charset="0"/>
                        </a:rPr>
                        <a:t>ớc</a:t>
                      </a:r>
                      <a:r>
                        <a:rPr lang="en-US" b="0"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b="0" dirty="0" err="1">
                          <a:solidFill>
                            <a:schemeClr val="tx1">
                              <a:lumMod val="75000"/>
                              <a:lumOff val="25000"/>
                            </a:schemeClr>
                          </a:solidFill>
                          <a:latin typeface="Times New Roman" panose="02020603050405020304" pitchFamily="18" charset="0"/>
                          <a:cs typeface="Times New Roman" panose="02020603050405020304" pitchFamily="18" charset="0"/>
                        </a:rPr>
                        <a:t>Đỉnh</a:t>
                      </a:r>
                      <a:r>
                        <a:rPr lang="en-US" b="0" dirty="0">
                          <a:solidFill>
                            <a:schemeClr val="tx1">
                              <a:lumMod val="75000"/>
                              <a:lumOff val="25000"/>
                            </a:schemeClr>
                          </a:solidFill>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lumMod val="75000"/>
                              <a:lumOff val="25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0324747"/>
                  </a:ext>
                </a:extLst>
              </a:tr>
              <a:tr h="370840">
                <a:tc>
                  <a:txBody>
                    <a:bodyPr/>
                    <a:lstStyle/>
                    <a:p>
                      <a:r>
                        <a:rPr lang="en-US" dirty="0">
                          <a:solidFill>
                            <a:schemeClr val="tx1">
                              <a:lumMod val="75000"/>
                              <a:lumOff val="25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FF0000"/>
                          </a:solidFill>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24,0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FF0000"/>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22,0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6820444"/>
                  </a:ext>
                </a:extLst>
              </a:tr>
              <a:tr h="370840">
                <a:tc>
                  <a:txBody>
                    <a:bodyPr/>
                    <a:lstStyle/>
                    <a:p>
                      <a:r>
                        <a:rPr lang="en-US" dirty="0">
                          <a:solidFill>
                            <a:schemeClr val="tx1">
                              <a:lumMod val="75000"/>
                              <a:lumOff val="25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22,2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FF0000"/>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14,2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0482172"/>
                  </a:ext>
                </a:extLst>
              </a:tr>
              <a:tr h="370840">
                <a:tc>
                  <a:txBody>
                    <a:bodyPr/>
                    <a:lstStyle/>
                    <a:p>
                      <a:r>
                        <a:rPr lang="en-US" dirty="0">
                          <a:solidFill>
                            <a:schemeClr val="tx1">
                              <a:lumMod val="75000"/>
                              <a:lumOff val="25000"/>
                            </a:schemeClr>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7177137"/>
                  </a:ext>
                </a:extLst>
              </a:tr>
              <a:tr h="370840">
                <a:tc>
                  <a:txBody>
                    <a:bodyPr/>
                    <a:lstStyle/>
                    <a:p>
                      <a:endParaRPr lang="en-US">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5326081"/>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380591"/>
                  </a:ext>
                </a:extLst>
              </a:tr>
            </a:tbl>
          </a:graphicData>
        </a:graphic>
      </p:graphicFrame>
      <p:pic>
        <p:nvPicPr>
          <p:cNvPr id="7" name="Picture 6">
            <a:extLst>
              <a:ext uri="{FF2B5EF4-FFF2-40B4-BE49-F238E27FC236}">
                <a16:creationId xmlns:a16="http://schemas.microsoft.com/office/drawing/2014/main" id="{CB39C41C-ABBE-4FCF-866D-F60C059BDBAE}"/>
              </a:ext>
            </a:extLst>
          </p:cNvPr>
          <p:cNvPicPr>
            <a:picLocks noChangeAspect="1"/>
          </p:cNvPicPr>
          <p:nvPr/>
        </p:nvPicPr>
        <p:blipFill>
          <a:blip r:embed="rId3"/>
          <a:stretch>
            <a:fillRect/>
          </a:stretch>
        </p:blipFill>
        <p:spPr>
          <a:xfrm>
            <a:off x="951472" y="383412"/>
            <a:ext cx="5041557" cy="3508966"/>
          </a:xfrm>
          <a:prstGeom prst="rect">
            <a:avLst/>
          </a:prstGeom>
        </p:spPr>
      </p:pic>
      <p:sp>
        <p:nvSpPr>
          <p:cNvPr id="8" name="Arrow: Right 7">
            <a:extLst>
              <a:ext uri="{FF2B5EF4-FFF2-40B4-BE49-F238E27FC236}">
                <a16:creationId xmlns:a16="http://schemas.microsoft.com/office/drawing/2014/main" id="{36A77350-AFC1-4B1F-B884-B425B745148A}"/>
              </a:ext>
            </a:extLst>
          </p:cNvPr>
          <p:cNvSpPr/>
          <p:nvPr/>
        </p:nvSpPr>
        <p:spPr>
          <a:xfrm>
            <a:off x="6166024" y="1804086"/>
            <a:ext cx="407773" cy="358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1724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E7603A7-2BE9-477F-BC99-FF5D1AB47B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21097" y="308921"/>
            <a:ext cx="4844831" cy="3521676"/>
          </a:xfrm>
        </p:spPr>
      </p:pic>
      <p:graphicFrame>
        <p:nvGraphicFramePr>
          <p:cNvPr id="6" name="Table 5">
            <a:extLst>
              <a:ext uri="{FF2B5EF4-FFF2-40B4-BE49-F238E27FC236}">
                <a16:creationId xmlns:a16="http://schemas.microsoft.com/office/drawing/2014/main" id="{B75D7AC7-D5DA-44B8-88EA-39402EA1AABC}"/>
              </a:ext>
            </a:extLst>
          </p:cNvPr>
          <p:cNvGraphicFramePr>
            <a:graphicFrameLocks noGrp="1"/>
          </p:cNvGraphicFramePr>
          <p:nvPr>
            <p:extLst>
              <p:ext uri="{D42A27DB-BD31-4B8C-83A1-F6EECF244321}">
                <p14:modId xmlns:p14="http://schemas.microsoft.com/office/powerpoint/2010/main" val="572035704"/>
              </p:ext>
            </p:extLst>
          </p:nvPr>
        </p:nvGraphicFramePr>
        <p:xfrm>
          <a:off x="1288021" y="4263081"/>
          <a:ext cx="8128002" cy="185420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470114732"/>
                    </a:ext>
                  </a:extLst>
                </a:gridCol>
                <a:gridCol w="1354667">
                  <a:extLst>
                    <a:ext uri="{9D8B030D-6E8A-4147-A177-3AD203B41FA5}">
                      <a16:colId xmlns:a16="http://schemas.microsoft.com/office/drawing/2014/main" val="3151131362"/>
                    </a:ext>
                  </a:extLst>
                </a:gridCol>
                <a:gridCol w="1354667">
                  <a:extLst>
                    <a:ext uri="{9D8B030D-6E8A-4147-A177-3AD203B41FA5}">
                      <a16:colId xmlns:a16="http://schemas.microsoft.com/office/drawing/2014/main" val="1064552275"/>
                    </a:ext>
                  </a:extLst>
                </a:gridCol>
                <a:gridCol w="1354667">
                  <a:extLst>
                    <a:ext uri="{9D8B030D-6E8A-4147-A177-3AD203B41FA5}">
                      <a16:colId xmlns:a16="http://schemas.microsoft.com/office/drawing/2014/main" val="4271245063"/>
                    </a:ext>
                  </a:extLst>
                </a:gridCol>
                <a:gridCol w="1354667">
                  <a:extLst>
                    <a:ext uri="{9D8B030D-6E8A-4147-A177-3AD203B41FA5}">
                      <a16:colId xmlns:a16="http://schemas.microsoft.com/office/drawing/2014/main" val="2541673937"/>
                    </a:ext>
                  </a:extLst>
                </a:gridCol>
                <a:gridCol w="1354667">
                  <a:extLst>
                    <a:ext uri="{9D8B030D-6E8A-4147-A177-3AD203B41FA5}">
                      <a16:colId xmlns:a16="http://schemas.microsoft.com/office/drawing/2014/main" val="3161414652"/>
                    </a:ext>
                  </a:extLst>
                </a:gridCol>
              </a:tblGrid>
              <a:tr h="370840">
                <a:tc>
                  <a:txBody>
                    <a:bodyPr/>
                    <a:lstStyle/>
                    <a:p>
                      <a:r>
                        <a:rPr lang="en-US" b="0" dirty="0">
                          <a:solidFill>
                            <a:schemeClr val="tx1">
                              <a:lumMod val="75000"/>
                              <a:lumOff val="25000"/>
                            </a:schemeClr>
                          </a:solidFill>
                          <a:latin typeface="Times New Roman" panose="02020603050405020304" pitchFamily="18" charset="0"/>
                          <a:cs typeface="Times New Roman" panose="02020603050405020304" pitchFamily="18" charset="0"/>
                        </a:rPr>
                        <a:t>B</a:t>
                      </a:r>
                      <a:r>
                        <a:rPr lang="vi-VN" b="0" dirty="0">
                          <a:solidFill>
                            <a:schemeClr val="tx1">
                              <a:lumMod val="75000"/>
                              <a:lumOff val="25000"/>
                            </a:schemeClr>
                          </a:solidFill>
                          <a:latin typeface="Times New Roman" panose="02020603050405020304" pitchFamily="18" charset="0"/>
                          <a:cs typeface="Times New Roman" panose="02020603050405020304" pitchFamily="18" charset="0"/>
                        </a:rPr>
                        <a:t>ư</a:t>
                      </a:r>
                      <a:r>
                        <a:rPr lang="en-US" b="0" dirty="0" err="1">
                          <a:solidFill>
                            <a:schemeClr val="tx1">
                              <a:lumMod val="75000"/>
                              <a:lumOff val="25000"/>
                            </a:schemeClr>
                          </a:solidFill>
                          <a:latin typeface="Times New Roman" panose="02020603050405020304" pitchFamily="18" charset="0"/>
                          <a:cs typeface="Times New Roman" panose="02020603050405020304" pitchFamily="18" charset="0"/>
                        </a:rPr>
                        <a:t>ớc</a:t>
                      </a:r>
                      <a:r>
                        <a:rPr lang="en-US" b="0"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b="0" dirty="0" err="1">
                          <a:solidFill>
                            <a:schemeClr val="tx1">
                              <a:lumMod val="75000"/>
                              <a:lumOff val="25000"/>
                            </a:schemeClr>
                          </a:solidFill>
                          <a:latin typeface="Times New Roman" panose="02020603050405020304" pitchFamily="18" charset="0"/>
                          <a:cs typeface="Times New Roman" panose="02020603050405020304" pitchFamily="18" charset="0"/>
                        </a:rPr>
                        <a:t>Đỉnh</a:t>
                      </a:r>
                      <a:r>
                        <a:rPr lang="en-US" b="0" dirty="0">
                          <a:solidFill>
                            <a:schemeClr val="tx1">
                              <a:lumMod val="75000"/>
                              <a:lumOff val="25000"/>
                            </a:schemeClr>
                          </a:solidFill>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lumMod val="75000"/>
                              <a:lumOff val="25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5105136"/>
                  </a:ext>
                </a:extLst>
              </a:tr>
              <a:tr h="370840">
                <a:tc>
                  <a:txBody>
                    <a:bodyPr/>
                    <a:lstStyle/>
                    <a:p>
                      <a:r>
                        <a:rPr lang="en-US" dirty="0">
                          <a:solidFill>
                            <a:schemeClr val="tx1">
                              <a:lumMod val="75000"/>
                              <a:lumOff val="25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FF0000"/>
                          </a:solidFill>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24,0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FF0000"/>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22,0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6862781"/>
                  </a:ext>
                </a:extLst>
              </a:tr>
              <a:tr h="370840">
                <a:tc>
                  <a:txBody>
                    <a:bodyPr/>
                    <a:lstStyle/>
                    <a:p>
                      <a:r>
                        <a:rPr lang="en-US" dirty="0">
                          <a:solidFill>
                            <a:schemeClr val="tx1">
                              <a:lumMod val="75000"/>
                              <a:lumOff val="25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22,2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FF0000"/>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14,2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6632298"/>
                  </a:ext>
                </a:extLst>
              </a:tr>
              <a:tr h="370840">
                <a:tc>
                  <a:txBody>
                    <a:bodyPr/>
                    <a:lstStyle/>
                    <a:p>
                      <a:r>
                        <a:rPr lang="en-US" dirty="0">
                          <a:solidFill>
                            <a:schemeClr val="tx1">
                              <a:lumMod val="75000"/>
                              <a:lumOff val="25000"/>
                            </a:schemeClr>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FF0000"/>
                          </a:solidFill>
                        </a:rPr>
                        <a:t>13,3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14,2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0930373"/>
                  </a:ext>
                </a:extLst>
              </a:tr>
              <a:tr h="370840">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0041814"/>
                  </a:ext>
                </a:extLst>
              </a:tr>
            </a:tbl>
          </a:graphicData>
        </a:graphic>
      </p:graphicFrame>
      <p:pic>
        <p:nvPicPr>
          <p:cNvPr id="7" name="Picture 6">
            <a:extLst>
              <a:ext uri="{FF2B5EF4-FFF2-40B4-BE49-F238E27FC236}">
                <a16:creationId xmlns:a16="http://schemas.microsoft.com/office/drawing/2014/main" id="{17667E88-E483-488E-B3C8-6C3D9E7CFF1D}"/>
              </a:ext>
            </a:extLst>
          </p:cNvPr>
          <p:cNvPicPr>
            <a:picLocks noChangeAspect="1"/>
          </p:cNvPicPr>
          <p:nvPr/>
        </p:nvPicPr>
        <p:blipFill>
          <a:blip r:embed="rId3"/>
          <a:stretch>
            <a:fillRect/>
          </a:stretch>
        </p:blipFill>
        <p:spPr>
          <a:xfrm>
            <a:off x="996986" y="350863"/>
            <a:ext cx="4785775" cy="3487214"/>
          </a:xfrm>
          <a:prstGeom prst="rect">
            <a:avLst/>
          </a:prstGeom>
        </p:spPr>
      </p:pic>
      <p:sp>
        <p:nvSpPr>
          <p:cNvPr id="8" name="Arrow: Right 7">
            <a:extLst>
              <a:ext uri="{FF2B5EF4-FFF2-40B4-BE49-F238E27FC236}">
                <a16:creationId xmlns:a16="http://schemas.microsoft.com/office/drawing/2014/main" id="{87718D78-F40E-4A21-B9F6-92F712AFFCBD}"/>
              </a:ext>
            </a:extLst>
          </p:cNvPr>
          <p:cNvSpPr/>
          <p:nvPr/>
        </p:nvSpPr>
        <p:spPr>
          <a:xfrm>
            <a:off x="6017741" y="1853513"/>
            <a:ext cx="457200" cy="383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5742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B1A1DE-E703-4763-9F5E-8A533B4FA3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11303" y="510133"/>
            <a:ext cx="4545703" cy="3592313"/>
          </a:xfrm>
        </p:spPr>
      </p:pic>
      <p:pic>
        <p:nvPicPr>
          <p:cNvPr id="6" name="Picture 5">
            <a:extLst>
              <a:ext uri="{FF2B5EF4-FFF2-40B4-BE49-F238E27FC236}">
                <a16:creationId xmlns:a16="http://schemas.microsoft.com/office/drawing/2014/main" id="{92C3AD5D-4A17-4A12-A3BB-9A3643A0E64A}"/>
              </a:ext>
            </a:extLst>
          </p:cNvPr>
          <p:cNvPicPr>
            <a:picLocks noChangeAspect="1"/>
          </p:cNvPicPr>
          <p:nvPr/>
        </p:nvPicPr>
        <p:blipFill>
          <a:blip r:embed="rId3"/>
          <a:stretch>
            <a:fillRect/>
          </a:stretch>
        </p:blipFill>
        <p:spPr>
          <a:xfrm>
            <a:off x="1191970" y="506627"/>
            <a:ext cx="4714561" cy="3595816"/>
          </a:xfrm>
          <a:prstGeom prst="rect">
            <a:avLst/>
          </a:prstGeom>
        </p:spPr>
      </p:pic>
      <p:sp>
        <p:nvSpPr>
          <p:cNvPr id="7" name="Arrow: Right 6">
            <a:extLst>
              <a:ext uri="{FF2B5EF4-FFF2-40B4-BE49-F238E27FC236}">
                <a16:creationId xmlns:a16="http://schemas.microsoft.com/office/drawing/2014/main" id="{994207E3-19EC-474E-89C7-86DBC1D2696C}"/>
              </a:ext>
            </a:extLst>
          </p:cNvPr>
          <p:cNvSpPr/>
          <p:nvPr/>
        </p:nvSpPr>
        <p:spPr>
          <a:xfrm>
            <a:off x="6067170" y="1964728"/>
            <a:ext cx="481913" cy="370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A7F15136-E37B-43C7-90BE-25F1747CA1B7}"/>
              </a:ext>
            </a:extLst>
          </p:cNvPr>
          <p:cNvGraphicFramePr>
            <a:graphicFrameLocks noGrp="1"/>
          </p:cNvGraphicFramePr>
          <p:nvPr>
            <p:extLst>
              <p:ext uri="{D42A27DB-BD31-4B8C-83A1-F6EECF244321}">
                <p14:modId xmlns:p14="http://schemas.microsoft.com/office/powerpoint/2010/main" val="1814586307"/>
              </p:ext>
            </p:extLst>
          </p:nvPr>
        </p:nvGraphicFramePr>
        <p:xfrm>
          <a:off x="1349805" y="4337221"/>
          <a:ext cx="8128002" cy="185420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4292900863"/>
                    </a:ext>
                  </a:extLst>
                </a:gridCol>
                <a:gridCol w="1354667">
                  <a:extLst>
                    <a:ext uri="{9D8B030D-6E8A-4147-A177-3AD203B41FA5}">
                      <a16:colId xmlns:a16="http://schemas.microsoft.com/office/drawing/2014/main" val="1906772483"/>
                    </a:ext>
                  </a:extLst>
                </a:gridCol>
                <a:gridCol w="1354667">
                  <a:extLst>
                    <a:ext uri="{9D8B030D-6E8A-4147-A177-3AD203B41FA5}">
                      <a16:colId xmlns:a16="http://schemas.microsoft.com/office/drawing/2014/main" val="3701115809"/>
                    </a:ext>
                  </a:extLst>
                </a:gridCol>
                <a:gridCol w="1354667">
                  <a:extLst>
                    <a:ext uri="{9D8B030D-6E8A-4147-A177-3AD203B41FA5}">
                      <a16:colId xmlns:a16="http://schemas.microsoft.com/office/drawing/2014/main" val="544469522"/>
                    </a:ext>
                  </a:extLst>
                </a:gridCol>
                <a:gridCol w="1354667">
                  <a:extLst>
                    <a:ext uri="{9D8B030D-6E8A-4147-A177-3AD203B41FA5}">
                      <a16:colId xmlns:a16="http://schemas.microsoft.com/office/drawing/2014/main" val="713884348"/>
                    </a:ext>
                  </a:extLst>
                </a:gridCol>
                <a:gridCol w="1354667">
                  <a:extLst>
                    <a:ext uri="{9D8B030D-6E8A-4147-A177-3AD203B41FA5}">
                      <a16:colId xmlns:a16="http://schemas.microsoft.com/office/drawing/2014/main" val="1592112810"/>
                    </a:ext>
                  </a:extLst>
                </a:gridCol>
              </a:tblGrid>
              <a:tr h="370840">
                <a:tc>
                  <a:txBody>
                    <a:bodyPr/>
                    <a:lstStyle/>
                    <a:p>
                      <a:r>
                        <a:rPr lang="en-US" b="0" dirty="0">
                          <a:solidFill>
                            <a:schemeClr val="tx1">
                              <a:lumMod val="75000"/>
                              <a:lumOff val="25000"/>
                            </a:schemeClr>
                          </a:solidFill>
                          <a:latin typeface="Times New Roman" panose="02020603050405020304" pitchFamily="18" charset="0"/>
                          <a:cs typeface="Times New Roman" panose="02020603050405020304" pitchFamily="18" charset="0"/>
                        </a:rPr>
                        <a:t>B</a:t>
                      </a:r>
                      <a:r>
                        <a:rPr lang="vi-VN" b="0" dirty="0">
                          <a:solidFill>
                            <a:schemeClr val="tx1">
                              <a:lumMod val="75000"/>
                              <a:lumOff val="25000"/>
                            </a:schemeClr>
                          </a:solidFill>
                          <a:latin typeface="Times New Roman" panose="02020603050405020304" pitchFamily="18" charset="0"/>
                          <a:cs typeface="Times New Roman" panose="02020603050405020304" pitchFamily="18" charset="0"/>
                        </a:rPr>
                        <a:t>ư</a:t>
                      </a:r>
                      <a:r>
                        <a:rPr lang="en-US" b="0" dirty="0" err="1">
                          <a:solidFill>
                            <a:schemeClr val="tx1">
                              <a:lumMod val="75000"/>
                              <a:lumOff val="25000"/>
                            </a:schemeClr>
                          </a:solidFill>
                          <a:latin typeface="Times New Roman" panose="02020603050405020304" pitchFamily="18" charset="0"/>
                          <a:cs typeface="Times New Roman" panose="02020603050405020304" pitchFamily="18" charset="0"/>
                        </a:rPr>
                        <a:t>ớc</a:t>
                      </a:r>
                      <a:r>
                        <a:rPr lang="en-US" b="0"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b="0" dirty="0" err="1">
                          <a:solidFill>
                            <a:schemeClr val="tx1">
                              <a:lumMod val="75000"/>
                              <a:lumOff val="25000"/>
                            </a:schemeClr>
                          </a:solidFill>
                          <a:latin typeface="Times New Roman" panose="02020603050405020304" pitchFamily="18" charset="0"/>
                          <a:cs typeface="Times New Roman" panose="02020603050405020304" pitchFamily="18" charset="0"/>
                        </a:rPr>
                        <a:t>Đỉnh</a:t>
                      </a:r>
                      <a:r>
                        <a:rPr lang="en-US" b="0" dirty="0">
                          <a:solidFill>
                            <a:schemeClr val="tx1">
                              <a:lumMod val="75000"/>
                              <a:lumOff val="25000"/>
                            </a:schemeClr>
                          </a:solidFill>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lumMod val="75000"/>
                              <a:lumOff val="25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9991017"/>
                  </a:ext>
                </a:extLst>
              </a:tr>
              <a:tr h="370840">
                <a:tc>
                  <a:txBody>
                    <a:bodyPr/>
                    <a:lstStyle/>
                    <a:p>
                      <a:r>
                        <a:rPr lang="en-US" dirty="0">
                          <a:solidFill>
                            <a:schemeClr val="tx1">
                              <a:lumMod val="75000"/>
                              <a:lumOff val="25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FF0000"/>
                          </a:solidFill>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24,0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FF0000"/>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22,0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03781502"/>
                  </a:ext>
                </a:extLst>
              </a:tr>
              <a:tr h="370840">
                <a:tc>
                  <a:txBody>
                    <a:bodyPr/>
                    <a:lstStyle/>
                    <a:p>
                      <a:r>
                        <a:rPr lang="en-US" dirty="0">
                          <a:solidFill>
                            <a:schemeClr val="tx1">
                              <a:lumMod val="75000"/>
                              <a:lumOff val="25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22,2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FF0000"/>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14,2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91592044"/>
                  </a:ext>
                </a:extLst>
              </a:tr>
              <a:tr h="370840">
                <a:tc>
                  <a:txBody>
                    <a:bodyPr/>
                    <a:lstStyle/>
                    <a:p>
                      <a:r>
                        <a:rPr lang="en-US" dirty="0">
                          <a:solidFill>
                            <a:schemeClr val="tx1">
                              <a:lumMod val="75000"/>
                              <a:lumOff val="25000"/>
                            </a:schemeClr>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FF0000"/>
                          </a:solidFill>
                        </a:rPr>
                        <a:t>13,3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14,2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4287524"/>
                  </a:ext>
                </a:extLst>
              </a:tr>
              <a:tr h="370840">
                <a:tc>
                  <a:txBody>
                    <a:bodyPr/>
                    <a:lstStyle/>
                    <a:p>
                      <a:r>
                        <a:rPr lang="en-US" dirty="0">
                          <a:solidFill>
                            <a:schemeClr val="tx1">
                              <a:lumMod val="75000"/>
                              <a:lumOff val="25000"/>
                            </a:schemeClr>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FF0000"/>
                          </a:solidFill>
                        </a:rPr>
                        <a:t>13,1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7138346"/>
                  </a:ext>
                </a:extLst>
              </a:tr>
            </a:tbl>
          </a:graphicData>
        </a:graphic>
      </p:graphicFrame>
      <p:sp>
        <p:nvSpPr>
          <p:cNvPr id="9" name="TextBox 8">
            <a:extLst>
              <a:ext uri="{FF2B5EF4-FFF2-40B4-BE49-F238E27FC236}">
                <a16:creationId xmlns:a16="http://schemas.microsoft.com/office/drawing/2014/main" id="{CF026B31-99D1-494B-9EA1-94EA7EF93D8B}"/>
              </a:ext>
            </a:extLst>
          </p:cNvPr>
          <p:cNvSpPr txBox="1"/>
          <p:nvPr/>
        </p:nvSpPr>
        <p:spPr>
          <a:xfrm>
            <a:off x="9835981" y="4917991"/>
            <a:ext cx="1581665" cy="646331"/>
          </a:xfrm>
          <a:prstGeom prst="rect">
            <a:avLst/>
          </a:prstGeom>
          <a:noFill/>
        </p:spPr>
        <p:txBody>
          <a:bodyPr wrap="square" rtlCol="0">
            <a:spAutoFit/>
          </a:bodyPr>
          <a:lstStyle/>
          <a:p>
            <a:r>
              <a:rPr lang="en-US" dirty="0" err="1">
                <a:solidFill>
                  <a:srgbClr val="FF0000"/>
                </a:solidFill>
              </a:rPr>
              <a:t>Tổng</a:t>
            </a:r>
            <a:r>
              <a:rPr lang="en-US" dirty="0">
                <a:solidFill>
                  <a:srgbClr val="FF0000"/>
                </a:solidFill>
              </a:rPr>
              <a:t> </a:t>
            </a:r>
            <a:r>
              <a:rPr lang="en-US" dirty="0" err="1">
                <a:solidFill>
                  <a:srgbClr val="FF0000"/>
                </a:solidFill>
              </a:rPr>
              <a:t>trọng</a:t>
            </a:r>
            <a:r>
              <a:rPr lang="en-US" dirty="0">
                <a:solidFill>
                  <a:srgbClr val="FF0000"/>
                </a:solidFill>
              </a:rPr>
              <a:t> </a:t>
            </a:r>
            <a:r>
              <a:rPr lang="en-US" dirty="0" err="1">
                <a:solidFill>
                  <a:srgbClr val="FF0000"/>
                </a:solidFill>
              </a:rPr>
              <a:t>số</a:t>
            </a:r>
            <a:r>
              <a:rPr lang="en-US" dirty="0">
                <a:solidFill>
                  <a:srgbClr val="FF0000"/>
                </a:solidFill>
              </a:rPr>
              <a:t> </a:t>
            </a:r>
            <a:r>
              <a:rPr lang="en-US" dirty="0" err="1">
                <a:solidFill>
                  <a:srgbClr val="FF0000"/>
                </a:solidFill>
              </a:rPr>
              <a:t>là</a:t>
            </a:r>
            <a:r>
              <a:rPr lang="en-US" dirty="0">
                <a:solidFill>
                  <a:srgbClr val="FF0000"/>
                </a:solidFill>
              </a:rPr>
              <a:t> 52 </a:t>
            </a:r>
          </a:p>
        </p:txBody>
      </p:sp>
    </p:spTree>
    <p:extLst>
      <p:ext uri="{BB962C8B-B14F-4D97-AF65-F5344CB8AC3E}">
        <p14:creationId xmlns:p14="http://schemas.microsoft.com/office/powerpoint/2010/main" val="1313351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8D1BB60-EC47-47F8-BBBF-0DD17A9A8A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5401" y="135925"/>
            <a:ext cx="5278721" cy="3632886"/>
          </a:xfrm>
        </p:spPr>
      </p:pic>
      <p:graphicFrame>
        <p:nvGraphicFramePr>
          <p:cNvPr id="7" name="Table 6">
            <a:extLst>
              <a:ext uri="{FF2B5EF4-FFF2-40B4-BE49-F238E27FC236}">
                <a16:creationId xmlns:a16="http://schemas.microsoft.com/office/drawing/2014/main" id="{4BF14DFF-E501-456A-AFFB-20F884A55FFF}"/>
              </a:ext>
            </a:extLst>
          </p:cNvPr>
          <p:cNvGraphicFramePr>
            <a:graphicFrameLocks noGrp="1"/>
          </p:cNvGraphicFramePr>
          <p:nvPr>
            <p:extLst>
              <p:ext uri="{D42A27DB-BD31-4B8C-83A1-F6EECF244321}">
                <p14:modId xmlns:p14="http://schemas.microsoft.com/office/powerpoint/2010/main" val="3684229547"/>
              </p:ext>
            </p:extLst>
          </p:nvPr>
        </p:nvGraphicFramePr>
        <p:xfrm>
          <a:off x="1312733" y="3917091"/>
          <a:ext cx="8128002" cy="22250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988736107"/>
                    </a:ext>
                  </a:extLst>
                </a:gridCol>
                <a:gridCol w="1354667">
                  <a:extLst>
                    <a:ext uri="{9D8B030D-6E8A-4147-A177-3AD203B41FA5}">
                      <a16:colId xmlns:a16="http://schemas.microsoft.com/office/drawing/2014/main" val="2580499667"/>
                    </a:ext>
                  </a:extLst>
                </a:gridCol>
                <a:gridCol w="1354667">
                  <a:extLst>
                    <a:ext uri="{9D8B030D-6E8A-4147-A177-3AD203B41FA5}">
                      <a16:colId xmlns:a16="http://schemas.microsoft.com/office/drawing/2014/main" val="815762698"/>
                    </a:ext>
                  </a:extLst>
                </a:gridCol>
                <a:gridCol w="1354667">
                  <a:extLst>
                    <a:ext uri="{9D8B030D-6E8A-4147-A177-3AD203B41FA5}">
                      <a16:colId xmlns:a16="http://schemas.microsoft.com/office/drawing/2014/main" val="1714033607"/>
                    </a:ext>
                  </a:extLst>
                </a:gridCol>
                <a:gridCol w="1354667">
                  <a:extLst>
                    <a:ext uri="{9D8B030D-6E8A-4147-A177-3AD203B41FA5}">
                      <a16:colId xmlns:a16="http://schemas.microsoft.com/office/drawing/2014/main" val="1885103831"/>
                    </a:ext>
                  </a:extLst>
                </a:gridCol>
                <a:gridCol w="1354667">
                  <a:extLst>
                    <a:ext uri="{9D8B030D-6E8A-4147-A177-3AD203B41FA5}">
                      <a16:colId xmlns:a16="http://schemas.microsoft.com/office/drawing/2014/main" val="2247283127"/>
                    </a:ext>
                  </a:extLst>
                </a:gridCol>
              </a:tblGrid>
              <a:tr h="370840">
                <a:tc>
                  <a:txBody>
                    <a:bodyPr/>
                    <a:lstStyle/>
                    <a:p>
                      <a:r>
                        <a:rPr lang="en-US" b="0" dirty="0">
                          <a:solidFill>
                            <a:schemeClr val="tx1">
                              <a:lumMod val="75000"/>
                              <a:lumOff val="25000"/>
                            </a:schemeClr>
                          </a:solidFill>
                          <a:latin typeface="Times New Roman" panose="02020603050405020304" pitchFamily="18" charset="0"/>
                          <a:cs typeface="Times New Roman" panose="02020603050405020304" pitchFamily="18" charset="0"/>
                        </a:rPr>
                        <a:t>B</a:t>
                      </a:r>
                      <a:r>
                        <a:rPr lang="vi-VN" b="0" dirty="0">
                          <a:solidFill>
                            <a:schemeClr val="tx1">
                              <a:lumMod val="75000"/>
                              <a:lumOff val="25000"/>
                            </a:schemeClr>
                          </a:solidFill>
                          <a:latin typeface="Times New Roman" panose="02020603050405020304" pitchFamily="18" charset="0"/>
                          <a:cs typeface="Times New Roman" panose="02020603050405020304" pitchFamily="18" charset="0"/>
                        </a:rPr>
                        <a:t>ư</a:t>
                      </a:r>
                      <a:r>
                        <a:rPr lang="en-US" b="0" dirty="0" err="1">
                          <a:solidFill>
                            <a:schemeClr val="tx1">
                              <a:lumMod val="75000"/>
                              <a:lumOff val="25000"/>
                            </a:schemeClr>
                          </a:solidFill>
                          <a:latin typeface="Times New Roman" panose="02020603050405020304" pitchFamily="18" charset="0"/>
                          <a:cs typeface="Times New Roman" panose="02020603050405020304" pitchFamily="18" charset="0"/>
                        </a:rPr>
                        <a:t>ớc</a:t>
                      </a:r>
                      <a:r>
                        <a:rPr lang="en-US" b="0"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b="0" dirty="0" err="1">
                          <a:solidFill>
                            <a:schemeClr val="tx1">
                              <a:lumMod val="75000"/>
                              <a:lumOff val="25000"/>
                            </a:schemeClr>
                          </a:solidFill>
                          <a:latin typeface="Times New Roman" panose="02020603050405020304" pitchFamily="18" charset="0"/>
                          <a:cs typeface="Times New Roman" panose="02020603050405020304" pitchFamily="18" charset="0"/>
                        </a:rPr>
                        <a:t>Đỉnh</a:t>
                      </a:r>
                      <a:r>
                        <a:rPr lang="en-US" b="0" dirty="0">
                          <a:solidFill>
                            <a:schemeClr val="tx1">
                              <a:lumMod val="75000"/>
                              <a:lumOff val="25000"/>
                            </a:schemeClr>
                          </a:solidFill>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lumMod val="75000"/>
                              <a:lumOff val="25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3331964"/>
                  </a:ext>
                </a:extLst>
              </a:tr>
              <a:tr h="370840">
                <a:tc>
                  <a:txBody>
                    <a:bodyPr/>
                    <a:lstStyle/>
                    <a:p>
                      <a:r>
                        <a:rPr lang="en-US" dirty="0">
                          <a:solidFill>
                            <a:schemeClr val="tx1">
                              <a:lumMod val="75000"/>
                              <a:lumOff val="25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FF0000"/>
                          </a:solidFill>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24,0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FF0000"/>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22,0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0857498"/>
                  </a:ext>
                </a:extLst>
              </a:tr>
              <a:tr h="370840">
                <a:tc>
                  <a:txBody>
                    <a:bodyPr/>
                    <a:lstStyle/>
                    <a:p>
                      <a:r>
                        <a:rPr lang="en-US" dirty="0">
                          <a:solidFill>
                            <a:schemeClr val="tx1">
                              <a:lumMod val="75000"/>
                              <a:lumOff val="25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22,2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FF0000"/>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14,2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50992580"/>
                  </a:ext>
                </a:extLst>
              </a:tr>
              <a:tr h="370840">
                <a:tc>
                  <a:txBody>
                    <a:bodyPr/>
                    <a:lstStyle/>
                    <a:p>
                      <a:r>
                        <a:rPr lang="en-US" dirty="0">
                          <a:solidFill>
                            <a:schemeClr val="tx1">
                              <a:lumMod val="75000"/>
                              <a:lumOff val="25000"/>
                            </a:schemeClr>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FF0000"/>
                          </a:solidFill>
                        </a:rPr>
                        <a:t>13,3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14,2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1833695"/>
                  </a:ext>
                </a:extLst>
              </a:tr>
              <a:tr h="370840">
                <a:tc>
                  <a:txBody>
                    <a:bodyPr/>
                    <a:lstStyle/>
                    <a:p>
                      <a:r>
                        <a:rPr lang="en-US" dirty="0">
                          <a:solidFill>
                            <a:schemeClr val="tx1">
                              <a:lumMod val="75000"/>
                              <a:lumOff val="25000"/>
                            </a:schemeClr>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FF0000"/>
                          </a:solidFill>
                        </a:rPr>
                        <a:t>13,1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9034684"/>
                  </a:ext>
                </a:extLst>
              </a:tr>
              <a:tr h="370840">
                <a:tc>
                  <a:txBody>
                    <a:bodyPr/>
                    <a:lstStyle/>
                    <a:p>
                      <a:r>
                        <a:rPr lang="en-US" dirty="0" err="1">
                          <a:solidFill>
                            <a:schemeClr val="tx1">
                              <a:lumMod val="75000"/>
                              <a:lumOff val="25000"/>
                            </a:schemeClr>
                          </a:solidFill>
                        </a:rPr>
                        <a:t>Kết</a:t>
                      </a:r>
                      <a:r>
                        <a:rPr lang="en-US" dirty="0">
                          <a:solidFill>
                            <a:schemeClr val="tx1">
                              <a:lumMod val="75000"/>
                              <a:lumOff val="25000"/>
                            </a:schemeClr>
                          </a:solidFill>
                        </a:rPr>
                        <a:t> </a:t>
                      </a:r>
                      <a:r>
                        <a:rPr lang="en-US" dirty="0" err="1">
                          <a:solidFill>
                            <a:schemeClr val="tx1">
                              <a:lumMod val="75000"/>
                              <a:lumOff val="25000"/>
                            </a:schemeClr>
                          </a:solidFill>
                        </a:rPr>
                        <a:t>luận</a:t>
                      </a:r>
                      <a:endParaRPr lang="en-US"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13,3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lumMod val="75000"/>
                              <a:lumOff val="25000"/>
                            </a:schemeClr>
                          </a:solidFill>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rgbClr val="FF0000"/>
                          </a:solidFill>
                        </a:rPr>
                        <a:t>13,1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6458009"/>
                  </a:ext>
                </a:extLst>
              </a:tr>
            </a:tbl>
          </a:graphicData>
        </a:graphic>
      </p:graphicFrame>
      <p:sp>
        <p:nvSpPr>
          <p:cNvPr id="8" name="TextBox 7">
            <a:extLst>
              <a:ext uri="{FF2B5EF4-FFF2-40B4-BE49-F238E27FC236}">
                <a16:creationId xmlns:a16="http://schemas.microsoft.com/office/drawing/2014/main" id="{B383911F-C1A5-42F5-94F5-BDFE73863299}"/>
              </a:ext>
            </a:extLst>
          </p:cNvPr>
          <p:cNvSpPr txBox="1"/>
          <p:nvPr/>
        </p:nvSpPr>
        <p:spPr>
          <a:xfrm>
            <a:off x="1297462" y="6277232"/>
            <a:ext cx="8266671"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trọng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52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Prim)</a:t>
            </a:r>
          </a:p>
        </p:txBody>
      </p:sp>
    </p:spTree>
    <p:extLst>
      <p:ext uri="{BB962C8B-B14F-4D97-AF65-F5344CB8AC3E}">
        <p14:creationId xmlns:p14="http://schemas.microsoft.com/office/powerpoint/2010/main" val="7781612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CF51B4-F75D-490E-A2C6-260808C0BA03}"/>
              </a:ext>
            </a:extLst>
          </p:cNvPr>
          <p:cNvSpPr>
            <a:spLocks noGrp="1"/>
          </p:cNvSpPr>
          <p:nvPr>
            <p:ph idx="1"/>
          </p:nvPr>
        </p:nvSpPr>
        <p:spPr>
          <a:xfrm>
            <a:off x="1251677" y="1075043"/>
            <a:ext cx="10178323" cy="5399901"/>
          </a:xfrm>
        </p:spPr>
        <p:txBody>
          <a:bodyPr>
            <a:normAutofit lnSpcReduction="10000"/>
          </a:bodyPr>
          <a:lstStyle/>
          <a:p>
            <a:pPr marL="0" indent="0">
              <a:buNone/>
            </a:pPr>
            <a:r>
              <a:rPr lang="en-US" dirty="0">
                <a:latin typeface="Times New Roman" panose="02020603050405020304" pitchFamily="18" charset="0"/>
                <a:cs typeface="Times New Roman" panose="02020603050405020304" pitchFamily="18" charset="0"/>
              </a:rPr>
              <a:t>Ý t</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ởng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Sắp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cạnh</a:t>
            </a:r>
            <a:r>
              <a:rPr lang="en-US" dirty="0">
                <a:latin typeface="Times New Roman" panose="02020603050405020304" pitchFamily="18" charset="0"/>
                <a:cs typeface="Times New Roman" panose="02020603050405020304" pitchFamily="18" charset="0"/>
              </a:rPr>
              <a:t> E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G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trọng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dần</a:t>
            </a:r>
            <a:r>
              <a:rPr lang="en-US" dirty="0">
                <a:latin typeface="Times New Roman" panose="02020603050405020304" pitchFamily="18" charset="0"/>
                <a:cs typeface="Times New Roman" panose="02020603050405020304" pitchFamily="18" charset="0"/>
              </a:rPr>
              <a:t>. Sau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chúng ta bắt đầu thêm các cạnh vào đồ thị</a:t>
            </a:r>
            <a:r>
              <a:rPr lang="en-US" dirty="0">
                <a:latin typeface="Times New Roman" panose="02020603050405020304" pitchFamily="18" charset="0"/>
                <a:cs typeface="Times New Roman" panose="02020603050405020304" pitchFamily="18" charset="0"/>
              </a:rPr>
              <a:t>(T)</a:t>
            </a:r>
            <a:r>
              <a:rPr lang="vi-VN" dirty="0">
                <a:latin typeface="Times New Roman" panose="02020603050405020304" pitchFamily="18" charset="0"/>
                <a:cs typeface="Times New Roman" panose="02020603050405020304" pitchFamily="18" charset="0"/>
              </a:rPr>
              <a:t> bắt đầu từ cạnh có trọng số thấp nhất. Tại bất cứ thời điểm nào, chúng ta cũng cần kiểm tra các thuộc tính của cây khung có còn được duy trì hay không. Trong trường hợp khi thêm một cạnh mà làm phá vỡ thuộc tính của cây khung, thì chúng ta cần cân nhắc việc không thêm cạnh đó vào đồ thị</a:t>
            </a:r>
            <a:endParaRPr lang="en-US" dirty="0">
              <a:latin typeface="Times New Roman" panose="02020603050405020304" pitchFamily="18" charset="0"/>
              <a:cs typeface="Times New Roman" panose="02020603050405020304" pitchFamily="18" charset="0"/>
            </a:endParaRPr>
          </a:p>
          <a:p>
            <a:pPr marL="0" indent="0">
              <a:buNone/>
            </a:pP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tả</a:t>
            </a:r>
            <a:r>
              <a:rPr lang="en-US" dirty="0">
                <a:latin typeface="Times New Roman" panose="02020603050405020304" pitchFamily="18" charset="0"/>
                <a:cs typeface="Times New Roman" panose="02020603050405020304" pitchFamily="18" charset="0"/>
              </a:rPr>
              <a:t>:</a:t>
            </a:r>
          </a:p>
          <a:p>
            <a:pPr marL="0" indent="0">
              <a:buNone/>
            </a:pPr>
            <a:r>
              <a:rPr lang="vi-VN" dirty="0">
                <a:latin typeface="Times New Roman" panose="02020603050405020304" pitchFamily="18" charset="0"/>
                <a:cs typeface="Times New Roman" panose="02020603050405020304" pitchFamily="18" charset="0"/>
              </a:rPr>
              <a:t>Bước 1:  </a:t>
            </a: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Sắp xếp danh sách các cạnh E của G theo trọng số tăng dần. </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Khởi tạo cây khung T rỗng. </a:t>
            </a:r>
            <a:endParaRPr lang="en-US" dirty="0">
              <a:latin typeface="Times New Roman" panose="02020603050405020304" pitchFamily="18" charset="0"/>
              <a:cs typeface="Times New Roman" panose="02020603050405020304" pitchFamily="18" charset="0"/>
            </a:endParaRPr>
          </a:p>
          <a:p>
            <a:pPr marL="0" indent="0">
              <a:buNone/>
            </a:pPr>
            <a:r>
              <a:rPr lang="vi-VN" dirty="0">
                <a:latin typeface="Times New Roman" panose="02020603050405020304" pitchFamily="18" charset="0"/>
                <a:cs typeface="Times New Roman" panose="02020603050405020304" pitchFamily="18" charset="0"/>
              </a:rPr>
              <a:t>Bước 2: Lặp lại cho đến khi tìm được cây khung cực tiểu hoặc E rỗng </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Chọn cạnh (u,v) thỏa điều kiện: </a:t>
            </a:r>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 c(u,v) là trọng số nhỏ nhất trong {c(E)}</a:t>
            </a:r>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 Cạnh (u,v) hợp với T không tạo ra chu trình </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Nạp (u,v) vào T </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Loại cạnh (u,v) ra khỏi E</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500E3E7-5404-4028-A6C0-DE144053D616}"/>
              </a:ext>
            </a:extLst>
          </p:cNvPr>
          <p:cNvSpPr txBox="1"/>
          <p:nvPr/>
        </p:nvSpPr>
        <p:spPr>
          <a:xfrm>
            <a:off x="1260391" y="358347"/>
            <a:ext cx="10256109"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Thuật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toán</a:t>
            </a:r>
            <a:r>
              <a:rPr lang="en-US" sz="2800" dirty="0">
                <a:latin typeface="Times New Roman" panose="02020603050405020304" pitchFamily="18" charset="0"/>
                <a:cs typeface="Times New Roman" panose="02020603050405020304" pitchFamily="18" charset="0"/>
              </a:rPr>
              <a:t> Kruskal </a:t>
            </a:r>
          </a:p>
        </p:txBody>
      </p:sp>
    </p:spTree>
    <p:extLst>
      <p:ext uri="{BB962C8B-B14F-4D97-AF65-F5344CB8AC3E}">
        <p14:creationId xmlns:p14="http://schemas.microsoft.com/office/powerpoint/2010/main" val="26172816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778D1344-1E98-475D-8982-06F8C0C699EF}"/>
              </a:ext>
            </a:extLst>
          </p:cNvPr>
          <p:cNvGraphicFramePr>
            <a:graphicFrameLocks noGrp="1"/>
          </p:cNvGraphicFramePr>
          <p:nvPr>
            <p:extLst>
              <p:ext uri="{D42A27DB-BD31-4B8C-83A1-F6EECF244321}">
                <p14:modId xmlns:p14="http://schemas.microsoft.com/office/powerpoint/2010/main" val="3719729052"/>
              </p:ext>
            </p:extLst>
          </p:nvPr>
        </p:nvGraphicFramePr>
        <p:xfrm>
          <a:off x="7154561" y="1297463"/>
          <a:ext cx="4080477" cy="4624947"/>
        </p:xfrm>
        <a:graphic>
          <a:graphicData uri="http://schemas.openxmlformats.org/drawingml/2006/table">
            <a:tbl>
              <a:tblPr firstRow="1" bandRow="1">
                <a:tableStyleId>{5C22544A-7EE6-4342-B048-85BDC9FD1C3A}</a:tableStyleId>
              </a:tblPr>
              <a:tblGrid>
                <a:gridCol w="1360159">
                  <a:extLst>
                    <a:ext uri="{9D8B030D-6E8A-4147-A177-3AD203B41FA5}">
                      <a16:colId xmlns:a16="http://schemas.microsoft.com/office/drawing/2014/main" val="156426942"/>
                    </a:ext>
                  </a:extLst>
                </a:gridCol>
                <a:gridCol w="1360159">
                  <a:extLst>
                    <a:ext uri="{9D8B030D-6E8A-4147-A177-3AD203B41FA5}">
                      <a16:colId xmlns:a16="http://schemas.microsoft.com/office/drawing/2014/main" val="2991979275"/>
                    </a:ext>
                  </a:extLst>
                </a:gridCol>
                <a:gridCol w="1360159">
                  <a:extLst>
                    <a:ext uri="{9D8B030D-6E8A-4147-A177-3AD203B41FA5}">
                      <a16:colId xmlns:a16="http://schemas.microsoft.com/office/drawing/2014/main" val="1827805962"/>
                    </a:ext>
                  </a:extLst>
                </a:gridCol>
              </a:tblGrid>
              <a:tr h="535487">
                <a:tc>
                  <a:txBody>
                    <a:bodyPr/>
                    <a:lstStyle/>
                    <a:p>
                      <a:pPr algn="ctr"/>
                      <a:r>
                        <a:rPr lang="en-US" sz="2000" b="0" dirty="0" err="1">
                          <a:solidFill>
                            <a:schemeClr val="tx1">
                              <a:lumMod val="75000"/>
                              <a:lumOff val="25000"/>
                            </a:schemeClr>
                          </a:solidFill>
                          <a:latin typeface="Times New Roman" panose="02020603050405020304" pitchFamily="18" charset="0"/>
                          <a:cs typeface="Times New Roman" panose="02020603050405020304" pitchFamily="18" charset="0"/>
                        </a:rPr>
                        <a:t>Cạnh</a:t>
                      </a:r>
                      <a:r>
                        <a:rPr lang="en-US" sz="2000" b="0" dirty="0">
                          <a:solidFill>
                            <a:schemeClr val="tx1">
                              <a:lumMod val="75000"/>
                              <a:lumOff val="25000"/>
                            </a:schemeClr>
                          </a:solidFill>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b="0" dirty="0" err="1">
                          <a:solidFill>
                            <a:schemeClr val="tx1">
                              <a:lumMod val="75000"/>
                              <a:lumOff val="25000"/>
                            </a:schemeClr>
                          </a:solidFill>
                          <a:latin typeface="Times New Roman" panose="02020603050405020304" pitchFamily="18" charset="0"/>
                          <a:cs typeface="Times New Roman" panose="02020603050405020304" pitchFamily="18" charset="0"/>
                        </a:rPr>
                        <a:t>Trọng</a:t>
                      </a:r>
                      <a:r>
                        <a:rPr lang="en-US" sz="2000" b="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000" b="0" dirty="0" err="1">
                          <a:solidFill>
                            <a:schemeClr val="tx1">
                              <a:lumMod val="75000"/>
                              <a:lumOff val="25000"/>
                            </a:schemeClr>
                          </a:solidFill>
                          <a:latin typeface="Times New Roman" panose="02020603050405020304" pitchFamily="18" charset="0"/>
                          <a:cs typeface="Times New Roman" panose="02020603050405020304" pitchFamily="18" charset="0"/>
                        </a:rPr>
                        <a:t>số</a:t>
                      </a:r>
                      <a:r>
                        <a:rPr lang="en-US" sz="2000" b="0" dirty="0">
                          <a:solidFill>
                            <a:schemeClr val="tx1">
                              <a:lumMod val="75000"/>
                              <a:lumOff val="25000"/>
                            </a:schemeClr>
                          </a:solidFill>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b="0" dirty="0" err="1">
                          <a:solidFill>
                            <a:schemeClr val="tx1">
                              <a:lumMod val="75000"/>
                              <a:lumOff val="25000"/>
                            </a:schemeClr>
                          </a:solidFill>
                          <a:latin typeface="Times New Roman" panose="02020603050405020304" pitchFamily="18" charset="0"/>
                          <a:cs typeface="Times New Roman" panose="02020603050405020304" pitchFamily="18" charset="0"/>
                        </a:rPr>
                        <a:t>Chọn</a:t>
                      </a:r>
                      <a:endParaRPr lang="en-US" sz="2000" b="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1770266"/>
                  </a:ext>
                </a:extLst>
              </a:tr>
              <a:tr h="408946">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0107027"/>
                  </a:ext>
                </a:extLst>
              </a:tr>
              <a:tr h="408946">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6147189"/>
                  </a:ext>
                </a:extLst>
              </a:tr>
              <a:tr h="408946">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37755687"/>
                  </a:ext>
                </a:extLst>
              </a:tr>
              <a:tr h="408946">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6498355"/>
                  </a:ext>
                </a:extLst>
              </a:tr>
              <a:tr h="408946">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Tạo</a:t>
                      </a: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 chu </a:t>
                      </a: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trình</a:t>
                      </a:r>
                      <a:endParaRPr lang="en-US" sz="1600" b="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0897873"/>
                  </a:ext>
                </a:extLst>
              </a:tr>
              <a:tr h="408946">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Tạo</a:t>
                      </a: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 chu </a:t>
                      </a: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trình</a:t>
                      </a:r>
                      <a:endParaRPr lang="en-US" sz="1600" b="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8510158"/>
                  </a:ext>
                </a:extLst>
              </a:tr>
              <a:tr h="408946">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Tạo</a:t>
                      </a: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 chu </a:t>
                      </a: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trình</a:t>
                      </a:r>
                      <a:endParaRPr lang="en-US" sz="1600" b="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3795902"/>
                  </a:ext>
                </a:extLst>
              </a:tr>
              <a:tr h="408946">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Tạo</a:t>
                      </a: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 chu </a:t>
                      </a: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trìn</a:t>
                      </a:r>
                      <a:endParaRPr lang="en-US" sz="1600" b="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1110585"/>
                  </a:ext>
                </a:extLst>
              </a:tr>
              <a:tr h="408946">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Tạo</a:t>
                      </a: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 chu </a:t>
                      </a: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trìn</a:t>
                      </a:r>
                      <a:endParaRPr lang="en-US" sz="1600" b="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825440"/>
                  </a:ext>
                </a:extLst>
              </a:tr>
              <a:tr h="408946">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Tạo</a:t>
                      </a: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 chu </a:t>
                      </a: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trìn</a:t>
                      </a:r>
                      <a:endParaRPr lang="en-US" sz="1600" b="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726219"/>
                  </a:ext>
                </a:extLst>
              </a:tr>
            </a:tbl>
          </a:graphicData>
        </a:graphic>
      </p:graphicFrame>
      <p:sp>
        <p:nvSpPr>
          <p:cNvPr id="36" name="Flowchart: Connector 35">
            <a:extLst>
              <a:ext uri="{FF2B5EF4-FFF2-40B4-BE49-F238E27FC236}">
                <a16:creationId xmlns:a16="http://schemas.microsoft.com/office/drawing/2014/main" id="{9BEBA369-1133-4635-A8E5-E9E83A3E072F}"/>
              </a:ext>
            </a:extLst>
          </p:cNvPr>
          <p:cNvSpPr/>
          <p:nvPr/>
        </p:nvSpPr>
        <p:spPr>
          <a:xfrm>
            <a:off x="3201076" y="1310223"/>
            <a:ext cx="679621" cy="634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3</a:t>
            </a:r>
          </a:p>
        </p:txBody>
      </p:sp>
      <p:sp>
        <p:nvSpPr>
          <p:cNvPr id="37" name="Flowchart: Connector 36">
            <a:extLst>
              <a:ext uri="{FF2B5EF4-FFF2-40B4-BE49-F238E27FC236}">
                <a16:creationId xmlns:a16="http://schemas.microsoft.com/office/drawing/2014/main" id="{DCD8A627-0139-4C54-84FF-2E360F5DADF4}"/>
              </a:ext>
            </a:extLst>
          </p:cNvPr>
          <p:cNvSpPr/>
          <p:nvPr/>
        </p:nvSpPr>
        <p:spPr>
          <a:xfrm>
            <a:off x="1706013" y="2395203"/>
            <a:ext cx="677711" cy="61381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0</a:t>
            </a:r>
          </a:p>
        </p:txBody>
      </p:sp>
      <p:cxnSp>
        <p:nvCxnSpPr>
          <p:cNvPr id="54" name="Straight Connector 53">
            <a:extLst>
              <a:ext uri="{FF2B5EF4-FFF2-40B4-BE49-F238E27FC236}">
                <a16:creationId xmlns:a16="http://schemas.microsoft.com/office/drawing/2014/main" id="{DF7C64DD-E4C7-42F1-8BAD-3BA5E9DA9C79}"/>
              </a:ext>
            </a:extLst>
          </p:cNvPr>
          <p:cNvCxnSpPr>
            <a:cxnSpLocks/>
            <a:stCxn id="37" idx="0"/>
            <a:endCxn id="36" idx="1"/>
          </p:cNvCxnSpPr>
          <p:nvPr/>
        </p:nvCxnSpPr>
        <p:spPr>
          <a:xfrm flipV="1">
            <a:off x="2044869" y="1403209"/>
            <a:ext cx="1255737" cy="9919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B9EDD7F-2845-49D4-8879-1BCCCA7A5626}"/>
              </a:ext>
            </a:extLst>
          </p:cNvPr>
          <p:cNvCxnSpPr>
            <a:cxnSpLocks/>
            <a:stCxn id="36" idx="7"/>
            <a:endCxn id="197" idx="0"/>
          </p:cNvCxnSpPr>
          <p:nvPr/>
        </p:nvCxnSpPr>
        <p:spPr>
          <a:xfrm>
            <a:off x="3781169" y="1403206"/>
            <a:ext cx="1210963" cy="944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ED2B1C7-4613-407B-8B2F-2EB1D26ABC3F}"/>
              </a:ext>
            </a:extLst>
          </p:cNvPr>
          <p:cNvCxnSpPr>
            <a:cxnSpLocks/>
            <a:stCxn id="37" idx="4"/>
            <a:endCxn id="199" idx="1"/>
          </p:cNvCxnSpPr>
          <p:nvPr/>
        </p:nvCxnSpPr>
        <p:spPr>
          <a:xfrm>
            <a:off x="2044869" y="3009025"/>
            <a:ext cx="338855" cy="1053407"/>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2B16BE5-BACD-465E-9BD1-F54935EB3919}"/>
              </a:ext>
            </a:extLst>
          </p:cNvPr>
          <p:cNvCxnSpPr>
            <a:cxnSpLocks/>
            <a:stCxn id="200" idx="7"/>
            <a:endCxn id="197" idx="4"/>
          </p:cNvCxnSpPr>
          <p:nvPr/>
        </p:nvCxnSpPr>
        <p:spPr>
          <a:xfrm flipV="1">
            <a:off x="4670855" y="2990338"/>
            <a:ext cx="321276" cy="1080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EFA2B11-117A-401D-B354-8859B4224DFE}"/>
              </a:ext>
            </a:extLst>
          </p:cNvPr>
          <p:cNvCxnSpPr>
            <a:cxnSpLocks/>
            <a:stCxn id="36" idx="3"/>
            <a:endCxn id="199" idx="0"/>
          </p:cNvCxnSpPr>
          <p:nvPr/>
        </p:nvCxnSpPr>
        <p:spPr>
          <a:xfrm flipH="1">
            <a:off x="2619637" y="1852170"/>
            <a:ext cx="680969" cy="2114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244969C-932F-4753-9CC4-32F528D335ED}"/>
              </a:ext>
            </a:extLst>
          </p:cNvPr>
          <p:cNvCxnSpPr>
            <a:cxnSpLocks/>
            <a:stCxn id="36" idx="5"/>
            <a:endCxn id="200" idx="0"/>
          </p:cNvCxnSpPr>
          <p:nvPr/>
        </p:nvCxnSpPr>
        <p:spPr>
          <a:xfrm>
            <a:off x="3781170" y="1852170"/>
            <a:ext cx="658143" cy="2126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9C01A1B-5E26-4520-B06B-B65D4364E6C4}"/>
              </a:ext>
            </a:extLst>
          </p:cNvPr>
          <p:cNvCxnSpPr>
            <a:cxnSpLocks/>
          </p:cNvCxnSpPr>
          <p:nvPr/>
        </p:nvCxnSpPr>
        <p:spPr>
          <a:xfrm>
            <a:off x="3160963" y="419247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570141B-923C-4149-BEFE-E16F472E2E07}"/>
              </a:ext>
            </a:extLst>
          </p:cNvPr>
          <p:cNvCxnSpPr>
            <a:cxnSpLocks/>
            <a:stCxn id="200" idx="2"/>
            <a:endCxn id="199" idx="6"/>
          </p:cNvCxnSpPr>
          <p:nvPr/>
        </p:nvCxnSpPr>
        <p:spPr>
          <a:xfrm flipH="1">
            <a:off x="2953267" y="4293973"/>
            <a:ext cx="11585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BF65C65-EAB8-4B42-89D8-C93E7D7786AD}"/>
              </a:ext>
            </a:extLst>
          </p:cNvPr>
          <p:cNvCxnSpPr>
            <a:cxnSpLocks/>
            <a:stCxn id="37" idx="6"/>
            <a:endCxn id="197" idx="2"/>
          </p:cNvCxnSpPr>
          <p:nvPr/>
        </p:nvCxnSpPr>
        <p:spPr>
          <a:xfrm flipV="1">
            <a:off x="2383724" y="2669060"/>
            <a:ext cx="2274777" cy="33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EEAE57D-EAA6-4AA8-9DED-F8C230F27696}"/>
              </a:ext>
            </a:extLst>
          </p:cNvPr>
          <p:cNvCxnSpPr>
            <a:cxnSpLocks/>
            <a:stCxn id="199" idx="7"/>
            <a:endCxn id="197" idx="3"/>
          </p:cNvCxnSpPr>
          <p:nvPr/>
        </p:nvCxnSpPr>
        <p:spPr>
          <a:xfrm flipV="1">
            <a:off x="2855548" y="2896236"/>
            <a:ext cx="1900671" cy="1166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808A87E-24DE-4AE4-821B-5ED8B2F4EE41}"/>
              </a:ext>
            </a:extLst>
          </p:cNvPr>
          <p:cNvCxnSpPr>
            <a:cxnSpLocks/>
            <a:stCxn id="37" idx="5"/>
            <a:endCxn id="200" idx="1"/>
          </p:cNvCxnSpPr>
          <p:nvPr/>
        </p:nvCxnSpPr>
        <p:spPr>
          <a:xfrm>
            <a:off x="2284475" y="2919129"/>
            <a:ext cx="1923292" cy="1152036"/>
          </a:xfrm>
          <a:prstGeom prst="line">
            <a:avLst/>
          </a:prstGeom>
        </p:spPr>
        <p:style>
          <a:lnRef idx="1">
            <a:schemeClr val="accent1"/>
          </a:lnRef>
          <a:fillRef idx="0">
            <a:schemeClr val="accent1"/>
          </a:fillRef>
          <a:effectRef idx="0">
            <a:schemeClr val="accent1"/>
          </a:effectRef>
          <a:fontRef idx="minor">
            <a:schemeClr val="tx1"/>
          </a:fontRef>
        </p:style>
      </p:cxnSp>
      <p:sp>
        <p:nvSpPr>
          <p:cNvPr id="197" name="Flowchart: Connector 196">
            <a:extLst>
              <a:ext uri="{FF2B5EF4-FFF2-40B4-BE49-F238E27FC236}">
                <a16:creationId xmlns:a16="http://schemas.microsoft.com/office/drawing/2014/main" id="{65CD8F9D-49F4-4D64-AD76-95BA61E5C541}"/>
              </a:ext>
            </a:extLst>
          </p:cNvPr>
          <p:cNvSpPr/>
          <p:nvPr/>
        </p:nvSpPr>
        <p:spPr>
          <a:xfrm>
            <a:off x="4658501" y="2347784"/>
            <a:ext cx="667265" cy="64255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1</a:t>
            </a:r>
          </a:p>
        </p:txBody>
      </p:sp>
      <p:sp>
        <p:nvSpPr>
          <p:cNvPr id="199" name="Flowchart: Connector 198">
            <a:extLst>
              <a:ext uri="{FF2B5EF4-FFF2-40B4-BE49-F238E27FC236}">
                <a16:creationId xmlns:a16="http://schemas.microsoft.com/office/drawing/2014/main" id="{938A6DC2-7A9C-473C-B110-96DBA5D0EC7B}"/>
              </a:ext>
            </a:extLst>
          </p:cNvPr>
          <p:cNvSpPr/>
          <p:nvPr/>
        </p:nvSpPr>
        <p:spPr>
          <a:xfrm>
            <a:off x="2286003" y="3966519"/>
            <a:ext cx="667264" cy="6549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2</a:t>
            </a:r>
          </a:p>
        </p:txBody>
      </p:sp>
      <p:sp>
        <p:nvSpPr>
          <p:cNvPr id="200" name="Flowchart: Connector 199">
            <a:extLst>
              <a:ext uri="{FF2B5EF4-FFF2-40B4-BE49-F238E27FC236}">
                <a16:creationId xmlns:a16="http://schemas.microsoft.com/office/drawing/2014/main" id="{8664AFC0-F123-4972-B039-7695DE9F54A5}"/>
              </a:ext>
            </a:extLst>
          </p:cNvPr>
          <p:cNvSpPr/>
          <p:nvPr/>
        </p:nvSpPr>
        <p:spPr>
          <a:xfrm>
            <a:off x="4111858" y="3978879"/>
            <a:ext cx="654908" cy="63019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4</a:t>
            </a:r>
          </a:p>
        </p:txBody>
      </p:sp>
      <p:sp>
        <p:nvSpPr>
          <p:cNvPr id="272" name="TextBox 271">
            <a:extLst>
              <a:ext uri="{FF2B5EF4-FFF2-40B4-BE49-F238E27FC236}">
                <a16:creationId xmlns:a16="http://schemas.microsoft.com/office/drawing/2014/main" id="{E909928D-F24C-4035-8D47-B2C2D39A143A}"/>
              </a:ext>
            </a:extLst>
          </p:cNvPr>
          <p:cNvSpPr txBox="1"/>
          <p:nvPr/>
        </p:nvSpPr>
        <p:spPr>
          <a:xfrm rot="1961129">
            <a:off x="4275442" y="1655807"/>
            <a:ext cx="383060"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13</a:t>
            </a:r>
          </a:p>
        </p:txBody>
      </p:sp>
      <p:sp>
        <p:nvSpPr>
          <p:cNvPr id="274" name="TextBox 273">
            <a:extLst>
              <a:ext uri="{FF2B5EF4-FFF2-40B4-BE49-F238E27FC236}">
                <a16:creationId xmlns:a16="http://schemas.microsoft.com/office/drawing/2014/main" id="{C9718519-F536-4807-BD30-19266A68FBA0}"/>
              </a:ext>
            </a:extLst>
          </p:cNvPr>
          <p:cNvSpPr txBox="1"/>
          <p:nvPr/>
        </p:nvSpPr>
        <p:spPr>
          <a:xfrm>
            <a:off x="2323071" y="1692879"/>
            <a:ext cx="46955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13</a:t>
            </a:r>
          </a:p>
        </p:txBody>
      </p:sp>
      <p:pic>
        <p:nvPicPr>
          <p:cNvPr id="275" name="Picture 274">
            <a:extLst>
              <a:ext uri="{FF2B5EF4-FFF2-40B4-BE49-F238E27FC236}">
                <a16:creationId xmlns:a16="http://schemas.microsoft.com/office/drawing/2014/main" id="{FF0F4CDE-B404-4EDA-9F98-E9187ED5B000}"/>
              </a:ext>
            </a:extLst>
          </p:cNvPr>
          <p:cNvPicPr>
            <a:picLocks noChangeAspect="1"/>
          </p:cNvPicPr>
          <p:nvPr/>
        </p:nvPicPr>
        <p:blipFill>
          <a:blip r:embed="rId2"/>
          <a:stretch>
            <a:fillRect/>
          </a:stretch>
        </p:blipFill>
        <p:spPr>
          <a:xfrm>
            <a:off x="1860908" y="3400649"/>
            <a:ext cx="487723" cy="377985"/>
          </a:xfrm>
          <a:prstGeom prst="rect">
            <a:avLst/>
          </a:prstGeom>
        </p:spPr>
      </p:pic>
      <p:pic>
        <p:nvPicPr>
          <p:cNvPr id="276" name="Picture 275">
            <a:extLst>
              <a:ext uri="{FF2B5EF4-FFF2-40B4-BE49-F238E27FC236}">
                <a16:creationId xmlns:a16="http://schemas.microsoft.com/office/drawing/2014/main" id="{F43B01C8-B089-4C02-9E48-F10A9BBA859B}"/>
              </a:ext>
            </a:extLst>
          </p:cNvPr>
          <p:cNvPicPr>
            <a:picLocks noChangeAspect="1"/>
          </p:cNvPicPr>
          <p:nvPr/>
        </p:nvPicPr>
        <p:blipFill>
          <a:blip r:embed="rId2"/>
          <a:stretch>
            <a:fillRect/>
          </a:stretch>
        </p:blipFill>
        <p:spPr>
          <a:xfrm>
            <a:off x="4752389" y="3425362"/>
            <a:ext cx="487723" cy="377985"/>
          </a:xfrm>
          <a:prstGeom prst="rect">
            <a:avLst/>
          </a:prstGeom>
        </p:spPr>
      </p:pic>
      <p:sp>
        <p:nvSpPr>
          <p:cNvPr id="277" name="TextBox 276">
            <a:extLst>
              <a:ext uri="{FF2B5EF4-FFF2-40B4-BE49-F238E27FC236}">
                <a16:creationId xmlns:a16="http://schemas.microsoft.com/office/drawing/2014/main" id="{EDD142FC-DA6D-4379-8945-D5F2B44D94DA}"/>
              </a:ext>
            </a:extLst>
          </p:cNvPr>
          <p:cNvSpPr txBox="1"/>
          <p:nvPr/>
        </p:nvSpPr>
        <p:spPr>
          <a:xfrm>
            <a:off x="3256005" y="4318689"/>
            <a:ext cx="475736"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14</a:t>
            </a:r>
          </a:p>
        </p:txBody>
      </p:sp>
      <p:sp>
        <p:nvSpPr>
          <p:cNvPr id="279" name="TextBox 278">
            <a:extLst>
              <a:ext uri="{FF2B5EF4-FFF2-40B4-BE49-F238E27FC236}">
                <a16:creationId xmlns:a16="http://schemas.microsoft.com/office/drawing/2014/main" id="{D23BE2C5-82AD-4664-8FDB-82B15D86D643}"/>
              </a:ext>
            </a:extLst>
          </p:cNvPr>
          <p:cNvSpPr txBox="1"/>
          <p:nvPr/>
        </p:nvSpPr>
        <p:spPr>
          <a:xfrm>
            <a:off x="3311613" y="2434285"/>
            <a:ext cx="50662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24</a:t>
            </a:r>
          </a:p>
        </p:txBody>
      </p:sp>
      <p:sp>
        <p:nvSpPr>
          <p:cNvPr id="280" name="TextBox 279">
            <a:extLst>
              <a:ext uri="{FF2B5EF4-FFF2-40B4-BE49-F238E27FC236}">
                <a16:creationId xmlns:a16="http://schemas.microsoft.com/office/drawing/2014/main" id="{0E5EC65B-321A-49C5-AAB9-23A2A55359F5}"/>
              </a:ext>
            </a:extLst>
          </p:cNvPr>
          <p:cNvSpPr txBox="1"/>
          <p:nvPr/>
        </p:nvSpPr>
        <p:spPr>
          <a:xfrm rot="1838393">
            <a:off x="3033780" y="3194108"/>
            <a:ext cx="380533"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22</a:t>
            </a:r>
          </a:p>
        </p:txBody>
      </p:sp>
      <p:sp>
        <p:nvSpPr>
          <p:cNvPr id="282" name="TextBox 281">
            <a:extLst>
              <a:ext uri="{FF2B5EF4-FFF2-40B4-BE49-F238E27FC236}">
                <a16:creationId xmlns:a16="http://schemas.microsoft.com/office/drawing/2014/main" id="{2C0FE717-5329-4CC1-9319-51AAE12E65BC}"/>
              </a:ext>
            </a:extLst>
          </p:cNvPr>
          <p:cNvSpPr txBox="1"/>
          <p:nvPr/>
        </p:nvSpPr>
        <p:spPr>
          <a:xfrm rot="19420262">
            <a:off x="3655739" y="3136442"/>
            <a:ext cx="380533"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22</a:t>
            </a:r>
          </a:p>
        </p:txBody>
      </p:sp>
      <p:sp>
        <p:nvSpPr>
          <p:cNvPr id="283" name="TextBox 282">
            <a:extLst>
              <a:ext uri="{FF2B5EF4-FFF2-40B4-BE49-F238E27FC236}">
                <a16:creationId xmlns:a16="http://schemas.microsoft.com/office/drawing/2014/main" id="{9376B412-06F8-4820-8803-113E5B5BE280}"/>
              </a:ext>
            </a:extLst>
          </p:cNvPr>
          <p:cNvSpPr txBox="1"/>
          <p:nvPr/>
        </p:nvSpPr>
        <p:spPr>
          <a:xfrm>
            <a:off x="2644004" y="2802165"/>
            <a:ext cx="38094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19</a:t>
            </a:r>
          </a:p>
        </p:txBody>
      </p:sp>
      <p:pic>
        <p:nvPicPr>
          <p:cNvPr id="285" name="Picture 284">
            <a:extLst>
              <a:ext uri="{FF2B5EF4-FFF2-40B4-BE49-F238E27FC236}">
                <a16:creationId xmlns:a16="http://schemas.microsoft.com/office/drawing/2014/main" id="{ECE60794-4A4D-402D-ADED-B3FCC63E93A9}"/>
              </a:ext>
            </a:extLst>
          </p:cNvPr>
          <p:cNvPicPr>
            <a:picLocks noChangeAspect="1"/>
          </p:cNvPicPr>
          <p:nvPr/>
        </p:nvPicPr>
        <p:blipFill>
          <a:blip r:embed="rId3"/>
          <a:stretch>
            <a:fillRect/>
          </a:stretch>
        </p:blipFill>
        <p:spPr>
          <a:xfrm>
            <a:off x="4059756" y="2782811"/>
            <a:ext cx="390179" cy="377985"/>
          </a:xfrm>
          <a:prstGeom prst="rect">
            <a:avLst/>
          </a:prstGeom>
        </p:spPr>
      </p:pic>
    </p:spTree>
    <p:extLst>
      <p:ext uri="{BB962C8B-B14F-4D97-AF65-F5344CB8AC3E}">
        <p14:creationId xmlns:p14="http://schemas.microsoft.com/office/powerpoint/2010/main" val="35477087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851D84-CECA-4A8C-9ABF-15B43D2D180A}"/>
              </a:ext>
            </a:extLst>
          </p:cNvPr>
          <p:cNvSpPr txBox="1"/>
          <p:nvPr/>
        </p:nvSpPr>
        <p:spPr>
          <a:xfrm>
            <a:off x="5628503" y="2897659"/>
            <a:ext cx="914400" cy="369332"/>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EE1F33E0-BE26-492C-B980-71679768A4E9}"/>
              </a:ext>
            </a:extLst>
          </p:cNvPr>
          <p:cNvSpPr txBox="1"/>
          <p:nvPr/>
        </p:nvSpPr>
        <p:spPr>
          <a:xfrm>
            <a:off x="1260391" y="654909"/>
            <a:ext cx="9910119" cy="584775"/>
          </a:xfrm>
          <a:prstGeom prst="rect">
            <a:avLst/>
          </a:prstGeom>
          <a:noFill/>
        </p:spPr>
        <p:txBody>
          <a:bodyPr wrap="square" rtlCol="0">
            <a:spAutoFit/>
          </a:bodyPr>
          <a:lstStyle/>
          <a:p>
            <a:pPr algn="ctr"/>
            <a:r>
              <a:rPr lang="en-US" sz="3200" dirty="0">
                <a:solidFill>
                  <a:srgbClr val="7030A0"/>
                </a:solidFill>
                <a:latin typeface="Times New Roman" panose="02020603050405020304" pitchFamily="18" charset="0"/>
                <a:cs typeface="Times New Roman" panose="02020603050405020304" pitchFamily="18" charset="0"/>
              </a:rPr>
              <a:t>Tr</a:t>
            </a:r>
            <a:r>
              <a:rPr lang="vi-VN" sz="3200" dirty="0">
                <a:solidFill>
                  <a:srgbClr val="7030A0"/>
                </a:solidFill>
                <a:latin typeface="Times New Roman" panose="02020603050405020304" pitchFamily="18" charset="0"/>
                <a:cs typeface="Times New Roman" panose="02020603050405020304" pitchFamily="18" charset="0"/>
              </a:rPr>
              <a:t>ư</a:t>
            </a:r>
            <a:r>
              <a:rPr lang="en-US" sz="3200" dirty="0" err="1">
                <a:solidFill>
                  <a:srgbClr val="7030A0"/>
                </a:solidFill>
                <a:latin typeface="Times New Roman" panose="02020603050405020304" pitchFamily="18" charset="0"/>
                <a:cs typeface="Times New Roman" panose="02020603050405020304" pitchFamily="18" charset="0"/>
              </a:rPr>
              <a:t>ờng</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đại</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học</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giao</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thông</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vận</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tải</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thành</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phố</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Hồ</a:t>
            </a:r>
            <a:r>
              <a:rPr lang="en-US" sz="3200" dirty="0">
                <a:solidFill>
                  <a:srgbClr val="7030A0"/>
                </a:solidFill>
                <a:latin typeface="Times New Roman" panose="02020603050405020304" pitchFamily="18" charset="0"/>
                <a:cs typeface="Times New Roman" panose="02020603050405020304" pitchFamily="18" charset="0"/>
              </a:rPr>
              <a:t> </a:t>
            </a:r>
            <a:r>
              <a:rPr lang="en-US" sz="3200" dirty="0" err="1">
                <a:solidFill>
                  <a:srgbClr val="7030A0"/>
                </a:solidFill>
                <a:latin typeface="Times New Roman" panose="02020603050405020304" pitchFamily="18" charset="0"/>
                <a:cs typeface="Times New Roman" panose="02020603050405020304" pitchFamily="18" charset="0"/>
              </a:rPr>
              <a:t>Chí</a:t>
            </a:r>
            <a:r>
              <a:rPr lang="en-US" sz="3200" dirty="0">
                <a:solidFill>
                  <a:srgbClr val="7030A0"/>
                </a:solidFill>
                <a:latin typeface="Times New Roman" panose="02020603050405020304" pitchFamily="18" charset="0"/>
                <a:cs typeface="Times New Roman" panose="02020603050405020304" pitchFamily="18" charset="0"/>
              </a:rPr>
              <a:t> Minh</a:t>
            </a:r>
          </a:p>
        </p:txBody>
      </p:sp>
      <p:sp>
        <p:nvSpPr>
          <p:cNvPr id="15" name="TextBox 14">
            <a:extLst>
              <a:ext uri="{FF2B5EF4-FFF2-40B4-BE49-F238E27FC236}">
                <a16:creationId xmlns:a16="http://schemas.microsoft.com/office/drawing/2014/main" id="{0D12BCC9-00CC-449C-8A91-CD28B3304EE4}"/>
              </a:ext>
            </a:extLst>
          </p:cNvPr>
          <p:cNvSpPr txBox="1"/>
          <p:nvPr/>
        </p:nvSpPr>
        <p:spPr>
          <a:xfrm>
            <a:off x="0" y="1"/>
            <a:ext cx="1309816" cy="369332"/>
          </a:xfrm>
          <a:prstGeom prst="rect">
            <a:avLst/>
          </a:prstGeom>
          <a:noFill/>
        </p:spPr>
        <p:txBody>
          <a:bodyPr wrap="square" rtlCol="0">
            <a:spAutoFit/>
          </a:bodyPr>
          <a:lstStyle/>
          <a:p>
            <a:endParaRPr lang="en-US" dirty="0"/>
          </a:p>
        </p:txBody>
      </p:sp>
      <p:sp>
        <p:nvSpPr>
          <p:cNvPr id="5" name="Title 4">
            <a:extLst>
              <a:ext uri="{FF2B5EF4-FFF2-40B4-BE49-F238E27FC236}">
                <a16:creationId xmlns:a16="http://schemas.microsoft.com/office/drawing/2014/main" id="{5B48C828-8B92-47CA-923B-CEB43E9A7765}"/>
              </a:ext>
            </a:extLst>
          </p:cNvPr>
          <p:cNvSpPr>
            <a:spLocks noGrp="1"/>
          </p:cNvSpPr>
          <p:nvPr>
            <p:ph type="ctrTitle"/>
          </p:nvPr>
        </p:nvSpPr>
        <p:spPr>
          <a:xfrm>
            <a:off x="1165021" y="1594025"/>
            <a:ext cx="10318419" cy="1383957"/>
          </a:xfrm>
        </p:spPr>
        <p:txBody>
          <a:bodyPr anchor="t"/>
          <a:lstStyle/>
          <a:p>
            <a:pPr algn="l"/>
            <a:r>
              <a:rPr lang="vi-VN" sz="3200" spc="300" dirty="0" smtClean="0">
                <a:solidFill>
                  <a:srgbClr val="00518E"/>
                </a:solidFill>
                <a:latin typeface="Times New Roman" panose="02020603050405020304" pitchFamily="18" charset="0"/>
                <a:cs typeface="Times New Roman" panose="02020603050405020304" pitchFamily="18" charset="0"/>
              </a:rPr>
              <a:t>phân </a:t>
            </a:r>
            <a:r>
              <a:rPr lang="vi-VN" sz="3200" spc="300" dirty="0">
                <a:solidFill>
                  <a:srgbClr val="00518E"/>
                </a:solidFill>
                <a:latin typeface="Times New Roman" panose="02020603050405020304" pitchFamily="18" charset="0"/>
                <a:cs typeface="Times New Roman" panose="02020603050405020304" pitchFamily="18" charset="0"/>
              </a:rPr>
              <a:t>tích độ phức tạp của giải thuật đồ thị có trọng số - cây khung tối tiểu</a:t>
            </a:r>
            <a:endParaRPr lang="en-US" sz="3200" spc="3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68898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AAF2C79-1AE6-461C-B46E-31D0691F83CC}"/>
              </a:ext>
            </a:extLst>
          </p:cNvPr>
          <p:cNvGraphicFramePr>
            <a:graphicFrameLocks noGrp="1"/>
          </p:cNvGraphicFramePr>
          <p:nvPr>
            <p:extLst>
              <p:ext uri="{D42A27DB-BD31-4B8C-83A1-F6EECF244321}">
                <p14:modId xmlns:p14="http://schemas.microsoft.com/office/powerpoint/2010/main" val="1576942730"/>
              </p:ext>
            </p:extLst>
          </p:nvPr>
        </p:nvGraphicFramePr>
        <p:xfrm>
          <a:off x="6712637" y="1087398"/>
          <a:ext cx="4080477" cy="4624947"/>
        </p:xfrm>
        <a:graphic>
          <a:graphicData uri="http://schemas.openxmlformats.org/drawingml/2006/table">
            <a:tbl>
              <a:tblPr firstRow="1" bandRow="1">
                <a:tableStyleId>{5C22544A-7EE6-4342-B048-85BDC9FD1C3A}</a:tableStyleId>
              </a:tblPr>
              <a:tblGrid>
                <a:gridCol w="1360159">
                  <a:extLst>
                    <a:ext uri="{9D8B030D-6E8A-4147-A177-3AD203B41FA5}">
                      <a16:colId xmlns:a16="http://schemas.microsoft.com/office/drawing/2014/main" val="2842633932"/>
                    </a:ext>
                  </a:extLst>
                </a:gridCol>
                <a:gridCol w="1360159">
                  <a:extLst>
                    <a:ext uri="{9D8B030D-6E8A-4147-A177-3AD203B41FA5}">
                      <a16:colId xmlns:a16="http://schemas.microsoft.com/office/drawing/2014/main" val="1572741897"/>
                    </a:ext>
                  </a:extLst>
                </a:gridCol>
                <a:gridCol w="1360159">
                  <a:extLst>
                    <a:ext uri="{9D8B030D-6E8A-4147-A177-3AD203B41FA5}">
                      <a16:colId xmlns:a16="http://schemas.microsoft.com/office/drawing/2014/main" val="1891923009"/>
                    </a:ext>
                  </a:extLst>
                </a:gridCol>
              </a:tblGrid>
              <a:tr h="535487">
                <a:tc>
                  <a:txBody>
                    <a:bodyPr/>
                    <a:lstStyle/>
                    <a:p>
                      <a:pPr algn="ctr"/>
                      <a:r>
                        <a:rPr lang="en-US" sz="2000" b="0" dirty="0" err="1">
                          <a:solidFill>
                            <a:schemeClr val="tx1">
                              <a:lumMod val="75000"/>
                              <a:lumOff val="25000"/>
                            </a:schemeClr>
                          </a:solidFill>
                          <a:latin typeface="Times New Roman" panose="02020603050405020304" pitchFamily="18" charset="0"/>
                          <a:cs typeface="Times New Roman" panose="02020603050405020304" pitchFamily="18" charset="0"/>
                        </a:rPr>
                        <a:t>Cạnh</a:t>
                      </a:r>
                      <a:r>
                        <a:rPr lang="en-US" sz="2000" b="0" dirty="0">
                          <a:solidFill>
                            <a:schemeClr val="tx1">
                              <a:lumMod val="75000"/>
                              <a:lumOff val="25000"/>
                            </a:schemeClr>
                          </a:solidFill>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b="0" dirty="0" err="1">
                          <a:solidFill>
                            <a:schemeClr val="tx1">
                              <a:lumMod val="75000"/>
                              <a:lumOff val="25000"/>
                            </a:schemeClr>
                          </a:solidFill>
                          <a:latin typeface="Times New Roman" panose="02020603050405020304" pitchFamily="18" charset="0"/>
                          <a:cs typeface="Times New Roman" panose="02020603050405020304" pitchFamily="18" charset="0"/>
                        </a:rPr>
                        <a:t>Trọng</a:t>
                      </a:r>
                      <a:r>
                        <a:rPr lang="en-US" sz="2000" b="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000" b="0" dirty="0" err="1">
                          <a:solidFill>
                            <a:schemeClr val="tx1">
                              <a:lumMod val="75000"/>
                              <a:lumOff val="25000"/>
                            </a:schemeClr>
                          </a:solidFill>
                          <a:latin typeface="Times New Roman" panose="02020603050405020304" pitchFamily="18" charset="0"/>
                          <a:cs typeface="Times New Roman" panose="02020603050405020304" pitchFamily="18" charset="0"/>
                        </a:rPr>
                        <a:t>số</a:t>
                      </a:r>
                      <a:r>
                        <a:rPr lang="en-US" sz="2000" b="0" dirty="0">
                          <a:solidFill>
                            <a:schemeClr val="tx1">
                              <a:lumMod val="75000"/>
                              <a:lumOff val="25000"/>
                            </a:schemeClr>
                          </a:solidFill>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b="0" dirty="0" err="1">
                          <a:solidFill>
                            <a:schemeClr val="tx1">
                              <a:lumMod val="75000"/>
                              <a:lumOff val="25000"/>
                            </a:schemeClr>
                          </a:solidFill>
                          <a:latin typeface="Times New Roman" panose="02020603050405020304" pitchFamily="18" charset="0"/>
                          <a:cs typeface="Times New Roman" panose="02020603050405020304" pitchFamily="18" charset="0"/>
                        </a:rPr>
                        <a:t>Chọn</a:t>
                      </a:r>
                      <a:endParaRPr lang="en-US" sz="2000" b="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5498947"/>
                  </a:ext>
                </a:extLst>
              </a:tr>
              <a:tr h="408946">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4524025"/>
                  </a:ext>
                </a:extLst>
              </a:tr>
              <a:tr h="408946">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3150105"/>
                  </a:ext>
                </a:extLst>
              </a:tr>
              <a:tr h="408946">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28145094"/>
                  </a:ext>
                </a:extLst>
              </a:tr>
              <a:tr h="408946">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1092896"/>
                  </a:ext>
                </a:extLst>
              </a:tr>
              <a:tr h="408946">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Tạo</a:t>
                      </a: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 chu </a:t>
                      </a: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trình</a:t>
                      </a:r>
                      <a:endParaRPr lang="en-US" sz="1600" b="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2782058"/>
                  </a:ext>
                </a:extLst>
              </a:tr>
              <a:tr h="408946">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Tạo</a:t>
                      </a: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 chu </a:t>
                      </a: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trình</a:t>
                      </a:r>
                      <a:endParaRPr lang="en-US" sz="1600" b="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0688994"/>
                  </a:ext>
                </a:extLst>
              </a:tr>
              <a:tr h="408946">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Tạo</a:t>
                      </a: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 chu </a:t>
                      </a: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trình</a:t>
                      </a:r>
                      <a:endParaRPr lang="en-US" sz="1600" b="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0133121"/>
                  </a:ext>
                </a:extLst>
              </a:tr>
              <a:tr h="408946">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Tạo</a:t>
                      </a: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 chu </a:t>
                      </a: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trìn</a:t>
                      </a:r>
                      <a:endParaRPr lang="en-US" sz="1600" b="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3366161"/>
                  </a:ext>
                </a:extLst>
              </a:tr>
              <a:tr h="408946">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Tạo</a:t>
                      </a: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 chu </a:t>
                      </a: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trìn</a:t>
                      </a:r>
                      <a:endParaRPr lang="en-US" sz="1600" b="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7738906"/>
                  </a:ext>
                </a:extLst>
              </a:tr>
              <a:tr h="408946">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Tạo</a:t>
                      </a:r>
                      <a:r>
                        <a:rPr lang="en-US" sz="1600" b="0" dirty="0">
                          <a:solidFill>
                            <a:schemeClr val="tx1">
                              <a:lumMod val="75000"/>
                              <a:lumOff val="25000"/>
                            </a:schemeClr>
                          </a:solidFill>
                          <a:latin typeface="Times New Roman" panose="02020603050405020304" pitchFamily="18" charset="0"/>
                          <a:cs typeface="Times New Roman" panose="02020603050405020304" pitchFamily="18" charset="0"/>
                        </a:rPr>
                        <a:t> chu </a:t>
                      </a:r>
                      <a:r>
                        <a:rPr lang="en-US" sz="1600" b="0" dirty="0" err="1">
                          <a:solidFill>
                            <a:schemeClr val="tx1">
                              <a:lumMod val="75000"/>
                              <a:lumOff val="25000"/>
                            </a:schemeClr>
                          </a:solidFill>
                          <a:latin typeface="Times New Roman" panose="02020603050405020304" pitchFamily="18" charset="0"/>
                          <a:cs typeface="Times New Roman" panose="02020603050405020304" pitchFamily="18" charset="0"/>
                        </a:rPr>
                        <a:t>trìn</a:t>
                      </a:r>
                      <a:endParaRPr lang="en-US" sz="1600" b="0"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4110110"/>
                  </a:ext>
                </a:extLst>
              </a:tr>
            </a:tbl>
          </a:graphicData>
        </a:graphic>
      </p:graphicFrame>
      <p:pic>
        <p:nvPicPr>
          <p:cNvPr id="4" name="Picture 3">
            <a:extLst>
              <a:ext uri="{FF2B5EF4-FFF2-40B4-BE49-F238E27FC236}">
                <a16:creationId xmlns:a16="http://schemas.microsoft.com/office/drawing/2014/main" id="{4F465753-A34E-46BA-8BAA-227C14EAB20C}"/>
              </a:ext>
            </a:extLst>
          </p:cNvPr>
          <p:cNvPicPr>
            <a:picLocks noChangeAspect="1"/>
          </p:cNvPicPr>
          <p:nvPr/>
        </p:nvPicPr>
        <p:blipFill>
          <a:blip r:embed="rId2"/>
          <a:stretch>
            <a:fillRect/>
          </a:stretch>
        </p:blipFill>
        <p:spPr>
          <a:xfrm>
            <a:off x="1000899" y="247135"/>
            <a:ext cx="10898660" cy="6610865"/>
          </a:xfrm>
          <a:prstGeom prst="rect">
            <a:avLst/>
          </a:prstGeom>
        </p:spPr>
      </p:pic>
      <p:sp>
        <p:nvSpPr>
          <p:cNvPr id="5" name="TextBox 4">
            <a:extLst>
              <a:ext uri="{FF2B5EF4-FFF2-40B4-BE49-F238E27FC236}">
                <a16:creationId xmlns:a16="http://schemas.microsoft.com/office/drawing/2014/main" id="{9DFE78D2-A004-405D-A37D-7D28197BD000}"/>
              </a:ext>
            </a:extLst>
          </p:cNvPr>
          <p:cNvSpPr txBox="1"/>
          <p:nvPr/>
        </p:nvSpPr>
        <p:spPr>
          <a:xfrm>
            <a:off x="1198605" y="5387546"/>
            <a:ext cx="4868563"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Đ</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cạnh</a:t>
            </a:r>
            <a:r>
              <a:rPr lang="en-US" sz="2000" dirty="0">
                <a:latin typeface="Times New Roman" panose="02020603050405020304" pitchFamily="18" charset="0"/>
                <a:cs typeface="Times New Roman" panose="02020603050405020304" pitchFamily="18" charset="0"/>
              </a:rPr>
              <a:t> (0,2),(0,3),(1,4),(3,1)</a:t>
            </a:r>
          </a:p>
        </p:txBody>
      </p:sp>
    </p:spTree>
    <p:extLst>
      <p:ext uri="{BB962C8B-B14F-4D97-AF65-F5344CB8AC3E}">
        <p14:creationId xmlns:p14="http://schemas.microsoft.com/office/powerpoint/2010/main" val="37094719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83072"/>
            <a:ext cx="3653434" cy="622171"/>
          </a:xfrm>
        </p:spPr>
        <p:txBody>
          <a:bodyPr>
            <a:normAutofit fontScale="90000"/>
          </a:bodyPr>
          <a:lstStyle/>
          <a:p>
            <a:r>
              <a:rPr lang="vi-VN" b="1"/>
              <a:t>Prim's Algorithm</a:t>
            </a:r>
            <a:br>
              <a:rPr lang="vi-VN" b="1"/>
            </a:br>
            <a:endParaRPr lang="en-US"/>
          </a:p>
        </p:txBody>
      </p:sp>
      <p:sp>
        <p:nvSpPr>
          <p:cNvPr id="4" name="Rectangle 3"/>
          <p:cNvSpPr/>
          <p:nvPr/>
        </p:nvSpPr>
        <p:spPr>
          <a:xfrm>
            <a:off x="625631" y="532400"/>
            <a:ext cx="2126929" cy="423449"/>
          </a:xfrm>
          <a:prstGeom prst="rect">
            <a:avLst/>
          </a:prstGeom>
        </p:spPr>
        <p:txBody>
          <a:bodyPr wrap="none">
            <a:spAutoFit/>
          </a:bodyPr>
          <a:lstStyle/>
          <a:p>
            <a:pPr defTabSz="914400">
              <a:lnSpc>
                <a:spcPct val="150000"/>
              </a:lnSpc>
              <a:defRPr/>
            </a:pPr>
            <a:r>
              <a:rPr lang="en-US" sz="1600">
                <a:solidFill>
                  <a:prstClr val="white">
                    <a:lumMod val="75000"/>
                  </a:prstClr>
                </a:solidFill>
                <a:latin typeface="Montserrat Black"/>
              </a:rPr>
              <a:t>CÂY KHUNG NHỎ NHẤT</a:t>
            </a:r>
          </a:p>
        </p:txBody>
      </p:sp>
      <p:sp>
        <p:nvSpPr>
          <p:cNvPr id="12" name="TextBox 11">
            <a:extLst>
              <a:ext uri="{FF2B5EF4-FFF2-40B4-BE49-F238E27FC236}">
                <a16:creationId xmlns:a16="http://schemas.microsoft.com/office/drawing/2014/main" id="{A91D27BE-4F14-4063-AB3A-AD3F05DF55E6}"/>
              </a:ext>
            </a:extLst>
          </p:cNvPr>
          <p:cNvSpPr txBox="1"/>
          <p:nvPr/>
        </p:nvSpPr>
        <p:spPr>
          <a:xfrm>
            <a:off x="9652958" y="6356350"/>
            <a:ext cx="1654138" cy="369332"/>
          </a:xfrm>
          <a:prstGeom prst="rect">
            <a:avLst/>
          </a:prstGeom>
          <a:solidFill>
            <a:srgbClr val="DEEBF7"/>
          </a:solidFill>
        </p:spPr>
        <p:txBody>
          <a:bodyPr wrap="square" rtlCol="0">
            <a:spAutoFit/>
          </a:bodyPr>
          <a:lstStyle/>
          <a:p>
            <a:pPr defTabSz="914400"/>
            <a:endParaRPr lang="vi-VN">
              <a:solidFill>
                <a:prstClr val="black"/>
              </a:solidFill>
              <a:highlight>
                <a:srgbClr val="C0C0C0"/>
              </a:highlight>
            </a:endParaRPr>
          </a:p>
        </p:txBody>
      </p:sp>
      <p:sp>
        <p:nvSpPr>
          <p:cNvPr id="13" name="TextBox 12">
            <a:extLst>
              <a:ext uri="{FF2B5EF4-FFF2-40B4-BE49-F238E27FC236}">
                <a16:creationId xmlns:a16="http://schemas.microsoft.com/office/drawing/2014/main" id="{AD49F3F2-F30A-4353-8A8D-1B45560B2BAE}"/>
              </a:ext>
            </a:extLst>
          </p:cNvPr>
          <p:cNvSpPr txBox="1"/>
          <p:nvPr/>
        </p:nvSpPr>
        <p:spPr>
          <a:xfrm>
            <a:off x="608015" y="6314536"/>
            <a:ext cx="297759" cy="411146"/>
          </a:xfrm>
          <a:prstGeom prst="rect">
            <a:avLst/>
          </a:prstGeom>
          <a:solidFill>
            <a:srgbClr val="FFFFFF"/>
          </a:solidFill>
        </p:spPr>
        <p:txBody>
          <a:bodyPr wrap="square" rtlCol="0">
            <a:spAutoFit/>
          </a:bodyPr>
          <a:lstStyle/>
          <a:p>
            <a:pPr defTabSz="914400"/>
            <a:endParaRPr lang="vi-VN">
              <a:solidFill>
                <a:prstClr val="black"/>
              </a:solidFill>
            </a:endParaRPr>
          </a:p>
        </p:txBody>
      </p:sp>
      <p:sp>
        <p:nvSpPr>
          <p:cNvPr id="16" name="Footer Placeholder 14">
            <a:extLst>
              <a:ext uri="{FF2B5EF4-FFF2-40B4-BE49-F238E27FC236}">
                <a16:creationId xmlns:a16="http://schemas.microsoft.com/office/drawing/2014/main" id="{850EF8C4-C73E-4324-B564-42DC9F94B196}"/>
              </a:ext>
            </a:extLst>
          </p:cNvPr>
          <p:cNvSpPr>
            <a:spLocks noGrp="1"/>
          </p:cNvSpPr>
          <p:nvPr>
            <p:ph type="ftr" sz="quarter" idx="11"/>
          </p:nvPr>
        </p:nvSpPr>
        <p:spPr>
          <a:xfrm>
            <a:off x="565726" y="6356350"/>
            <a:ext cx="6002595" cy="365125"/>
          </a:xfrm>
        </p:spPr>
        <p:txBody>
          <a:bodyPr/>
          <a:lstStyle/>
          <a:p>
            <a:pPr>
              <a:defRPr/>
            </a:pPr>
            <a:r>
              <a:rPr lang="en-US" err="1">
                <a:solidFill>
                  <a:prstClr val="black">
                    <a:lumMod val="50000"/>
                    <a:lumOff val="50000"/>
                  </a:prstClr>
                </a:solidFill>
              </a:rPr>
              <a:t>Phân</a:t>
            </a:r>
            <a:r>
              <a:rPr lang="en-US">
                <a:solidFill>
                  <a:prstClr val="black">
                    <a:lumMod val="50000"/>
                    <a:lumOff val="50000"/>
                  </a:prstClr>
                </a:solidFill>
              </a:rPr>
              <a:t> </a:t>
            </a:r>
            <a:r>
              <a:rPr lang="en-US" err="1">
                <a:solidFill>
                  <a:prstClr val="black">
                    <a:lumMod val="50000"/>
                    <a:lumOff val="50000"/>
                  </a:prstClr>
                </a:solidFill>
              </a:rPr>
              <a:t>tích</a:t>
            </a:r>
            <a:r>
              <a:rPr lang="en-US">
                <a:solidFill>
                  <a:prstClr val="black">
                    <a:lumMod val="50000"/>
                    <a:lumOff val="50000"/>
                  </a:prstClr>
                </a:solidFill>
              </a:rPr>
              <a:t> </a:t>
            </a:r>
            <a:r>
              <a:rPr lang="en-US" err="1">
                <a:solidFill>
                  <a:prstClr val="black">
                    <a:lumMod val="50000"/>
                    <a:lumOff val="50000"/>
                  </a:prstClr>
                </a:solidFill>
              </a:rPr>
              <a:t>thiết</a:t>
            </a:r>
            <a:r>
              <a:rPr lang="en-US">
                <a:solidFill>
                  <a:prstClr val="black">
                    <a:lumMod val="50000"/>
                    <a:lumOff val="50000"/>
                  </a:prstClr>
                </a:solidFill>
              </a:rPr>
              <a:t> </a:t>
            </a:r>
            <a:r>
              <a:rPr lang="en-US" err="1">
                <a:solidFill>
                  <a:prstClr val="black">
                    <a:lumMod val="50000"/>
                    <a:lumOff val="50000"/>
                  </a:prstClr>
                </a:solidFill>
              </a:rPr>
              <a:t>kế</a:t>
            </a:r>
            <a:r>
              <a:rPr lang="en-US">
                <a:solidFill>
                  <a:prstClr val="black">
                    <a:lumMod val="50000"/>
                    <a:lumOff val="50000"/>
                  </a:prstClr>
                </a:solidFill>
              </a:rPr>
              <a:t> </a:t>
            </a:r>
            <a:r>
              <a:rPr lang="en-US" err="1">
                <a:solidFill>
                  <a:prstClr val="black">
                    <a:lumMod val="50000"/>
                    <a:lumOff val="50000"/>
                  </a:prstClr>
                </a:solidFill>
              </a:rPr>
              <a:t>giải</a:t>
            </a:r>
            <a:r>
              <a:rPr lang="en-US">
                <a:solidFill>
                  <a:prstClr val="black">
                    <a:lumMod val="50000"/>
                    <a:lumOff val="50000"/>
                  </a:prstClr>
                </a:solidFill>
              </a:rPr>
              <a:t> </a:t>
            </a:r>
            <a:r>
              <a:rPr lang="en-US" err="1">
                <a:solidFill>
                  <a:prstClr val="black">
                    <a:lumMod val="50000"/>
                    <a:lumOff val="50000"/>
                  </a:prstClr>
                </a:solidFill>
              </a:rPr>
              <a:t>thuật</a:t>
            </a:r>
            <a:r>
              <a:rPr lang="en-US">
                <a:solidFill>
                  <a:prstClr val="black">
                    <a:lumMod val="50000"/>
                    <a:lumOff val="50000"/>
                  </a:prstClr>
                </a:solidFill>
              </a:rPr>
              <a:t> – </a:t>
            </a:r>
            <a:r>
              <a:rPr lang="en-US" err="1">
                <a:solidFill>
                  <a:prstClr val="black">
                    <a:lumMod val="50000"/>
                    <a:lumOff val="50000"/>
                  </a:prstClr>
                </a:solidFill>
              </a:rPr>
              <a:t>Nhóm</a:t>
            </a:r>
            <a:r>
              <a:rPr lang="en-US">
                <a:solidFill>
                  <a:prstClr val="black">
                    <a:lumMod val="50000"/>
                    <a:lumOff val="50000"/>
                  </a:prstClr>
                </a:solidFill>
              </a:rPr>
              <a:t> 8</a:t>
            </a:r>
          </a:p>
        </p:txBody>
      </p:sp>
      <p:sp>
        <p:nvSpPr>
          <p:cNvPr id="20" name="TextBox 19">
            <a:extLst>
              <a:ext uri="{FF2B5EF4-FFF2-40B4-BE49-F238E27FC236}">
                <a16:creationId xmlns:a16="http://schemas.microsoft.com/office/drawing/2014/main" id="{E88E7583-BD39-4B5E-BA0F-70E4E7660A14}"/>
              </a:ext>
            </a:extLst>
          </p:cNvPr>
          <p:cNvSpPr txBox="1"/>
          <p:nvPr/>
        </p:nvSpPr>
        <p:spPr>
          <a:xfrm>
            <a:off x="625267" y="1704662"/>
            <a:ext cx="4895639" cy="2629951"/>
          </a:xfrm>
          <a:prstGeom prst="rect">
            <a:avLst/>
          </a:prstGeom>
          <a:noFill/>
        </p:spPr>
        <p:txBody>
          <a:bodyPr wrap="square" rtlCol="0">
            <a:spAutoFit/>
          </a:bodyPr>
          <a:lstStyle/>
          <a:p>
            <a:pPr marL="342900" indent="-342900" defTabSz="914400">
              <a:lnSpc>
                <a:spcPct val="150000"/>
              </a:lnSpc>
              <a:buFontTx/>
              <a:buAutoNum type="arabicPeriod"/>
            </a:pPr>
            <a:r>
              <a:rPr lang="en-US" sz="3200" b="1">
                <a:solidFill>
                  <a:srgbClr val="5B9BD5"/>
                </a:solidFill>
                <a:latin typeface="Montserrat Black"/>
              </a:rPr>
              <a:t>Ý t</a:t>
            </a:r>
            <a:r>
              <a:rPr lang="vi-VN" sz="3200" b="1">
                <a:solidFill>
                  <a:srgbClr val="5B9BD5"/>
                </a:solidFill>
                <a:latin typeface="Montserrat Black"/>
              </a:rPr>
              <a:t>ư</a:t>
            </a:r>
            <a:r>
              <a:rPr lang="en-US" sz="3200" b="1">
                <a:solidFill>
                  <a:srgbClr val="5B9BD5"/>
                </a:solidFill>
                <a:latin typeface="Montserrat Black"/>
              </a:rPr>
              <a:t>ởng:</a:t>
            </a:r>
            <a:r>
              <a:rPr lang="en-US" sz="3200">
                <a:solidFill>
                  <a:srgbClr val="5B9BD5"/>
                </a:solidFill>
                <a:latin typeface="Montserrat Black"/>
              </a:rPr>
              <a:t> </a:t>
            </a:r>
          </a:p>
          <a:p>
            <a:pPr marL="342900" indent="-342900" defTabSz="914400">
              <a:lnSpc>
                <a:spcPct val="150000"/>
              </a:lnSpc>
              <a:buFontTx/>
              <a:buChar char="-"/>
            </a:pPr>
            <a:r>
              <a:rPr lang="en-US" sz="2000">
                <a:solidFill>
                  <a:srgbClr val="5B9BD5"/>
                </a:solidFill>
                <a:latin typeface="Montserrat Black"/>
              </a:rPr>
              <a:t>Nạp dần các đỉnh vào cây khung. </a:t>
            </a:r>
          </a:p>
          <a:p>
            <a:pPr marL="342900" indent="-342900" defTabSz="914400">
              <a:lnSpc>
                <a:spcPct val="150000"/>
              </a:lnSpc>
              <a:buFontTx/>
              <a:buChar char="-"/>
            </a:pPr>
            <a:r>
              <a:rPr lang="en-US" sz="2000">
                <a:solidFill>
                  <a:srgbClr val="5B9BD5"/>
                </a:solidFill>
                <a:latin typeface="Montserrat Black"/>
              </a:rPr>
              <a:t>Mỗi lần chọn một đỉnh ch</a:t>
            </a:r>
            <a:r>
              <a:rPr lang="vi-VN" sz="2000">
                <a:solidFill>
                  <a:srgbClr val="5B9BD5"/>
                </a:solidFill>
                <a:latin typeface="Montserrat Black"/>
              </a:rPr>
              <a:t>ư</a:t>
            </a:r>
            <a:r>
              <a:rPr lang="en-US" sz="2000">
                <a:solidFill>
                  <a:srgbClr val="5B9BD5"/>
                </a:solidFill>
                <a:latin typeface="Montserrat Black"/>
              </a:rPr>
              <a:t>a nạp sao cho đỉnh đó kề và gần nhất với các đỉnh đã nạp</a:t>
            </a:r>
          </a:p>
        </p:txBody>
      </p:sp>
      <p:sp>
        <p:nvSpPr>
          <p:cNvPr id="14" name="TextBox 13">
            <a:extLst>
              <a:ext uri="{FF2B5EF4-FFF2-40B4-BE49-F238E27FC236}">
                <a16:creationId xmlns:a16="http://schemas.microsoft.com/office/drawing/2014/main" id="{EFF58646-8C0D-40E6-A791-3E257DAEFC5D}"/>
              </a:ext>
            </a:extLst>
          </p:cNvPr>
          <p:cNvSpPr txBox="1"/>
          <p:nvPr/>
        </p:nvSpPr>
        <p:spPr>
          <a:xfrm>
            <a:off x="625267" y="4739799"/>
            <a:ext cx="5257947" cy="584775"/>
          </a:xfrm>
          <a:prstGeom prst="rect">
            <a:avLst/>
          </a:prstGeom>
          <a:noFill/>
        </p:spPr>
        <p:txBody>
          <a:bodyPr wrap="square" rtlCol="0">
            <a:spAutoFit/>
          </a:bodyPr>
          <a:lstStyle/>
          <a:p>
            <a:pPr defTabSz="914400"/>
            <a:r>
              <a:rPr lang="en-US" sz="3200" b="1">
                <a:solidFill>
                  <a:srgbClr val="5B9BD5"/>
                </a:solidFill>
                <a:latin typeface="Montserrat Black"/>
              </a:rPr>
              <a:t>2. Ví dụ:</a:t>
            </a:r>
            <a:r>
              <a:rPr lang="en-US" sz="2400">
                <a:solidFill>
                  <a:srgbClr val="5B9BD5"/>
                </a:solidFill>
                <a:latin typeface="Montserrat Black"/>
              </a:rPr>
              <a:t> </a:t>
            </a:r>
          </a:p>
        </p:txBody>
      </p:sp>
      <p:grpSp>
        <p:nvGrpSpPr>
          <p:cNvPr id="226" name="Group 225">
            <a:extLst>
              <a:ext uri="{FF2B5EF4-FFF2-40B4-BE49-F238E27FC236}">
                <a16:creationId xmlns:a16="http://schemas.microsoft.com/office/drawing/2014/main" id="{ADE069A0-CBC5-48D0-8356-15CFBA876309}"/>
              </a:ext>
            </a:extLst>
          </p:cNvPr>
          <p:cNvGrpSpPr/>
          <p:nvPr/>
        </p:nvGrpSpPr>
        <p:grpSpPr>
          <a:xfrm>
            <a:off x="5883214" y="0"/>
            <a:ext cx="6308786" cy="6857999"/>
            <a:chOff x="5883214" y="0"/>
            <a:chExt cx="6308786" cy="6857999"/>
          </a:xfrm>
        </p:grpSpPr>
        <p:sp>
          <p:nvSpPr>
            <p:cNvPr id="10" name="Rectangle 9">
              <a:extLst>
                <a:ext uri="{FF2B5EF4-FFF2-40B4-BE49-F238E27FC236}">
                  <a16:creationId xmlns:a16="http://schemas.microsoft.com/office/drawing/2014/main" id="{53B43720-6B59-404A-BD00-0C7070F9970E}"/>
                </a:ext>
              </a:extLst>
            </p:cNvPr>
            <p:cNvSpPr/>
            <p:nvPr/>
          </p:nvSpPr>
          <p:spPr>
            <a:xfrm>
              <a:off x="5883214" y="0"/>
              <a:ext cx="6308786" cy="6857999"/>
            </a:xfrm>
            <a:prstGeom prst="rect">
              <a:avLst/>
            </a:prstGeom>
            <a:ln cap="flat"/>
          </p:spPr>
          <p:style>
            <a:lnRef idx="2">
              <a:schemeClr val="accent1"/>
            </a:lnRef>
            <a:fillRef idx="1">
              <a:schemeClr val="lt1"/>
            </a:fillRef>
            <a:effectRef idx="0">
              <a:schemeClr val="accent1"/>
            </a:effectRef>
            <a:fontRef idx="minor">
              <a:schemeClr val="dk1"/>
            </a:fontRef>
          </p:style>
          <p:txBody>
            <a:bodyPr rtlCol="0" anchor="ctr"/>
            <a:lstStyle/>
            <a:p>
              <a:pPr algn="ctr" defTabSz="914400"/>
              <a:endParaRPr lang="vi-VN">
                <a:solidFill>
                  <a:prstClr val="black"/>
                </a:solidFill>
              </a:endParaRPr>
            </a:p>
          </p:txBody>
        </p:sp>
        <p:grpSp>
          <p:nvGrpSpPr>
            <p:cNvPr id="276" name="Group 275">
              <a:extLst>
                <a:ext uri="{FF2B5EF4-FFF2-40B4-BE49-F238E27FC236}">
                  <a16:creationId xmlns:a16="http://schemas.microsoft.com/office/drawing/2014/main" id="{76FA6DE6-A16E-4784-A231-688E92FFF958}"/>
                </a:ext>
              </a:extLst>
            </p:cNvPr>
            <p:cNvGrpSpPr/>
            <p:nvPr/>
          </p:nvGrpSpPr>
          <p:grpSpPr>
            <a:xfrm>
              <a:off x="7735019" y="884515"/>
              <a:ext cx="2544798" cy="2473026"/>
              <a:chOff x="7735019" y="944897"/>
              <a:chExt cx="2544798" cy="2473026"/>
            </a:xfrm>
          </p:grpSpPr>
          <p:grpSp>
            <p:nvGrpSpPr>
              <p:cNvPr id="266" name="Group 265">
                <a:extLst>
                  <a:ext uri="{FF2B5EF4-FFF2-40B4-BE49-F238E27FC236}">
                    <a16:creationId xmlns:a16="http://schemas.microsoft.com/office/drawing/2014/main" id="{54405D5F-7992-490D-AFFF-32D1225EE456}"/>
                  </a:ext>
                </a:extLst>
              </p:cNvPr>
              <p:cNvGrpSpPr/>
              <p:nvPr/>
            </p:nvGrpSpPr>
            <p:grpSpPr>
              <a:xfrm>
                <a:off x="7735019" y="944897"/>
                <a:ext cx="2544798" cy="2397701"/>
                <a:chOff x="7735019" y="944897"/>
                <a:chExt cx="2544798" cy="2397701"/>
              </a:xfrm>
            </p:grpSpPr>
            <p:grpSp>
              <p:nvGrpSpPr>
                <p:cNvPr id="252" name="Group 251">
                  <a:extLst>
                    <a:ext uri="{FF2B5EF4-FFF2-40B4-BE49-F238E27FC236}">
                      <a16:creationId xmlns:a16="http://schemas.microsoft.com/office/drawing/2014/main" id="{033225B0-D63A-4822-9636-E4FD8DC407AA}"/>
                    </a:ext>
                  </a:extLst>
                </p:cNvPr>
                <p:cNvGrpSpPr/>
                <p:nvPr/>
              </p:nvGrpSpPr>
              <p:grpSpPr>
                <a:xfrm>
                  <a:off x="7735019" y="944897"/>
                  <a:ext cx="2544798" cy="2397701"/>
                  <a:chOff x="7735019" y="446140"/>
                  <a:chExt cx="2544798" cy="2397701"/>
                </a:xfrm>
              </p:grpSpPr>
              <p:sp>
                <p:nvSpPr>
                  <p:cNvPr id="5" name="Oval 4">
                    <a:extLst>
                      <a:ext uri="{FF2B5EF4-FFF2-40B4-BE49-F238E27FC236}">
                        <a16:creationId xmlns:a16="http://schemas.microsoft.com/office/drawing/2014/main" id="{D379684E-CB51-4D07-9A7F-7539FF6A1CAA}"/>
                      </a:ext>
                    </a:extLst>
                  </p:cNvPr>
                  <p:cNvSpPr/>
                  <p:nvPr/>
                </p:nvSpPr>
                <p:spPr>
                  <a:xfrm>
                    <a:off x="8859331" y="446140"/>
                    <a:ext cx="293298" cy="2784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200" b="1">
                        <a:solidFill>
                          <a:srgbClr val="5B9BD5"/>
                        </a:solidFill>
                        <a:latin typeface="Montserrat Black"/>
                      </a:rPr>
                      <a:t>3</a:t>
                    </a:r>
                    <a:endParaRPr lang="vi-VN" sz="1200" b="1">
                      <a:solidFill>
                        <a:srgbClr val="5B9BD5"/>
                      </a:solidFill>
                      <a:latin typeface="Montserrat Black"/>
                    </a:endParaRPr>
                  </a:p>
                </p:txBody>
              </p:sp>
              <p:sp>
                <p:nvSpPr>
                  <p:cNvPr id="15" name="Oval 14">
                    <a:extLst>
                      <a:ext uri="{FF2B5EF4-FFF2-40B4-BE49-F238E27FC236}">
                        <a16:creationId xmlns:a16="http://schemas.microsoft.com/office/drawing/2014/main" id="{A30619CB-26AA-44FC-9308-C26AACBF16CC}"/>
                      </a:ext>
                    </a:extLst>
                  </p:cNvPr>
                  <p:cNvSpPr/>
                  <p:nvPr/>
                </p:nvSpPr>
                <p:spPr>
                  <a:xfrm>
                    <a:off x="7735019" y="1229013"/>
                    <a:ext cx="293298" cy="2784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200" b="1">
                        <a:solidFill>
                          <a:srgbClr val="5B9BD5"/>
                        </a:solidFill>
                        <a:latin typeface="Montserrat Black"/>
                      </a:rPr>
                      <a:t>0</a:t>
                    </a:r>
                    <a:endParaRPr lang="vi-VN" sz="1200" b="1">
                      <a:solidFill>
                        <a:srgbClr val="5B9BD5"/>
                      </a:solidFill>
                      <a:latin typeface="Montserrat Black"/>
                    </a:endParaRPr>
                  </a:p>
                </p:txBody>
              </p:sp>
              <p:sp>
                <p:nvSpPr>
                  <p:cNvPr id="17" name="Oval 16">
                    <a:extLst>
                      <a:ext uri="{FF2B5EF4-FFF2-40B4-BE49-F238E27FC236}">
                        <a16:creationId xmlns:a16="http://schemas.microsoft.com/office/drawing/2014/main" id="{F0B7D20B-0419-4348-B78E-D969188CF1FD}"/>
                      </a:ext>
                    </a:extLst>
                  </p:cNvPr>
                  <p:cNvSpPr/>
                  <p:nvPr/>
                </p:nvSpPr>
                <p:spPr>
                  <a:xfrm>
                    <a:off x="9986519" y="1229013"/>
                    <a:ext cx="293298" cy="2784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200" b="1">
                        <a:solidFill>
                          <a:srgbClr val="5B9BD5"/>
                        </a:solidFill>
                        <a:latin typeface="Montserrat Black"/>
                      </a:rPr>
                      <a:t>1</a:t>
                    </a:r>
                    <a:endParaRPr lang="vi-VN" sz="1200" b="1">
                      <a:solidFill>
                        <a:srgbClr val="5B9BD5"/>
                      </a:solidFill>
                      <a:latin typeface="Montserrat Black"/>
                    </a:endParaRPr>
                  </a:p>
                </p:txBody>
              </p:sp>
              <p:sp>
                <p:nvSpPr>
                  <p:cNvPr id="18" name="Oval 17">
                    <a:extLst>
                      <a:ext uri="{FF2B5EF4-FFF2-40B4-BE49-F238E27FC236}">
                        <a16:creationId xmlns:a16="http://schemas.microsoft.com/office/drawing/2014/main" id="{5A0C189C-F9D0-4026-8E9A-82A7DEF42AE2}"/>
                      </a:ext>
                    </a:extLst>
                  </p:cNvPr>
                  <p:cNvSpPr/>
                  <p:nvPr/>
                </p:nvSpPr>
                <p:spPr>
                  <a:xfrm>
                    <a:off x="8226725" y="2565358"/>
                    <a:ext cx="293298" cy="2784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200" b="1">
                        <a:solidFill>
                          <a:srgbClr val="5B9BD5"/>
                        </a:solidFill>
                        <a:latin typeface="Montserrat Black"/>
                      </a:rPr>
                      <a:t>2</a:t>
                    </a:r>
                    <a:endParaRPr lang="vi-VN" sz="1200" b="1">
                      <a:solidFill>
                        <a:srgbClr val="5B9BD5"/>
                      </a:solidFill>
                      <a:latin typeface="Montserrat Black"/>
                    </a:endParaRPr>
                  </a:p>
                </p:txBody>
              </p:sp>
              <p:sp>
                <p:nvSpPr>
                  <p:cNvPr id="19" name="Oval 18">
                    <a:extLst>
                      <a:ext uri="{FF2B5EF4-FFF2-40B4-BE49-F238E27FC236}">
                        <a16:creationId xmlns:a16="http://schemas.microsoft.com/office/drawing/2014/main" id="{765C55DC-6A4A-45A3-B3D7-195E1E802CD0}"/>
                      </a:ext>
                    </a:extLst>
                  </p:cNvPr>
                  <p:cNvSpPr/>
                  <p:nvPr/>
                </p:nvSpPr>
                <p:spPr>
                  <a:xfrm>
                    <a:off x="9598327" y="2565358"/>
                    <a:ext cx="293298" cy="2784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200" b="1">
                        <a:solidFill>
                          <a:srgbClr val="5B9BD5"/>
                        </a:solidFill>
                        <a:latin typeface="Montserrat Black"/>
                      </a:rPr>
                      <a:t>4</a:t>
                    </a:r>
                    <a:endParaRPr lang="vi-VN" sz="1200" b="1">
                      <a:solidFill>
                        <a:srgbClr val="5B9BD5"/>
                      </a:solidFill>
                      <a:latin typeface="Montserrat Black"/>
                    </a:endParaRPr>
                  </a:p>
                </p:txBody>
              </p:sp>
              <p:cxnSp>
                <p:nvCxnSpPr>
                  <p:cNvPr id="9" name="Straight Connector 8">
                    <a:extLst>
                      <a:ext uri="{FF2B5EF4-FFF2-40B4-BE49-F238E27FC236}">
                        <a16:creationId xmlns:a16="http://schemas.microsoft.com/office/drawing/2014/main" id="{BEFC7A7A-C80A-4C23-A395-E0D38917BEC3}"/>
                      </a:ext>
                    </a:extLst>
                  </p:cNvPr>
                  <p:cNvCxnSpPr>
                    <a:stCxn id="15" idx="4"/>
                    <a:endCxn id="18" idx="1"/>
                  </p:cNvCxnSpPr>
                  <p:nvPr/>
                </p:nvCxnSpPr>
                <p:spPr>
                  <a:xfrm>
                    <a:off x="7881668" y="1507496"/>
                    <a:ext cx="388009" cy="109864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963249F-22A9-4666-82C7-799EBA703DBE}"/>
                      </a:ext>
                    </a:extLst>
                  </p:cNvPr>
                  <p:cNvCxnSpPr>
                    <a:cxnSpLocks/>
                    <a:stCxn id="15" idx="7"/>
                    <a:endCxn id="5" idx="2"/>
                  </p:cNvCxnSpPr>
                  <p:nvPr/>
                </p:nvCxnSpPr>
                <p:spPr>
                  <a:xfrm flipV="1">
                    <a:off x="7985365" y="585382"/>
                    <a:ext cx="873966" cy="68441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4EE32E7-91E5-4914-BFD3-A88EE6ECE4CC}"/>
                      </a:ext>
                    </a:extLst>
                  </p:cNvPr>
                  <p:cNvCxnSpPr>
                    <a:cxnSpLocks/>
                    <a:stCxn id="5" idx="6"/>
                    <a:endCxn id="17" idx="1"/>
                  </p:cNvCxnSpPr>
                  <p:nvPr/>
                </p:nvCxnSpPr>
                <p:spPr>
                  <a:xfrm>
                    <a:off x="9152629" y="585382"/>
                    <a:ext cx="876842" cy="68441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EC3918-356F-4256-82A3-95A44744E1CD}"/>
                      </a:ext>
                    </a:extLst>
                  </p:cNvPr>
                  <p:cNvCxnSpPr>
                    <a:cxnSpLocks/>
                    <a:stCxn id="17" idx="4"/>
                    <a:endCxn id="19" idx="7"/>
                  </p:cNvCxnSpPr>
                  <p:nvPr/>
                </p:nvCxnSpPr>
                <p:spPr>
                  <a:xfrm flipH="1">
                    <a:off x="9848673" y="1507496"/>
                    <a:ext cx="284495" cy="10986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25B5F03-50AB-4A77-BE1A-729F1BA89B95}"/>
                      </a:ext>
                    </a:extLst>
                  </p:cNvPr>
                  <p:cNvCxnSpPr>
                    <a:stCxn id="18" idx="6"/>
                    <a:endCxn id="19" idx="2"/>
                  </p:cNvCxnSpPr>
                  <p:nvPr/>
                </p:nvCxnSpPr>
                <p:spPr>
                  <a:xfrm>
                    <a:off x="8520023" y="2704600"/>
                    <a:ext cx="10783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BB07AB0-F8FA-4AF8-82E8-E00CEA22CD94}"/>
                      </a:ext>
                    </a:extLst>
                  </p:cNvPr>
                  <p:cNvCxnSpPr>
                    <a:cxnSpLocks/>
                    <a:stCxn id="15" idx="6"/>
                    <a:endCxn id="17" idx="2"/>
                  </p:cNvCxnSpPr>
                  <p:nvPr/>
                </p:nvCxnSpPr>
                <p:spPr>
                  <a:xfrm>
                    <a:off x="8028317" y="1368255"/>
                    <a:ext cx="195820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837FE7F-7546-416E-8426-E610B753087E}"/>
                      </a:ext>
                    </a:extLst>
                  </p:cNvPr>
                  <p:cNvCxnSpPr>
                    <a:cxnSpLocks/>
                    <a:stCxn id="5" idx="3"/>
                    <a:endCxn id="18" idx="0"/>
                  </p:cNvCxnSpPr>
                  <p:nvPr/>
                </p:nvCxnSpPr>
                <p:spPr>
                  <a:xfrm flipH="1">
                    <a:off x="8373374" y="683840"/>
                    <a:ext cx="528909" cy="188151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D391285-CAB2-4CDF-B316-22906EBCFE6B}"/>
                      </a:ext>
                    </a:extLst>
                  </p:cNvPr>
                  <p:cNvCxnSpPr>
                    <a:cxnSpLocks/>
                    <a:stCxn id="5" idx="5"/>
                    <a:endCxn id="19" idx="0"/>
                  </p:cNvCxnSpPr>
                  <p:nvPr/>
                </p:nvCxnSpPr>
                <p:spPr>
                  <a:xfrm>
                    <a:off x="9109677" y="683840"/>
                    <a:ext cx="635299" cy="188151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F52A001-2DC6-40C6-AD97-69B28DB26779}"/>
                      </a:ext>
                    </a:extLst>
                  </p:cNvPr>
                  <p:cNvCxnSpPr>
                    <a:cxnSpLocks/>
                    <a:stCxn id="15" idx="5"/>
                    <a:endCxn id="19" idx="1"/>
                  </p:cNvCxnSpPr>
                  <p:nvPr/>
                </p:nvCxnSpPr>
                <p:spPr>
                  <a:xfrm>
                    <a:off x="7985365" y="1466713"/>
                    <a:ext cx="1655914" cy="11394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E6B4BDF-27E6-4436-A202-CC454EA4129A}"/>
                      </a:ext>
                    </a:extLst>
                  </p:cNvPr>
                  <p:cNvCxnSpPr>
                    <a:cxnSpLocks/>
                    <a:stCxn id="18" idx="7"/>
                    <a:endCxn id="17" idx="3"/>
                  </p:cNvCxnSpPr>
                  <p:nvPr/>
                </p:nvCxnSpPr>
                <p:spPr>
                  <a:xfrm flipV="1">
                    <a:off x="8477071" y="1466713"/>
                    <a:ext cx="1552400" cy="1139428"/>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64" name="TextBox 263">
                  <a:extLst>
                    <a:ext uri="{FF2B5EF4-FFF2-40B4-BE49-F238E27FC236}">
                      <a16:creationId xmlns:a16="http://schemas.microsoft.com/office/drawing/2014/main" id="{0082BFAF-4D96-4960-91C2-DCA29A1503DC}"/>
                    </a:ext>
                  </a:extLst>
                </p:cNvPr>
                <p:cNvSpPr txBox="1"/>
                <p:nvPr/>
              </p:nvSpPr>
              <p:spPr>
                <a:xfrm rot="19248297">
                  <a:off x="8236420" y="1155690"/>
                  <a:ext cx="349673" cy="246221"/>
                </a:xfrm>
                <a:prstGeom prst="rect">
                  <a:avLst/>
                </a:prstGeom>
                <a:noFill/>
              </p:spPr>
              <p:txBody>
                <a:bodyPr wrap="square" rtlCol="0">
                  <a:spAutoFit/>
                </a:bodyPr>
                <a:lstStyle/>
                <a:p>
                  <a:pPr defTabSz="914400"/>
                  <a:r>
                    <a:rPr lang="en-US" sz="1000" u="sng">
                      <a:solidFill>
                        <a:srgbClr val="5B9BD5"/>
                      </a:solidFill>
                      <a:latin typeface="Montserrat Black"/>
                    </a:rPr>
                    <a:t>13</a:t>
                  </a:r>
                  <a:endParaRPr lang="vi-VN" sz="1000" u="sng">
                    <a:solidFill>
                      <a:srgbClr val="5B9BD5"/>
                    </a:solidFill>
                    <a:latin typeface="Montserrat Black"/>
                  </a:endParaRPr>
                </a:p>
              </p:txBody>
            </p:sp>
          </p:grpSp>
          <p:sp>
            <p:nvSpPr>
              <p:cNvPr id="267" name="TextBox 266">
                <a:extLst>
                  <a:ext uri="{FF2B5EF4-FFF2-40B4-BE49-F238E27FC236}">
                    <a16:creationId xmlns:a16="http://schemas.microsoft.com/office/drawing/2014/main" id="{E0601E0E-E54F-4D45-B5C7-242007182C53}"/>
                  </a:ext>
                </a:extLst>
              </p:cNvPr>
              <p:cNvSpPr txBox="1"/>
              <p:nvPr/>
            </p:nvSpPr>
            <p:spPr>
              <a:xfrm rot="2221898">
                <a:off x="9582740" y="1272796"/>
                <a:ext cx="349673" cy="246221"/>
              </a:xfrm>
              <a:prstGeom prst="rect">
                <a:avLst/>
              </a:prstGeom>
              <a:noFill/>
            </p:spPr>
            <p:txBody>
              <a:bodyPr wrap="square" rtlCol="0">
                <a:spAutoFit/>
              </a:bodyPr>
              <a:lstStyle/>
              <a:p>
                <a:pPr defTabSz="914400"/>
                <a:r>
                  <a:rPr lang="en-US" sz="1000" u="sng">
                    <a:solidFill>
                      <a:srgbClr val="5B9BD5"/>
                    </a:solidFill>
                    <a:latin typeface="Montserrat Black"/>
                  </a:rPr>
                  <a:t>8</a:t>
                </a:r>
                <a:endParaRPr lang="vi-VN" sz="1000" u="sng">
                  <a:solidFill>
                    <a:srgbClr val="5B9BD5"/>
                  </a:solidFill>
                  <a:latin typeface="Montserrat Black"/>
                </a:endParaRPr>
              </a:p>
            </p:txBody>
          </p:sp>
          <p:sp>
            <p:nvSpPr>
              <p:cNvPr id="268" name="TextBox 267">
                <a:extLst>
                  <a:ext uri="{FF2B5EF4-FFF2-40B4-BE49-F238E27FC236}">
                    <a16:creationId xmlns:a16="http://schemas.microsoft.com/office/drawing/2014/main" id="{89D9FF9B-15A6-4B82-B601-EE16480F5F46}"/>
                  </a:ext>
                </a:extLst>
              </p:cNvPr>
              <p:cNvSpPr txBox="1"/>
              <p:nvPr/>
            </p:nvSpPr>
            <p:spPr>
              <a:xfrm rot="14995643">
                <a:off x="7784650" y="2495014"/>
                <a:ext cx="349673" cy="246221"/>
              </a:xfrm>
              <a:prstGeom prst="rect">
                <a:avLst/>
              </a:prstGeom>
              <a:noFill/>
            </p:spPr>
            <p:txBody>
              <a:bodyPr wrap="square" rtlCol="0">
                <a:spAutoFit/>
              </a:bodyPr>
              <a:lstStyle/>
              <a:p>
                <a:pPr defTabSz="914400"/>
                <a:r>
                  <a:rPr lang="en-US" sz="1000" u="sng">
                    <a:solidFill>
                      <a:srgbClr val="5B9BD5"/>
                    </a:solidFill>
                    <a:latin typeface="Montserrat Black"/>
                  </a:rPr>
                  <a:t>9</a:t>
                </a:r>
                <a:endParaRPr lang="vi-VN" sz="1000" u="sng">
                  <a:solidFill>
                    <a:srgbClr val="5B9BD5"/>
                  </a:solidFill>
                  <a:latin typeface="Montserrat Black"/>
                </a:endParaRPr>
              </a:p>
            </p:txBody>
          </p:sp>
          <p:sp>
            <p:nvSpPr>
              <p:cNvPr id="269" name="TextBox 268">
                <a:extLst>
                  <a:ext uri="{FF2B5EF4-FFF2-40B4-BE49-F238E27FC236}">
                    <a16:creationId xmlns:a16="http://schemas.microsoft.com/office/drawing/2014/main" id="{CF5E507B-DFE2-4B14-B2C5-0D2C425CA937}"/>
                  </a:ext>
                </a:extLst>
              </p:cNvPr>
              <p:cNvSpPr txBox="1"/>
              <p:nvPr/>
            </p:nvSpPr>
            <p:spPr>
              <a:xfrm rot="6285151">
                <a:off x="9936585" y="2495180"/>
                <a:ext cx="349673" cy="246221"/>
              </a:xfrm>
              <a:prstGeom prst="rect">
                <a:avLst/>
              </a:prstGeom>
              <a:noFill/>
            </p:spPr>
            <p:txBody>
              <a:bodyPr wrap="square" rtlCol="0">
                <a:spAutoFit/>
              </a:bodyPr>
              <a:lstStyle/>
              <a:p>
                <a:pPr defTabSz="914400"/>
                <a:r>
                  <a:rPr lang="en-US" sz="1000" u="sng">
                    <a:solidFill>
                      <a:srgbClr val="5B9BD5"/>
                    </a:solidFill>
                    <a:latin typeface="Montserrat Black"/>
                  </a:rPr>
                  <a:t>17</a:t>
                </a:r>
              </a:p>
            </p:txBody>
          </p:sp>
          <p:sp>
            <p:nvSpPr>
              <p:cNvPr id="270" name="TextBox 269">
                <a:extLst>
                  <a:ext uri="{FF2B5EF4-FFF2-40B4-BE49-F238E27FC236}">
                    <a16:creationId xmlns:a16="http://schemas.microsoft.com/office/drawing/2014/main" id="{BB87A80B-51E0-40A7-B6EE-713972964569}"/>
                  </a:ext>
                </a:extLst>
              </p:cNvPr>
              <p:cNvSpPr txBox="1"/>
              <p:nvPr/>
            </p:nvSpPr>
            <p:spPr>
              <a:xfrm>
                <a:off x="8942772" y="3171702"/>
                <a:ext cx="349673" cy="246221"/>
              </a:xfrm>
              <a:prstGeom prst="rect">
                <a:avLst/>
              </a:prstGeom>
              <a:noFill/>
            </p:spPr>
            <p:txBody>
              <a:bodyPr wrap="square" rtlCol="0">
                <a:spAutoFit/>
              </a:bodyPr>
              <a:lstStyle/>
              <a:p>
                <a:pPr defTabSz="914400"/>
                <a:r>
                  <a:rPr lang="en-US" sz="1000" u="sng">
                    <a:solidFill>
                      <a:srgbClr val="5B9BD5"/>
                    </a:solidFill>
                    <a:latin typeface="Montserrat Black"/>
                  </a:rPr>
                  <a:t>19</a:t>
                </a:r>
                <a:endParaRPr lang="vi-VN" sz="1000" u="sng">
                  <a:solidFill>
                    <a:srgbClr val="5B9BD5"/>
                  </a:solidFill>
                  <a:latin typeface="Montserrat Black"/>
                </a:endParaRPr>
              </a:p>
            </p:txBody>
          </p:sp>
          <p:sp>
            <p:nvSpPr>
              <p:cNvPr id="271" name="TextBox 270">
                <a:extLst>
                  <a:ext uri="{FF2B5EF4-FFF2-40B4-BE49-F238E27FC236}">
                    <a16:creationId xmlns:a16="http://schemas.microsoft.com/office/drawing/2014/main" id="{6CA2DDCF-6147-4528-872E-81D42651F5A1}"/>
                  </a:ext>
                </a:extLst>
              </p:cNvPr>
              <p:cNvSpPr txBox="1"/>
              <p:nvPr/>
            </p:nvSpPr>
            <p:spPr>
              <a:xfrm>
                <a:off x="9490639" y="1620631"/>
                <a:ext cx="349673" cy="246221"/>
              </a:xfrm>
              <a:prstGeom prst="rect">
                <a:avLst/>
              </a:prstGeom>
              <a:noFill/>
            </p:spPr>
            <p:txBody>
              <a:bodyPr wrap="square" rtlCol="0">
                <a:spAutoFit/>
              </a:bodyPr>
              <a:lstStyle/>
              <a:p>
                <a:pPr defTabSz="914400"/>
                <a:r>
                  <a:rPr lang="en-US" sz="1000" u="sng">
                    <a:solidFill>
                      <a:srgbClr val="5B9BD5"/>
                    </a:solidFill>
                    <a:latin typeface="Montserrat Black"/>
                  </a:rPr>
                  <a:t>24</a:t>
                </a:r>
                <a:endParaRPr lang="vi-VN" sz="1000" u="sng">
                  <a:solidFill>
                    <a:srgbClr val="5B9BD5"/>
                  </a:solidFill>
                  <a:latin typeface="Montserrat Black"/>
                </a:endParaRPr>
              </a:p>
            </p:txBody>
          </p:sp>
          <p:sp>
            <p:nvSpPr>
              <p:cNvPr id="272" name="TextBox 271">
                <a:extLst>
                  <a:ext uri="{FF2B5EF4-FFF2-40B4-BE49-F238E27FC236}">
                    <a16:creationId xmlns:a16="http://schemas.microsoft.com/office/drawing/2014/main" id="{76B80895-E054-42E6-8512-6FCD309B453B}"/>
                  </a:ext>
                </a:extLst>
              </p:cNvPr>
              <p:cNvSpPr txBox="1"/>
              <p:nvPr/>
            </p:nvSpPr>
            <p:spPr>
              <a:xfrm rot="17121222">
                <a:off x="8510059" y="1370409"/>
                <a:ext cx="349673" cy="246221"/>
              </a:xfrm>
              <a:prstGeom prst="rect">
                <a:avLst/>
              </a:prstGeom>
              <a:noFill/>
            </p:spPr>
            <p:txBody>
              <a:bodyPr wrap="square" rtlCol="0">
                <a:spAutoFit/>
              </a:bodyPr>
              <a:lstStyle/>
              <a:p>
                <a:pPr defTabSz="914400"/>
                <a:r>
                  <a:rPr lang="en-US" sz="1000" u="sng">
                    <a:solidFill>
                      <a:srgbClr val="5B9BD5"/>
                    </a:solidFill>
                    <a:latin typeface="Montserrat Black"/>
                  </a:rPr>
                  <a:t>20</a:t>
                </a:r>
                <a:endParaRPr lang="vi-VN" sz="1000" u="sng">
                  <a:solidFill>
                    <a:srgbClr val="5B9BD5"/>
                  </a:solidFill>
                  <a:latin typeface="Montserrat Black"/>
                </a:endParaRPr>
              </a:p>
            </p:txBody>
          </p:sp>
          <p:sp>
            <p:nvSpPr>
              <p:cNvPr id="273" name="TextBox 272">
                <a:extLst>
                  <a:ext uri="{FF2B5EF4-FFF2-40B4-BE49-F238E27FC236}">
                    <a16:creationId xmlns:a16="http://schemas.microsoft.com/office/drawing/2014/main" id="{B8F625E7-16AA-41C8-B058-9B6973978FDE}"/>
                  </a:ext>
                </a:extLst>
              </p:cNvPr>
              <p:cNvSpPr txBox="1"/>
              <p:nvPr/>
            </p:nvSpPr>
            <p:spPr>
              <a:xfrm rot="8522583">
                <a:off x="8683324" y="2867013"/>
                <a:ext cx="349673" cy="246221"/>
              </a:xfrm>
              <a:prstGeom prst="rect">
                <a:avLst/>
              </a:prstGeom>
              <a:noFill/>
            </p:spPr>
            <p:txBody>
              <a:bodyPr wrap="square" rtlCol="0">
                <a:spAutoFit/>
              </a:bodyPr>
              <a:lstStyle/>
              <a:p>
                <a:pPr defTabSz="914400"/>
                <a:r>
                  <a:rPr lang="en-US" sz="1000" u="sng">
                    <a:solidFill>
                      <a:srgbClr val="5B9BD5"/>
                    </a:solidFill>
                    <a:latin typeface="Montserrat Black"/>
                  </a:rPr>
                  <a:t>22</a:t>
                </a:r>
                <a:endParaRPr lang="vi-VN" sz="1000" u="sng">
                  <a:solidFill>
                    <a:srgbClr val="5B9BD5"/>
                  </a:solidFill>
                  <a:latin typeface="Montserrat Black"/>
                </a:endParaRPr>
              </a:p>
            </p:txBody>
          </p:sp>
          <p:sp>
            <p:nvSpPr>
              <p:cNvPr id="274" name="TextBox 273">
                <a:extLst>
                  <a:ext uri="{FF2B5EF4-FFF2-40B4-BE49-F238E27FC236}">
                    <a16:creationId xmlns:a16="http://schemas.microsoft.com/office/drawing/2014/main" id="{E7FDB0BB-A607-4E58-AB49-5CF0AF4D96A0}"/>
                  </a:ext>
                </a:extLst>
              </p:cNvPr>
              <p:cNvSpPr txBox="1"/>
              <p:nvPr/>
            </p:nvSpPr>
            <p:spPr>
              <a:xfrm rot="2110136">
                <a:off x="8198537" y="1958429"/>
                <a:ext cx="349673" cy="246221"/>
              </a:xfrm>
              <a:prstGeom prst="rect">
                <a:avLst/>
              </a:prstGeom>
              <a:noFill/>
            </p:spPr>
            <p:txBody>
              <a:bodyPr wrap="square" rtlCol="0">
                <a:spAutoFit/>
              </a:bodyPr>
              <a:lstStyle/>
              <a:p>
                <a:pPr defTabSz="914400"/>
                <a:r>
                  <a:rPr lang="en-US" sz="1000" u="sng">
                    <a:solidFill>
                      <a:srgbClr val="5B9BD5"/>
                    </a:solidFill>
                    <a:latin typeface="Montserrat Black"/>
                  </a:rPr>
                  <a:t>22</a:t>
                </a:r>
                <a:endParaRPr lang="vi-VN" sz="1000" u="sng">
                  <a:solidFill>
                    <a:srgbClr val="5B9BD5"/>
                  </a:solidFill>
                  <a:latin typeface="Montserrat Black"/>
                </a:endParaRPr>
              </a:p>
            </p:txBody>
          </p:sp>
          <p:sp>
            <p:nvSpPr>
              <p:cNvPr id="275" name="TextBox 274">
                <a:extLst>
                  <a:ext uri="{FF2B5EF4-FFF2-40B4-BE49-F238E27FC236}">
                    <a16:creationId xmlns:a16="http://schemas.microsoft.com/office/drawing/2014/main" id="{1ECA4942-D75C-4091-B12E-CD3EDC18DEE8}"/>
                  </a:ext>
                </a:extLst>
              </p:cNvPr>
              <p:cNvSpPr txBox="1"/>
              <p:nvPr/>
            </p:nvSpPr>
            <p:spPr>
              <a:xfrm rot="4320300">
                <a:off x="9585590" y="2585994"/>
                <a:ext cx="349673" cy="246221"/>
              </a:xfrm>
              <a:prstGeom prst="rect">
                <a:avLst/>
              </a:prstGeom>
              <a:noFill/>
            </p:spPr>
            <p:txBody>
              <a:bodyPr wrap="square" rtlCol="0">
                <a:spAutoFit/>
              </a:bodyPr>
              <a:lstStyle/>
              <a:p>
                <a:pPr defTabSz="914400"/>
                <a:r>
                  <a:rPr lang="en-US" sz="1000" u="sng">
                    <a:solidFill>
                      <a:srgbClr val="5B9BD5"/>
                    </a:solidFill>
                    <a:latin typeface="Montserrat Black"/>
                  </a:rPr>
                  <a:t>20</a:t>
                </a:r>
                <a:endParaRPr lang="vi-VN" sz="1000" u="sng">
                  <a:solidFill>
                    <a:srgbClr val="5B9BD5"/>
                  </a:solidFill>
                  <a:latin typeface="Montserrat Black"/>
                </a:endParaRPr>
              </a:p>
            </p:txBody>
          </p:sp>
        </p:grpSp>
      </p:grpSp>
      <p:graphicFrame>
        <p:nvGraphicFramePr>
          <p:cNvPr id="3" name="Table 5">
            <a:extLst>
              <a:ext uri="{FF2B5EF4-FFF2-40B4-BE49-F238E27FC236}">
                <a16:creationId xmlns:a16="http://schemas.microsoft.com/office/drawing/2014/main" id="{5D2597A7-025A-464E-886B-95CD224E437F}"/>
              </a:ext>
            </a:extLst>
          </p:cNvPr>
          <p:cNvGraphicFramePr>
            <a:graphicFrameLocks noGrp="1"/>
          </p:cNvGraphicFramePr>
          <p:nvPr>
            <p:extLst>
              <p:ext uri="{D42A27DB-BD31-4B8C-83A1-F6EECF244321}">
                <p14:modId xmlns:p14="http://schemas.microsoft.com/office/powerpoint/2010/main" val="393639285"/>
              </p:ext>
            </p:extLst>
          </p:nvPr>
        </p:nvGraphicFramePr>
        <p:xfrm>
          <a:off x="6214633" y="4140827"/>
          <a:ext cx="5643030" cy="2410764"/>
        </p:xfrm>
        <a:graphic>
          <a:graphicData uri="http://schemas.openxmlformats.org/drawingml/2006/table">
            <a:tbl>
              <a:tblPr firstRow="1" bandRow="1"/>
              <a:tblGrid>
                <a:gridCol w="940505">
                  <a:extLst>
                    <a:ext uri="{9D8B030D-6E8A-4147-A177-3AD203B41FA5}">
                      <a16:colId xmlns:a16="http://schemas.microsoft.com/office/drawing/2014/main" val="2959418978"/>
                    </a:ext>
                  </a:extLst>
                </a:gridCol>
                <a:gridCol w="940505">
                  <a:extLst>
                    <a:ext uri="{9D8B030D-6E8A-4147-A177-3AD203B41FA5}">
                      <a16:colId xmlns:a16="http://schemas.microsoft.com/office/drawing/2014/main" val="2419734955"/>
                    </a:ext>
                  </a:extLst>
                </a:gridCol>
                <a:gridCol w="940505">
                  <a:extLst>
                    <a:ext uri="{9D8B030D-6E8A-4147-A177-3AD203B41FA5}">
                      <a16:colId xmlns:a16="http://schemas.microsoft.com/office/drawing/2014/main" val="2901392424"/>
                    </a:ext>
                  </a:extLst>
                </a:gridCol>
                <a:gridCol w="940505">
                  <a:extLst>
                    <a:ext uri="{9D8B030D-6E8A-4147-A177-3AD203B41FA5}">
                      <a16:colId xmlns:a16="http://schemas.microsoft.com/office/drawing/2014/main" val="100525642"/>
                    </a:ext>
                  </a:extLst>
                </a:gridCol>
                <a:gridCol w="940505">
                  <a:extLst>
                    <a:ext uri="{9D8B030D-6E8A-4147-A177-3AD203B41FA5}">
                      <a16:colId xmlns:a16="http://schemas.microsoft.com/office/drawing/2014/main" val="3560475799"/>
                    </a:ext>
                  </a:extLst>
                </a:gridCol>
                <a:gridCol w="940505">
                  <a:extLst>
                    <a:ext uri="{9D8B030D-6E8A-4147-A177-3AD203B41FA5}">
                      <a16:colId xmlns:a16="http://schemas.microsoft.com/office/drawing/2014/main" val="3855640057"/>
                    </a:ext>
                  </a:extLst>
                </a:gridCol>
              </a:tblGrid>
              <a:tr h="556564">
                <a:tc>
                  <a:txBody>
                    <a:bodyPr/>
                    <a:lstStyle/>
                    <a:p>
                      <a:pPr algn="r"/>
                      <a:r>
                        <a:rPr lang="en-US" sz="1400">
                          <a:latin typeface="+mj-lt"/>
                        </a:rPr>
                        <a:t>Đỉnh</a:t>
                      </a:r>
                    </a:p>
                    <a:p>
                      <a:pPr algn="l"/>
                      <a:r>
                        <a:rPr lang="en-US" sz="1400">
                          <a:latin typeface="+mj-lt"/>
                        </a:rPr>
                        <a:t>B</a:t>
                      </a:r>
                      <a:r>
                        <a:rPr lang="vi-VN" sz="1400">
                          <a:latin typeface="+mj-lt"/>
                        </a:rPr>
                        <a:t>ư</a:t>
                      </a:r>
                      <a:r>
                        <a:rPr lang="en-US" sz="1400">
                          <a:latin typeface="+mj-lt"/>
                        </a:rPr>
                        <a:t>ớc</a:t>
                      </a:r>
                      <a:endParaRPr lang="vi-VN" sz="1400">
                        <a:latin typeface="+mj-lt"/>
                      </a:endParaRPr>
                    </a:p>
                  </a:txBody>
                  <a:tcPr anchor="ctr">
                    <a:lnTlToBr w="12700" cap="flat" cmpd="sng" algn="ctr">
                      <a:solidFill>
                        <a:schemeClr val="tx1"/>
                      </a:solidFill>
                      <a:prstDash val="solid"/>
                      <a:round/>
                      <a:headEnd type="none" w="med" len="med"/>
                      <a:tailEnd type="none" w="med" len="med"/>
                    </a:lnTlToBr>
                  </a:tcPr>
                </a:tc>
                <a:tc>
                  <a:txBody>
                    <a:bodyPr/>
                    <a:lstStyle/>
                    <a:p>
                      <a:pPr algn="ctr"/>
                      <a:r>
                        <a:rPr lang="en-US" sz="1400">
                          <a:latin typeface="+mj-lt"/>
                        </a:rPr>
                        <a:t>0</a:t>
                      </a:r>
                      <a:endParaRPr lang="vi-VN" sz="1400">
                        <a:latin typeface="+mj-lt"/>
                      </a:endParaRPr>
                    </a:p>
                  </a:txBody>
                  <a:tcPr anchor="ctr"/>
                </a:tc>
                <a:tc>
                  <a:txBody>
                    <a:bodyPr/>
                    <a:lstStyle/>
                    <a:p>
                      <a:pPr algn="ctr"/>
                      <a:r>
                        <a:rPr lang="en-US" sz="1400">
                          <a:latin typeface="+mj-lt"/>
                        </a:rPr>
                        <a:t>1</a:t>
                      </a:r>
                      <a:endParaRPr lang="vi-VN" sz="1400">
                        <a:latin typeface="+mj-lt"/>
                      </a:endParaRPr>
                    </a:p>
                  </a:txBody>
                  <a:tcPr anchor="ctr"/>
                </a:tc>
                <a:tc>
                  <a:txBody>
                    <a:bodyPr/>
                    <a:lstStyle/>
                    <a:p>
                      <a:pPr algn="ctr"/>
                      <a:r>
                        <a:rPr lang="en-US" sz="1400">
                          <a:latin typeface="+mj-lt"/>
                        </a:rPr>
                        <a:t>2</a:t>
                      </a:r>
                      <a:endParaRPr lang="vi-VN" sz="1400">
                        <a:latin typeface="+mj-lt"/>
                      </a:endParaRPr>
                    </a:p>
                  </a:txBody>
                  <a:tcPr anchor="ctr"/>
                </a:tc>
                <a:tc>
                  <a:txBody>
                    <a:bodyPr/>
                    <a:lstStyle/>
                    <a:p>
                      <a:pPr algn="ctr"/>
                      <a:r>
                        <a:rPr lang="en-US" sz="1400">
                          <a:latin typeface="+mj-lt"/>
                        </a:rPr>
                        <a:t>3</a:t>
                      </a:r>
                      <a:endParaRPr lang="vi-VN" sz="1400">
                        <a:latin typeface="+mj-lt"/>
                      </a:endParaRPr>
                    </a:p>
                  </a:txBody>
                  <a:tcPr anchor="ctr"/>
                </a:tc>
                <a:tc>
                  <a:txBody>
                    <a:bodyPr/>
                    <a:lstStyle/>
                    <a:p>
                      <a:pPr algn="ctr"/>
                      <a:r>
                        <a:rPr lang="en-US" sz="1400">
                          <a:latin typeface="+mj-lt"/>
                        </a:rPr>
                        <a:t>4</a:t>
                      </a:r>
                      <a:endParaRPr lang="vi-VN" sz="1400">
                        <a:latin typeface="+mj-lt"/>
                      </a:endParaRPr>
                    </a:p>
                  </a:txBody>
                  <a:tcPr anchor="ctr"/>
                </a:tc>
                <a:extLst>
                  <a:ext uri="{0D108BD9-81ED-4DB2-BD59-A6C34878D82A}">
                    <a16:rowId xmlns:a16="http://schemas.microsoft.com/office/drawing/2014/main" val="1244441653"/>
                  </a:ext>
                </a:extLst>
              </a:tr>
              <a:tr h="370840">
                <a:tc>
                  <a:txBody>
                    <a:bodyPr/>
                    <a:lstStyle/>
                    <a:p>
                      <a:pPr algn="ctr"/>
                      <a:r>
                        <a:rPr lang="en-US" sz="1400">
                          <a:latin typeface="+mj-lt"/>
                        </a:rPr>
                        <a:t>1</a:t>
                      </a:r>
                      <a:endParaRPr lang="vi-VN" sz="1400">
                        <a:latin typeface="+mj-lt"/>
                      </a:endParaRPr>
                    </a:p>
                  </a:txBody>
                  <a:tcPr anchor="ctr"/>
                </a:tc>
                <a:tc>
                  <a:txBody>
                    <a:bodyPr/>
                    <a:lstStyle/>
                    <a:p>
                      <a:pPr algn="ctr"/>
                      <a:endParaRPr lang="vi-VN" sz="1400">
                        <a:ln>
                          <a:solidFill>
                            <a:srgbClr val="5B9BD5"/>
                          </a:solidFill>
                        </a:ln>
                        <a:latin typeface="+mj-lt"/>
                      </a:endParaRPr>
                    </a:p>
                  </a:txBody>
                  <a:tcPr anchor="ctr"/>
                </a:tc>
                <a:tc>
                  <a:txBody>
                    <a:bodyPr/>
                    <a:lstStyle/>
                    <a:p>
                      <a:pPr algn="ctr"/>
                      <a:endParaRPr lang="vi-VN" sz="1400">
                        <a:latin typeface="+mj-lt"/>
                      </a:endParaRPr>
                    </a:p>
                  </a:txBody>
                  <a:tcPr anchor="ctr"/>
                </a:tc>
                <a:tc>
                  <a:txBody>
                    <a:bodyPr/>
                    <a:lstStyle/>
                    <a:p>
                      <a:pPr algn="ctr"/>
                      <a:endParaRPr lang="vi-VN" sz="1400">
                        <a:latin typeface="+mj-lt"/>
                      </a:endParaRPr>
                    </a:p>
                  </a:txBody>
                  <a:tcPr anchor="ctr"/>
                </a:tc>
                <a:tc>
                  <a:txBody>
                    <a:bodyPr/>
                    <a:lstStyle/>
                    <a:p>
                      <a:pPr algn="ctr"/>
                      <a:endParaRPr lang="vi-VN" sz="1400">
                        <a:latin typeface="+mj-lt"/>
                      </a:endParaRPr>
                    </a:p>
                  </a:txBody>
                  <a:tcPr anchor="ctr"/>
                </a:tc>
                <a:tc>
                  <a:txBody>
                    <a:bodyPr/>
                    <a:lstStyle/>
                    <a:p>
                      <a:pPr algn="ctr"/>
                      <a:endParaRPr lang="vi-VN" sz="1400">
                        <a:latin typeface="+mj-lt"/>
                      </a:endParaRPr>
                    </a:p>
                  </a:txBody>
                  <a:tcPr anchor="ctr"/>
                </a:tc>
                <a:extLst>
                  <a:ext uri="{0D108BD9-81ED-4DB2-BD59-A6C34878D82A}">
                    <a16:rowId xmlns:a16="http://schemas.microsoft.com/office/drawing/2014/main" val="2250018684"/>
                  </a:ext>
                </a:extLst>
              </a:tr>
              <a:tr h="370840">
                <a:tc>
                  <a:txBody>
                    <a:bodyPr/>
                    <a:lstStyle/>
                    <a:p>
                      <a:pPr algn="ctr"/>
                      <a:r>
                        <a:rPr lang="en-US" sz="1400">
                          <a:latin typeface="+mj-lt"/>
                        </a:rPr>
                        <a:t>2</a:t>
                      </a:r>
                      <a:endParaRPr lang="vi-VN" sz="1400">
                        <a:latin typeface="+mj-lt"/>
                      </a:endParaRPr>
                    </a:p>
                  </a:txBody>
                  <a:tcPr anchor="ctr"/>
                </a:tc>
                <a:tc>
                  <a:txBody>
                    <a:bodyPr/>
                    <a:lstStyle/>
                    <a:p>
                      <a:pPr algn="ctr"/>
                      <a:endParaRPr lang="vi-VN" sz="1400">
                        <a:latin typeface="+mj-lt"/>
                      </a:endParaRPr>
                    </a:p>
                  </a:txBody>
                  <a:tcPr anchor="ctr"/>
                </a:tc>
                <a:tc>
                  <a:txBody>
                    <a:bodyPr/>
                    <a:lstStyle/>
                    <a:p>
                      <a:pPr algn="ctr"/>
                      <a:endParaRPr lang="vi-VN" sz="1400">
                        <a:latin typeface="+mj-lt"/>
                      </a:endParaRPr>
                    </a:p>
                  </a:txBody>
                  <a:tcPr anchor="ctr"/>
                </a:tc>
                <a:tc>
                  <a:txBody>
                    <a:bodyPr/>
                    <a:lstStyle/>
                    <a:p>
                      <a:pPr algn="ctr"/>
                      <a:endParaRPr lang="vi-VN" sz="1400">
                        <a:latin typeface="+mj-lt"/>
                      </a:endParaRPr>
                    </a:p>
                  </a:txBody>
                  <a:tcPr anchor="ctr"/>
                </a:tc>
                <a:tc>
                  <a:txBody>
                    <a:bodyPr/>
                    <a:lstStyle/>
                    <a:p>
                      <a:pPr algn="ctr"/>
                      <a:endParaRPr lang="vi-VN" sz="1400">
                        <a:latin typeface="+mj-lt"/>
                      </a:endParaRPr>
                    </a:p>
                  </a:txBody>
                  <a:tcPr anchor="ctr"/>
                </a:tc>
                <a:tc>
                  <a:txBody>
                    <a:bodyPr/>
                    <a:lstStyle/>
                    <a:p>
                      <a:pPr algn="ctr"/>
                      <a:endParaRPr lang="vi-VN" sz="1400">
                        <a:latin typeface="+mj-lt"/>
                      </a:endParaRPr>
                    </a:p>
                  </a:txBody>
                  <a:tcPr anchor="ctr"/>
                </a:tc>
                <a:extLst>
                  <a:ext uri="{0D108BD9-81ED-4DB2-BD59-A6C34878D82A}">
                    <a16:rowId xmlns:a16="http://schemas.microsoft.com/office/drawing/2014/main" val="1806546349"/>
                  </a:ext>
                </a:extLst>
              </a:tr>
              <a:tr h="370840">
                <a:tc>
                  <a:txBody>
                    <a:bodyPr/>
                    <a:lstStyle/>
                    <a:p>
                      <a:pPr algn="ctr"/>
                      <a:r>
                        <a:rPr lang="en-US" sz="1400">
                          <a:latin typeface="+mj-lt"/>
                        </a:rPr>
                        <a:t>3</a:t>
                      </a:r>
                      <a:endParaRPr lang="vi-VN" sz="1400">
                        <a:latin typeface="+mj-lt"/>
                      </a:endParaRPr>
                    </a:p>
                  </a:txBody>
                  <a:tcPr anchor="ctr"/>
                </a:tc>
                <a:tc>
                  <a:txBody>
                    <a:bodyPr/>
                    <a:lstStyle/>
                    <a:p>
                      <a:pPr algn="ctr"/>
                      <a:endParaRPr lang="vi-VN" sz="1400">
                        <a:latin typeface="+mj-lt"/>
                      </a:endParaRPr>
                    </a:p>
                  </a:txBody>
                  <a:tcPr anchor="ctr"/>
                </a:tc>
                <a:tc>
                  <a:txBody>
                    <a:bodyPr/>
                    <a:lstStyle/>
                    <a:p>
                      <a:pPr algn="ctr"/>
                      <a:endParaRPr lang="vi-VN" sz="1400">
                        <a:latin typeface="+mj-lt"/>
                      </a:endParaRPr>
                    </a:p>
                  </a:txBody>
                  <a:tcPr anchor="ctr"/>
                </a:tc>
                <a:tc>
                  <a:txBody>
                    <a:bodyPr/>
                    <a:lstStyle/>
                    <a:p>
                      <a:pPr algn="ctr"/>
                      <a:endParaRPr lang="vi-VN" sz="1400">
                        <a:latin typeface="+mj-lt"/>
                      </a:endParaRPr>
                    </a:p>
                  </a:txBody>
                  <a:tcPr anchor="ctr"/>
                </a:tc>
                <a:tc>
                  <a:txBody>
                    <a:bodyPr/>
                    <a:lstStyle/>
                    <a:p>
                      <a:pPr algn="ctr"/>
                      <a:endParaRPr lang="vi-VN" sz="1400">
                        <a:latin typeface="+mj-lt"/>
                      </a:endParaRPr>
                    </a:p>
                  </a:txBody>
                  <a:tcPr anchor="ctr"/>
                </a:tc>
                <a:tc>
                  <a:txBody>
                    <a:bodyPr/>
                    <a:lstStyle/>
                    <a:p>
                      <a:pPr algn="ctr"/>
                      <a:endParaRPr lang="vi-VN" sz="1400">
                        <a:latin typeface="+mj-lt"/>
                      </a:endParaRPr>
                    </a:p>
                  </a:txBody>
                  <a:tcPr anchor="ctr"/>
                </a:tc>
                <a:extLst>
                  <a:ext uri="{0D108BD9-81ED-4DB2-BD59-A6C34878D82A}">
                    <a16:rowId xmlns:a16="http://schemas.microsoft.com/office/drawing/2014/main" val="3619061509"/>
                  </a:ext>
                </a:extLst>
              </a:tr>
              <a:tr h="370840">
                <a:tc>
                  <a:txBody>
                    <a:bodyPr/>
                    <a:lstStyle/>
                    <a:p>
                      <a:pPr algn="ctr"/>
                      <a:r>
                        <a:rPr lang="en-US" sz="1400">
                          <a:latin typeface="+mj-lt"/>
                        </a:rPr>
                        <a:t>4</a:t>
                      </a:r>
                      <a:endParaRPr lang="vi-VN" sz="1400">
                        <a:latin typeface="+mj-lt"/>
                      </a:endParaRPr>
                    </a:p>
                  </a:txBody>
                  <a:tcPr anchor="ctr"/>
                </a:tc>
                <a:tc>
                  <a:txBody>
                    <a:bodyPr/>
                    <a:lstStyle/>
                    <a:p>
                      <a:pPr algn="ctr"/>
                      <a:endParaRPr lang="vi-VN" sz="1400">
                        <a:latin typeface="+mj-lt"/>
                      </a:endParaRPr>
                    </a:p>
                  </a:txBody>
                  <a:tcPr anchor="ctr"/>
                </a:tc>
                <a:tc>
                  <a:txBody>
                    <a:bodyPr/>
                    <a:lstStyle/>
                    <a:p>
                      <a:pPr algn="ctr"/>
                      <a:endParaRPr lang="vi-VN" sz="1400">
                        <a:latin typeface="+mj-lt"/>
                      </a:endParaRPr>
                    </a:p>
                  </a:txBody>
                  <a:tcPr anchor="ctr"/>
                </a:tc>
                <a:tc>
                  <a:txBody>
                    <a:bodyPr/>
                    <a:lstStyle/>
                    <a:p>
                      <a:pPr algn="ctr"/>
                      <a:endParaRPr lang="vi-VN" sz="1400">
                        <a:latin typeface="+mj-lt"/>
                      </a:endParaRPr>
                    </a:p>
                  </a:txBody>
                  <a:tcPr anchor="ctr"/>
                </a:tc>
                <a:tc>
                  <a:txBody>
                    <a:bodyPr/>
                    <a:lstStyle/>
                    <a:p>
                      <a:pPr algn="ctr"/>
                      <a:endParaRPr lang="vi-VN" sz="1400">
                        <a:latin typeface="+mj-lt"/>
                      </a:endParaRPr>
                    </a:p>
                  </a:txBody>
                  <a:tcPr anchor="ctr"/>
                </a:tc>
                <a:tc>
                  <a:txBody>
                    <a:bodyPr/>
                    <a:lstStyle/>
                    <a:p>
                      <a:pPr algn="ctr"/>
                      <a:endParaRPr lang="vi-VN" sz="1400">
                        <a:latin typeface="+mj-lt"/>
                      </a:endParaRPr>
                    </a:p>
                  </a:txBody>
                  <a:tcPr anchor="ctr"/>
                </a:tc>
                <a:extLst>
                  <a:ext uri="{0D108BD9-81ED-4DB2-BD59-A6C34878D82A}">
                    <a16:rowId xmlns:a16="http://schemas.microsoft.com/office/drawing/2014/main" val="3139708769"/>
                  </a:ext>
                </a:extLst>
              </a:tr>
              <a:tr h="370840">
                <a:tc>
                  <a:txBody>
                    <a:bodyPr/>
                    <a:lstStyle/>
                    <a:p>
                      <a:pPr algn="ctr"/>
                      <a:r>
                        <a:rPr lang="en-US" sz="1400">
                          <a:latin typeface="+mj-lt"/>
                        </a:rPr>
                        <a:t>5</a:t>
                      </a:r>
                      <a:endParaRPr lang="vi-VN" sz="1400">
                        <a:latin typeface="+mj-lt"/>
                      </a:endParaRPr>
                    </a:p>
                  </a:txBody>
                  <a:tcPr anchor="ctr"/>
                </a:tc>
                <a:tc>
                  <a:txBody>
                    <a:bodyPr/>
                    <a:lstStyle/>
                    <a:p>
                      <a:pPr algn="ctr"/>
                      <a:endParaRPr lang="vi-VN" sz="1400">
                        <a:latin typeface="+mj-lt"/>
                      </a:endParaRPr>
                    </a:p>
                  </a:txBody>
                  <a:tcPr anchor="ctr"/>
                </a:tc>
                <a:tc>
                  <a:txBody>
                    <a:bodyPr/>
                    <a:lstStyle/>
                    <a:p>
                      <a:pPr algn="ctr"/>
                      <a:endParaRPr lang="vi-VN" sz="1400">
                        <a:latin typeface="+mj-lt"/>
                      </a:endParaRPr>
                    </a:p>
                  </a:txBody>
                  <a:tcPr anchor="ctr"/>
                </a:tc>
                <a:tc>
                  <a:txBody>
                    <a:bodyPr/>
                    <a:lstStyle/>
                    <a:p>
                      <a:pPr algn="ctr"/>
                      <a:endParaRPr lang="vi-VN" sz="1400">
                        <a:latin typeface="+mj-lt"/>
                      </a:endParaRPr>
                    </a:p>
                  </a:txBody>
                  <a:tcPr anchor="ctr"/>
                </a:tc>
                <a:tc>
                  <a:txBody>
                    <a:bodyPr/>
                    <a:lstStyle/>
                    <a:p>
                      <a:pPr algn="ctr"/>
                      <a:endParaRPr lang="vi-VN" sz="1400">
                        <a:latin typeface="+mj-lt"/>
                      </a:endParaRPr>
                    </a:p>
                  </a:txBody>
                  <a:tcPr anchor="ctr"/>
                </a:tc>
                <a:tc>
                  <a:txBody>
                    <a:bodyPr/>
                    <a:lstStyle/>
                    <a:p>
                      <a:pPr algn="ctr"/>
                      <a:endParaRPr lang="vi-VN" sz="1400">
                        <a:latin typeface="+mj-lt"/>
                      </a:endParaRPr>
                    </a:p>
                  </a:txBody>
                  <a:tcPr anchor="ctr"/>
                </a:tc>
                <a:extLst>
                  <a:ext uri="{0D108BD9-81ED-4DB2-BD59-A6C34878D82A}">
                    <a16:rowId xmlns:a16="http://schemas.microsoft.com/office/drawing/2014/main" val="1672315152"/>
                  </a:ext>
                </a:extLst>
              </a:tr>
            </a:tbl>
          </a:graphicData>
        </a:graphic>
      </p:graphicFrame>
      <p:sp>
        <p:nvSpPr>
          <p:cNvPr id="43" name="Oval 42">
            <a:extLst>
              <a:ext uri="{FF2B5EF4-FFF2-40B4-BE49-F238E27FC236}">
                <a16:creationId xmlns:a16="http://schemas.microsoft.com/office/drawing/2014/main" id="{C896FE70-BAD9-4EEA-B1B8-2FDBAC091445}"/>
              </a:ext>
            </a:extLst>
          </p:cNvPr>
          <p:cNvSpPr/>
          <p:nvPr/>
        </p:nvSpPr>
        <p:spPr>
          <a:xfrm>
            <a:off x="7735748" y="1663875"/>
            <a:ext cx="293298" cy="278483"/>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200" b="1">
                <a:solidFill>
                  <a:prstClr val="white"/>
                </a:solidFill>
                <a:latin typeface="Montserrat Black"/>
              </a:rPr>
              <a:t>0</a:t>
            </a:r>
          </a:p>
        </p:txBody>
      </p:sp>
      <p:sp>
        <p:nvSpPr>
          <p:cNvPr id="46" name="Oval 45">
            <a:extLst>
              <a:ext uri="{FF2B5EF4-FFF2-40B4-BE49-F238E27FC236}">
                <a16:creationId xmlns:a16="http://schemas.microsoft.com/office/drawing/2014/main" id="{D8A71A56-94A6-4230-B534-61A2B9E66F5F}"/>
              </a:ext>
            </a:extLst>
          </p:cNvPr>
          <p:cNvSpPr/>
          <p:nvPr/>
        </p:nvSpPr>
        <p:spPr>
          <a:xfrm>
            <a:off x="8223480" y="3009536"/>
            <a:ext cx="293298" cy="278483"/>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200" b="1">
                <a:solidFill>
                  <a:prstClr val="white"/>
                </a:solidFill>
                <a:latin typeface="Montserrat Black"/>
              </a:rPr>
              <a:t>2</a:t>
            </a:r>
          </a:p>
        </p:txBody>
      </p:sp>
      <p:cxnSp>
        <p:nvCxnSpPr>
          <p:cNvPr id="24" name="Straight Connector 23">
            <a:extLst>
              <a:ext uri="{FF2B5EF4-FFF2-40B4-BE49-F238E27FC236}">
                <a16:creationId xmlns:a16="http://schemas.microsoft.com/office/drawing/2014/main" id="{A62490F3-3463-4B27-8C6F-DD10F9359B5F}"/>
              </a:ext>
            </a:extLst>
          </p:cNvPr>
          <p:cNvCxnSpPr>
            <a:cxnSpLocks/>
            <a:stCxn id="43" idx="4"/>
            <a:endCxn id="46" idx="1"/>
          </p:cNvCxnSpPr>
          <p:nvPr/>
        </p:nvCxnSpPr>
        <p:spPr>
          <a:xfrm>
            <a:off x="7882397" y="1942358"/>
            <a:ext cx="384035" cy="110796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69A8A002-23B7-41B6-B818-CD0A502D0305}"/>
              </a:ext>
            </a:extLst>
          </p:cNvPr>
          <p:cNvSpPr/>
          <p:nvPr/>
        </p:nvSpPr>
        <p:spPr>
          <a:xfrm>
            <a:off x="8854930" y="874727"/>
            <a:ext cx="293298" cy="278483"/>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200" b="1">
                <a:solidFill>
                  <a:prstClr val="white"/>
                </a:solidFill>
                <a:latin typeface="Montserrat Black"/>
              </a:rPr>
              <a:t>3</a:t>
            </a:r>
          </a:p>
        </p:txBody>
      </p:sp>
      <p:cxnSp>
        <p:nvCxnSpPr>
          <p:cNvPr id="230" name="Straight Connector 229">
            <a:extLst>
              <a:ext uri="{FF2B5EF4-FFF2-40B4-BE49-F238E27FC236}">
                <a16:creationId xmlns:a16="http://schemas.microsoft.com/office/drawing/2014/main" id="{375F0458-08F6-435A-8472-8F218D0C2184}"/>
              </a:ext>
            </a:extLst>
          </p:cNvPr>
          <p:cNvCxnSpPr>
            <a:cxnSpLocks/>
            <a:stCxn id="43" idx="7"/>
            <a:endCxn id="62" idx="2"/>
          </p:cNvCxnSpPr>
          <p:nvPr/>
        </p:nvCxnSpPr>
        <p:spPr>
          <a:xfrm flipV="1">
            <a:off x="7986094" y="1013969"/>
            <a:ext cx="868836" cy="690689"/>
          </a:xfrm>
          <a:prstGeom prst="line">
            <a:avLst/>
          </a:prstGeom>
          <a:ln w="57150"/>
        </p:spPr>
        <p:style>
          <a:lnRef idx="1">
            <a:schemeClr val="accent1"/>
          </a:lnRef>
          <a:fillRef idx="0">
            <a:schemeClr val="accent1"/>
          </a:fillRef>
          <a:effectRef idx="0">
            <a:schemeClr val="accent1"/>
          </a:effectRef>
          <a:fontRef idx="minor">
            <a:schemeClr val="tx1"/>
          </a:fontRef>
        </p:style>
      </p:cxnSp>
      <p:graphicFrame>
        <p:nvGraphicFramePr>
          <p:cNvPr id="231" name="Table 231">
            <a:extLst>
              <a:ext uri="{FF2B5EF4-FFF2-40B4-BE49-F238E27FC236}">
                <a16:creationId xmlns:a16="http://schemas.microsoft.com/office/drawing/2014/main" id="{0479F699-1ACB-41C6-92FA-FD4F017289FB}"/>
              </a:ext>
            </a:extLst>
          </p:cNvPr>
          <p:cNvGraphicFramePr>
            <a:graphicFrameLocks noGrp="1"/>
          </p:cNvGraphicFramePr>
          <p:nvPr>
            <p:extLst>
              <p:ext uri="{D42A27DB-BD31-4B8C-83A1-F6EECF244321}">
                <p14:modId xmlns:p14="http://schemas.microsoft.com/office/powerpoint/2010/main" val="4025126917"/>
              </p:ext>
            </p:extLst>
          </p:nvPr>
        </p:nvGraphicFramePr>
        <p:xfrm>
          <a:off x="7144048" y="4690696"/>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solidFill>
                            <a:srgbClr val="FF0000"/>
                          </a:solidFill>
                          <a:latin typeface="+mj-lt"/>
                        </a:rPr>
                        <a:t>0, 0</a:t>
                      </a:r>
                      <a:endParaRPr lang="vi-VN" sz="1400">
                        <a:solidFill>
                          <a:srgbClr val="FF0000"/>
                        </a:solidFill>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graphicFrame>
        <p:nvGraphicFramePr>
          <p:cNvPr id="69" name="Table 231">
            <a:extLst>
              <a:ext uri="{FF2B5EF4-FFF2-40B4-BE49-F238E27FC236}">
                <a16:creationId xmlns:a16="http://schemas.microsoft.com/office/drawing/2014/main" id="{6473622D-D884-451F-A692-70E8E77E9CD8}"/>
              </a:ext>
            </a:extLst>
          </p:cNvPr>
          <p:cNvGraphicFramePr>
            <a:graphicFrameLocks noGrp="1"/>
          </p:cNvGraphicFramePr>
          <p:nvPr>
            <p:extLst>
              <p:ext uri="{D42A27DB-BD31-4B8C-83A1-F6EECF244321}">
                <p14:modId xmlns:p14="http://schemas.microsoft.com/office/powerpoint/2010/main" val="1196133656"/>
              </p:ext>
            </p:extLst>
          </p:nvPr>
        </p:nvGraphicFramePr>
        <p:xfrm>
          <a:off x="8090300" y="4690696"/>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latin typeface="+mj-lt"/>
                        </a:rPr>
                        <a:t>24, 0</a:t>
                      </a:r>
                      <a:endParaRPr lang="vi-VN" sz="1400">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graphicFrame>
        <p:nvGraphicFramePr>
          <p:cNvPr id="70" name="Table 231">
            <a:extLst>
              <a:ext uri="{FF2B5EF4-FFF2-40B4-BE49-F238E27FC236}">
                <a16:creationId xmlns:a16="http://schemas.microsoft.com/office/drawing/2014/main" id="{BDB61CCE-13E0-417F-8BF5-92FCC41DBF46}"/>
              </a:ext>
            </a:extLst>
          </p:cNvPr>
          <p:cNvGraphicFramePr>
            <a:graphicFrameLocks noGrp="1"/>
          </p:cNvGraphicFramePr>
          <p:nvPr>
            <p:extLst>
              <p:ext uri="{D42A27DB-BD31-4B8C-83A1-F6EECF244321}">
                <p14:modId xmlns:p14="http://schemas.microsoft.com/office/powerpoint/2010/main" val="2252286199"/>
              </p:ext>
            </p:extLst>
          </p:nvPr>
        </p:nvGraphicFramePr>
        <p:xfrm>
          <a:off x="9025916" y="4690696"/>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latin typeface="+mj-lt"/>
                        </a:rPr>
                        <a:t>9, 0</a:t>
                      </a:r>
                      <a:endParaRPr lang="vi-VN" sz="1400">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graphicFrame>
        <p:nvGraphicFramePr>
          <p:cNvPr id="71" name="Table 231">
            <a:extLst>
              <a:ext uri="{FF2B5EF4-FFF2-40B4-BE49-F238E27FC236}">
                <a16:creationId xmlns:a16="http://schemas.microsoft.com/office/drawing/2014/main" id="{2D4F13A2-5F01-474D-9F78-C4448DAC5F55}"/>
              </a:ext>
            </a:extLst>
          </p:cNvPr>
          <p:cNvGraphicFramePr>
            <a:graphicFrameLocks noGrp="1"/>
          </p:cNvGraphicFramePr>
          <p:nvPr>
            <p:extLst>
              <p:ext uri="{D42A27DB-BD31-4B8C-83A1-F6EECF244321}">
                <p14:modId xmlns:p14="http://schemas.microsoft.com/office/powerpoint/2010/main" val="3402454136"/>
              </p:ext>
            </p:extLst>
          </p:nvPr>
        </p:nvGraphicFramePr>
        <p:xfrm>
          <a:off x="9975628" y="4693480"/>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latin typeface="+mj-lt"/>
                        </a:rPr>
                        <a:t>13, 0</a:t>
                      </a:r>
                      <a:endParaRPr lang="vi-VN" sz="1400">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graphicFrame>
        <p:nvGraphicFramePr>
          <p:cNvPr id="72" name="Table 231">
            <a:extLst>
              <a:ext uri="{FF2B5EF4-FFF2-40B4-BE49-F238E27FC236}">
                <a16:creationId xmlns:a16="http://schemas.microsoft.com/office/drawing/2014/main" id="{9A3C9F47-6FC2-41B7-BC3C-3407BFB8356D}"/>
              </a:ext>
            </a:extLst>
          </p:cNvPr>
          <p:cNvGraphicFramePr>
            <a:graphicFrameLocks noGrp="1"/>
          </p:cNvGraphicFramePr>
          <p:nvPr>
            <p:extLst>
              <p:ext uri="{D42A27DB-BD31-4B8C-83A1-F6EECF244321}">
                <p14:modId xmlns:p14="http://schemas.microsoft.com/office/powerpoint/2010/main" val="2499065041"/>
              </p:ext>
            </p:extLst>
          </p:nvPr>
        </p:nvGraphicFramePr>
        <p:xfrm>
          <a:off x="10900056" y="4689084"/>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latin typeface="+mj-lt"/>
                        </a:rPr>
                        <a:t>22, 0</a:t>
                      </a:r>
                      <a:endParaRPr lang="vi-VN" sz="1400">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graphicFrame>
        <p:nvGraphicFramePr>
          <p:cNvPr id="73" name="Table 231">
            <a:extLst>
              <a:ext uri="{FF2B5EF4-FFF2-40B4-BE49-F238E27FC236}">
                <a16:creationId xmlns:a16="http://schemas.microsoft.com/office/drawing/2014/main" id="{818F4593-E0CF-48EB-8906-03ECCF3EDF85}"/>
              </a:ext>
            </a:extLst>
          </p:cNvPr>
          <p:cNvGraphicFramePr>
            <a:graphicFrameLocks noGrp="1"/>
          </p:cNvGraphicFramePr>
          <p:nvPr>
            <p:extLst>
              <p:ext uri="{D42A27DB-BD31-4B8C-83A1-F6EECF244321}">
                <p14:modId xmlns:p14="http://schemas.microsoft.com/office/powerpoint/2010/main" val="414015532"/>
              </p:ext>
            </p:extLst>
          </p:nvPr>
        </p:nvGraphicFramePr>
        <p:xfrm>
          <a:off x="9040033" y="5078415"/>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solidFill>
                            <a:srgbClr val="FF0000"/>
                          </a:solidFill>
                          <a:latin typeface="+mj-lt"/>
                        </a:rPr>
                        <a:t>9, 0</a:t>
                      </a:r>
                      <a:endParaRPr lang="vi-VN" sz="1400">
                        <a:solidFill>
                          <a:srgbClr val="FF0000"/>
                        </a:solidFill>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graphicFrame>
        <p:nvGraphicFramePr>
          <p:cNvPr id="52" name="Table 231">
            <a:extLst>
              <a:ext uri="{FF2B5EF4-FFF2-40B4-BE49-F238E27FC236}">
                <a16:creationId xmlns:a16="http://schemas.microsoft.com/office/drawing/2014/main" id="{7EA22D8F-E218-427E-9B46-889A140C0589}"/>
              </a:ext>
            </a:extLst>
          </p:cNvPr>
          <p:cNvGraphicFramePr>
            <a:graphicFrameLocks noGrp="1"/>
          </p:cNvGraphicFramePr>
          <p:nvPr>
            <p:extLst>
              <p:ext uri="{D42A27DB-BD31-4B8C-83A1-F6EECF244321}">
                <p14:modId xmlns:p14="http://schemas.microsoft.com/office/powerpoint/2010/main" val="207047633"/>
              </p:ext>
            </p:extLst>
          </p:nvPr>
        </p:nvGraphicFramePr>
        <p:xfrm>
          <a:off x="7158485" y="5058872"/>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latin typeface="+mj-lt"/>
                        </a:rPr>
                        <a:t>--</a:t>
                      </a:r>
                      <a:endParaRPr lang="vi-VN" sz="1400">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graphicFrame>
        <p:nvGraphicFramePr>
          <p:cNvPr id="54" name="Table 231">
            <a:extLst>
              <a:ext uri="{FF2B5EF4-FFF2-40B4-BE49-F238E27FC236}">
                <a16:creationId xmlns:a16="http://schemas.microsoft.com/office/drawing/2014/main" id="{65BEC6ED-1AEB-445F-B47D-9DDD6ED4D213}"/>
              </a:ext>
            </a:extLst>
          </p:cNvPr>
          <p:cNvGraphicFramePr>
            <a:graphicFrameLocks noGrp="1"/>
          </p:cNvGraphicFramePr>
          <p:nvPr>
            <p:extLst>
              <p:ext uri="{D42A27DB-BD31-4B8C-83A1-F6EECF244321}">
                <p14:modId xmlns:p14="http://schemas.microsoft.com/office/powerpoint/2010/main" val="2086626054"/>
              </p:ext>
            </p:extLst>
          </p:nvPr>
        </p:nvGraphicFramePr>
        <p:xfrm>
          <a:off x="8091459" y="5062299"/>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latin typeface="+mj-lt"/>
                        </a:rPr>
                        <a:t>22, 2</a:t>
                      </a:r>
                      <a:endParaRPr lang="vi-VN" sz="1400">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graphicFrame>
        <p:nvGraphicFramePr>
          <p:cNvPr id="55" name="Table 231">
            <a:extLst>
              <a:ext uri="{FF2B5EF4-FFF2-40B4-BE49-F238E27FC236}">
                <a16:creationId xmlns:a16="http://schemas.microsoft.com/office/drawing/2014/main" id="{D3C3E5C9-9D20-4D33-886B-6EB1E9DDC816}"/>
              </a:ext>
            </a:extLst>
          </p:cNvPr>
          <p:cNvGraphicFramePr>
            <a:graphicFrameLocks noGrp="1"/>
          </p:cNvGraphicFramePr>
          <p:nvPr>
            <p:extLst>
              <p:ext uri="{D42A27DB-BD31-4B8C-83A1-F6EECF244321}">
                <p14:modId xmlns:p14="http://schemas.microsoft.com/office/powerpoint/2010/main" val="3137093446"/>
              </p:ext>
            </p:extLst>
          </p:nvPr>
        </p:nvGraphicFramePr>
        <p:xfrm>
          <a:off x="10906992" y="5061491"/>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latin typeface="+mj-lt"/>
                        </a:rPr>
                        <a:t>19, 2</a:t>
                      </a:r>
                      <a:endParaRPr lang="vi-VN" sz="1400">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graphicFrame>
        <p:nvGraphicFramePr>
          <p:cNvPr id="56" name="Table 231">
            <a:extLst>
              <a:ext uri="{FF2B5EF4-FFF2-40B4-BE49-F238E27FC236}">
                <a16:creationId xmlns:a16="http://schemas.microsoft.com/office/drawing/2014/main" id="{708BE675-B502-4088-A165-EC83B4E1FC7B}"/>
              </a:ext>
            </a:extLst>
          </p:cNvPr>
          <p:cNvGraphicFramePr>
            <a:graphicFrameLocks noGrp="1"/>
          </p:cNvGraphicFramePr>
          <p:nvPr>
            <p:extLst>
              <p:ext uri="{D42A27DB-BD31-4B8C-83A1-F6EECF244321}">
                <p14:modId xmlns:p14="http://schemas.microsoft.com/office/powerpoint/2010/main" val="2695770633"/>
              </p:ext>
            </p:extLst>
          </p:nvPr>
        </p:nvGraphicFramePr>
        <p:xfrm>
          <a:off x="9972272" y="5061491"/>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latin typeface="+mj-lt"/>
                        </a:rPr>
                        <a:t>13, 0</a:t>
                      </a:r>
                      <a:endParaRPr lang="vi-VN" sz="1400">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graphicFrame>
        <p:nvGraphicFramePr>
          <p:cNvPr id="57" name="Table 231">
            <a:extLst>
              <a:ext uri="{FF2B5EF4-FFF2-40B4-BE49-F238E27FC236}">
                <a16:creationId xmlns:a16="http://schemas.microsoft.com/office/drawing/2014/main" id="{64A0279F-4924-474E-A671-836936AF224E}"/>
              </a:ext>
            </a:extLst>
          </p:cNvPr>
          <p:cNvGraphicFramePr>
            <a:graphicFrameLocks noGrp="1"/>
          </p:cNvGraphicFramePr>
          <p:nvPr>
            <p:extLst>
              <p:ext uri="{D42A27DB-BD31-4B8C-83A1-F6EECF244321}">
                <p14:modId xmlns:p14="http://schemas.microsoft.com/office/powerpoint/2010/main" val="2730164748"/>
              </p:ext>
            </p:extLst>
          </p:nvPr>
        </p:nvGraphicFramePr>
        <p:xfrm>
          <a:off x="9976661" y="5436319"/>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solidFill>
                            <a:srgbClr val="FF0000"/>
                          </a:solidFill>
                          <a:latin typeface="+mj-lt"/>
                        </a:rPr>
                        <a:t>13, 0</a:t>
                      </a:r>
                      <a:endParaRPr lang="vi-VN" sz="1400">
                        <a:solidFill>
                          <a:srgbClr val="FF0000"/>
                        </a:solidFill>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graphicFrame>
        <p:nvGraphicFramePr>
          <p:cNvPr id="60" name="Table 231">
            <a:extLst>
              <a:ext uri="{FF2B5EF4-FFF2-40B4-BE49-F238E27FC236}">
                <a16:creationId xmlns:a16="http://schemas.microsoft.com/office/drawing/2014/main" id="{14B3A407-6471-44CF-9938-589CBDE3CC0F}"/>
              </a:ext>
            </a:extLst>
          </p:cNvPr>
          <p:cNvGraphicFramePr>
            <a:graphicFrameLocks noGrp="1"/>
          </p:cNvGraphicFramePr>
          <p:nvPr>
            <p:extLst>
              <p:ext uri="{D42A27DB-BD31-4B8C-83A1-F6EECF244321}">
                <p14:modId xmlns:p14="http://schemas.microsoft.com/office/powerpoint/2010/main" val="2144917185"/>
              </p:ext>
            </p:extLst>
          </p:nvPr>
        </p:nvGraphicFramePr>
        <p:xfrm>
          <a:off x="7148574" y="5434371"/>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latin typeface="+mj-lt"/>
                        </a:rPr>
                        <a:t>--</a:t>
                      </a:r>
                      <a:endParaRPr lang="vi-VN" sz="1400">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graphicFrame>
        <p:nvGraphicFramePr>
          <p:cNvPr id="61" name="Table 231">
            <a:extLst>
              <a:ext uri="{FF2B5EF4-FFF2-40B4-BE49-F238E27FC236}">
                <a16:creationId xmlns:a16="http://schemas.microsoft.com/office/drawing/2014/main" id="{A01BF5DD-1397-4835-9EEC-AA044D041DDB}"/>
              </a:ext>
            </a:extLst>
          </p:cNvPr>
          <p:cNvGraphicFramePr>
            <a:graphicFrameLocks noGrp="1"/>
          </p:cNvGraphicFramePr>
          <p:nvPr>
            <p:extLst>
              <p:ext uri="{D42A27DB-BD31-4B8C-83A1-F6EECF244321}">
                <p14:modId xmlns:p14="http://schemas.microsoft.com/office/powerpoint/2010/main" val="871113634"/>
              </p:ext>
            </p:extLst>
          </p:nvPr>
        </p:nvGraphicFramePr>
        <p:xfrm>
          <a:off x="8094869" y="5434928"/>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latin typeface="+mj-lt"/>
                        </a:rPr>
                        <a:t>8, 3</a:t>
                      </a:r>
                      <a:endParaRPr lang="vi-VN" sz="1400">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graphicFrame>
        <p:nvGraphicFramePr>
          <p:cNvPr id="63" name="Table 231">
            <a:extLst>
              <a:ext uri="{FF2B5EF4-FFF2-40B4-BE49-F238E27FC236}">
                <a16:creationId xmlns:a16="http://schemas.microsoft.com/office/drawing/2014/main" id="{296A08D4-79FC-451A-9757-22EA7136CEE1}"/>
              </a:ext>
            </a:extLst>
          </p:cNvPr>
          <p:cNvGraphicFramePr>
            <a:graphicFrameLocks noGrp="1"/>
          </p:cNvGraphicFramePr>
          <p:nvPr>
            <p:extLst>
              <p:ext uri="{D42A27DB-BD31-4B8C-83A1-F6EECF244321}">
                <p14:modId xmlns:p14="http://schemas.microsoft.com/office/powerpoint/2010/main" val="599021581"/>
              </p:ext>
            </p:extLst>
          </p:nvPr>
        </p:nvGraphicFramePr>
        <p:xfrm>
          <a:off x="9037390" y="5431551"/>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latin typeface="+mj-lt"/>
                        </a:rPr>
                        <a:t>--</a:t>
                      </a:r>
                      <a:endParaRPr lang="vi-VN" sz="1400">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graphicFrame>
        <p:nvGraphicFramePr>
          <p:cNvPr id="64" name="Table 231">
            <a:extLst>
              <a:ext uri="{FF2B5EF4-FFF2-40B4-BE49-F238E27FC236}">
                <a16:creationId xmlns:a16="http://schemas.microsoft.com/office/drawing/2014/main" id="{15C6BD0A-2A2A-4347-9F69-A44540C85127}"/>
              </a:ext>
            </a:extLst>
          </p:cNvPr>
          <p:cNvGraphicFramePr>
            <a:graphicFrameLocks noGrp="1"/>
          </p:cNvGraphicFramePr>
          <p:nvPr>
            <p:extLst>
              <p:ext uri="{D42A27DB-BD31-4B8C-83A1-F6EECF244321}">
                <p14:modId xmlns:p14="http://schemas.microsoft.com/office/powerpoint/2010/main" val="2283639708"/>
              </p:ext>
            </p:extLst>
          </p:nvPr>
        </p:nvGraphicFramePr>
        <p:xfrm>
          <a:off x="10917685" y="5424632"/>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latin typeface="+mj-lt"/>
                        </a:rPr>
                        <a:t>19, 2</a:t>
                      </a:r>
                      <a:endParaRPr lang="vi-VN" sz="1400">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graphicFrame>
        <p:nvGraphicFramePr>
          <p:cNvPr id="65" name="Table 231">
            <a:extLst>
              <a:ext uri="{FF2B5EF4-FFF2-40B4-BE49-F238E27FC236}">
                <a16:creationId xmlns:a16="http://schemas.microsoft.com/office/drawing/2014/main" id="{22E63441-8C20-49CA-9DFB-F00725070D16}"/>
              </a:ext>
            </a:extLst>
          </p:cNvPr>
          <p:cNvGraphicFramePr>
            <a:graphicFrameLocks noGrp="1"/>
          </p:cNvGraphicFramePr>
          <p:nvPr>
            <p:extLst>
              <p:ext uri="{D42A27DB-BD31-4B8C-83A1-F6EECF244321}">
                <p14:modId xmlns:p14="http://schemas.microsoft.com/office/powerpoint/2010/main" val="4017924666"/>
              </p:ext>
            </p:extLst>
          </p:nvPr>
        </p:nvGraphicFramePr>
        <p:xfrm>
          <a:off x="8098508" y="5814778"/>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solidFill>
                            <a:srgbClr val="FF0000"/>
                          </a:solidFill>
                          <a:latin typeface="+mj-lt"/>
                        </a:rPr>
                        <a:t>8, 3</a:t>
                      </a:r>
                      <a:endParaRPr lang="vi-VN" sz="1400">
                        <a:solidFill>
                          <a:srgbClr val="FF0000"/>
                        </a:solidFill>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sp>
        <p:nvSpPr>
          <p:cNvPr id="67" name="Oval 66">
            <a:extLst>
              <a:ext uri="{FF2B5EF4-FFF2-40B4-BE49-F238E27FC236}">
                <a16:creationId xmlns:a16="http://schemas.microsoft.com/office/drawing/2014/main" id="{8B44FC32-10AC-40CC-8760-6AE72F64844C}"/>
              </a:ext>
            </a:extLst>
          </p:cNvPr>
          <p:cNvSpPr/>
          <p:nvPr/>
        </p:nvSpPr>
        <p:spPr>
          <a:xfrm>
            <a:off x="9993492" y="1664152"/>
            <a:ext cx="293298" cy="278483"/>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200" b="1">
                <a:solidFill>
                  <a:prstClr val="white"/>
                </a:solidFill>
                <a:latin typeface="Montserrat Black"/>
              </a:rPr>
              <a:t>1</a:t>
            </a:r>
          </a:p>
        </p:txBody>
      </p:sp>
      <p:cxnSp>
        <p:nvCxnSpPr>
          <p:cNvPr id="8" name="Straight Connector 7">
            <a:extLst>
              <a:ext uri="{FF2B5EF4-FFF2-40B4-BE49-F238E27FC236}">
                <a16:creationId xmlns:a16="http://schemas.microsoft.com/office/drawing/2014/main" id="{BDC857CD-7F8A-434E-9B48-998E8F69AA6E}"/>
              </a:ext>
            </a:extLst>
          </p:cNvPr>
          <p:cNvCxnSpPr>
            <a:stCxn id="62" idx="6"/>
            <a:endCxn id="67" idx="1"/>
          </p:cNvCxnSpPr>
          <p:nvPr/>
        </p:nvCxnSpPr>
        <p:spPr>
          <a:xfrm>
            <a:off x="9148228" y="1013969"/>
            <a:ext cx="888216" cy="690966"/>
          </a:xfrm>
          <a:prstGeom prst="line">
            <a:avLst/>
          </a:prstGeom>
          <a:ln w="57150"/>
        </p:spPr>
        <p:style>
          <a:lnRef idx="1">
            <a:schemeClr val="accent1"/>
          </a:lnRef>
          <a:fillRef idx="0">
            <a:schemeClr val="accent1"/>
          </a:fillRef>
          <a:effectRef idx="0">
            <a:schemeClr val="accent1"/>
          </a:effectRef>
          <a:fontRef idx="minor">
            <a:schemeClr val="tx1"/>
          </a:fontRef>
        </p:style>
      </p:cxnSp>
      <p:graphicFrame>
        <p:nvGraphicFramePr>
          <p:cNvPr id="75" name="Table 231">
            <a:extLst>
              <a:ext uri="{FF2B5EF4-FFF2-40B4-BE49-F238E27FC236}">
                <a16:creationId xmlns:a16="http://schemas.microsoft.com/office/drawing/2014/main" id="{14A8AB70-7D98-4FD3-BC07-52768939306C}"/>
              </a:ext>
            </a:extLst>
          </p:cNvPr>
          <p:cNvGraphicFramePr>
            <a:graphicFrameLocks noGrp="1"/>
          </p:cNvGraphicFramePr>
          <p:nvPr>
            <p:extLst>
              <p:ext uri="{D42A27DB-BD31-4B8C-83A1-F6EECF244321}">
                <p14:modId xmlns:p14="http://schemas.microsoft.com/office/powerpoint/2010/main" val="1839116655"/>
              </p:ext>
            </p:extLst>
          </p:nvPr>
        </p:nvGraphicFramePr>
        <p:xfrm>
          <a:off x="7158734" y="5800131"/>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latin typeface="+mj-lt"/>
                        </a:rPr>
                        <a:t>--</a:t>
                      </a:r>
                      <a:endParaRPr lang="vi-VN" sz="1400">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graphicFrame>
        <p:nvGraphicFramePr>
          <p:cNvPr id="76" name="Table 231">
            <a:extLst>
              <a:ext uri="{FF2B5EF4-FFF2-40B4-BE49-F238E27FC236}">
                <a16:creationId xmlns:a16="http://schemas.microsoft.com/office/drawing/2014/main" id="{D861CEF1-C07E-417C-8690-28A784E89ACE}"/>
              </a:ext>
            </a:extLst>
          </p:cNvPr>
          <p:cNvGraphicFramePr>
            <a:graphicFrameLocks noGrp="1"/>
          </p:cNvGraphicFramePr>
          <p:nvPr>
            <p:extLst>
              <p:ext uri="{D42A27DB-BD31-4B8C-83A1-F6EECF244321}">
                <p14:modId xmlns:p14="http://schemas.microsoft.com/office/powerpoint/2010/main" val="3946611545"/>
              </p:ext>
            </p:extLst>
          </p:nvPr>
        </p:nvGraphicFramePr>
        <p:xfrm>
          <a:off x="9028174" y="5800131"/>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latin typeface="+mj-lt"/>
                        </a:rPr>
                        <a:t>--</a:t>
                      </a:r>
                      <a:endParaRPr lang="vi-VN" sz="1400">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graphicFrame>
        <p:nvGraphicFramePr>
          <p:cNvPr id="77" name="Table 231">
            <a:extLst>
              <a:ext uri="{FF2B5EF4-FFF2-40B4-BE49-F238E27FC236}">
                <a16:creationId xmlns:a16="http://schemas.microsoft.com/office/drawing/2014/main" id="{42006139-5033-4FEB-9850-D7F80EF93C5B}"/>
              </a:ext>
            </a:extLst>
          </p:cNvPr>
          <p:cNvGraphicFramePr>
            <a:graphicFrameLocks noGrp="1"/>
          </p:cNvGraphicFramePr>
          <p:nvPr>
            <p:extLst>
              <p:ext uri="{D42A27DB-BD31-4B8C-83A1-F6EECF244321}">
                <p14:modId xmlns:p14="http://schemas.microsoft.com/office/powerpoint/2010/main" val="1053839873"/>
              </p:ext>
            </p:extLst>
          </p:nvPr>
        </p:nvGraphicFramePr>
        <p:xfrm>
          <a:off x="9970242" y="5798994"/>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latin typeface="+mj-lt"/>
                        </a:rPr>
                        <a:t>--</a:t>
                      </a:r>
                      <a:endParaRPr lang="vi-VN" sz="1400">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sp>
        <p:nvSpPr>
          <p:cNvPr id="78" name="Oval 77">
            <a:extLst>
              <a:ext uri="{FF2B5EF4-FFF2-40B4-BE49-F238E27FC236}">
                <a16:creationId xmlns:a16="http://schemas.microsoft.com/office/drawing/2014/main" id="{2C7FDCDB-0EB1-4F26-9EFE-3ED34E719A42}"/>
              </a:ext>
            </a:extLst>
          </p:cNvPr>
          <p:cNvSpPr/>
          <p:nvPr/>
        </p:nvSpPr>
        <p:spPr>
          <a:xfrm>
            <a:off x="9606416" y="3005154"/>
            <a:ext cx="293298" cy="278483"/>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200" b="1">
                <a:solidFill>
                  <a:prstClr val="white"/>
                </a:solidFill>
                <a:latin typeface="Montserrat Black"/>
              </a:rPr>
              <a:t>4</a:t>
            </a:r>
          </a:p>
        </p:txBody>
      </p:sp>
      <p:graphicFrame>
        <p:nvGraphicFramePr>
          <p:cNvPr id="79" name="Table 231">
            <a:extLst>
              <a:ext uri="{FF2B5EF4-FFF2-40B4-BE49-F238E27FC236}">
                <a16:creationId xmlns:a16="http://schemas.microsoft.com/office/drawing/2014/main" id="{B1FE904F-EC06-449C-B3CB-A215C1F515FA}"/>
              </a:ext>
            </a:extLst>
          </p:cNvPr>
          <p:cNvGraphicFramePr>
            <a:graphicFrameLocks noGrp="1"/>
          </p:cNvGraphicFramePr>
          <p:nvPr>
            <p:extLst>
              <p:ext uri="{D42A27DB-BD31-4B8C-83A1-F6EECF244321}">
                <p14:modId xmlns:p14="http://schemas.microsoft.com/office/powerpoint/2010/main" val="1819148554"/>
              </p:ext>
            </p:extLst>
          </p:nvPr>
        </p:nvGraphicFramePr>
        <p:xfrm>
          <a:off x="10922146" y="6177330"/>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solidFill>
                            <a:srgbClr val="FF0000"/>
                          </a:solidFill>
                          <a:latin typeface="+mj-lt"/>
                        </a:rPr>
                        <a:t>17, 1</a:t>
                      </a:r>
                      <a:endParaRPr lang="vi-VN" sz="1400">
                        <a:solidFill>
                          <a:srgbClr val="FF0000"/>
                        </a:solidFill>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cxnSp>
        <p:nvCxnSpPr>
          <p:cNvPr id="21" name="Straight Connector 20">
            <a:extLst>
              <a:ext uri="{FF2B5EF4-FFF2-40B4-BE49-F238E27FC236}">
                <a16:creationId xmlns:a16="http://schemas.microsoft.com/office/drawing/2014/main" id="{F6FEDDEA-3B00-4DAA-9CFF-6E0640F9B26C}"/>
              </a:ext>
            </a:extLst>
          </p:cNvPr>
          <p:cNvCxnSpPr>
            <a:cxnSpLocks/>
            <a:stCxn id="67" idx="4"/>
            <a:endCxn id="78" idx="7"/>
          </p:cNvCxnSpPr>
          <p:nvPr/>
        </p:nvCxnSpPr>
        <p:spPr>
          <a:xfrm flipH="1">
            <a:off x="9856762" y="1942635"/>
            <a:ext cx="283379" cy="1103302"/>
          </a:xfrm>
          <a:prstGeom prst="line">
            <a:avLst/>
          </a:prstGeom>
          <a:ln w="57150"/>
        </p:spPr>
        <p:style>
          <a:lnRef idx="1">
            <a:schemeClr val="accent1"/>
          </a:lnRef>
          <a:fillRef idx="0">
            <a:schemeClr val="accent1"/>
          </a:fillRef>
          <a:effectRef idx="0">
            <a:schemeClr val="accent1"/>
          </a:effectRef>
          <a:fontRef idx="minor">
            <a:schemeClr val="tx1"/>
          </a:fontRef>
        </p:style>
      </p:cxnSp>
      <p:graphicFrame>
        <p:nvGraphicFramePr>
          <p:cNvPr id="80" name="Table 231">
            <a:extLst>
              <a:ext uri="{FF2B5EF4-FFF2-40B4-BE49-F238E27FC236}">
                <a16:creationId xmlns:a16="http://schemas.microsoft.com/office/drawing/2014/main" id="{7D023127-0572-405D-BE5D-8F31544CB695}"/>
              </a:ext>
            </a:extLst>
          </p:cNvPr>
          <p:cNvGraphicFramePr>
            <a:graphicFrameLocks noGrp="1"/>
          </p:cNvGraphicFramePr>
          <p:nvPr>
            <p:extLst>
              <p:ext uri="{D42A27DB-BD31-4B8C-83A1-F6EECF244321}">
                <p14:modId xmlns:p14="http://schemas.microsoft.com/office/powerpoint/2010/main" val="2453994342"/>
              </p:ext>
            </p:extLst>
          </p:nvPr>
        </p:nvGraphicFramePr>
        <p:xfrm>
          <a:off x="7149140" y="6175494"/>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solidFill>
                            <a:srgbClr val="FF0000"/>
                          </a:solidFill>
                          <a:latin typeface="+mj-lt"/>
                        </a:rPr>
                        <a:t>0, 0</a:t>
                      </a:r>
                      <a:endParaRPr lang="vi-VN" sz="1400">
                        <a:solidFill>
                          <a:srgbClr val="FF0000"/>
                        </a:solidFill>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graphicFrame>
        <p:nvGraphicFramePr>
          <p:cNvPr id="81" name="Table 231">
            <a:extLst>
              <a:ext uri="{FF2B5EF4-FFF2-40B4-BE49-F238E27FC236}">
                <a16:creationId xmlns:a16="http://schemas.microsoft.com/office/drawing/2014/main" id="{FD7F81F8-0600-4069-A193-9D7827124C41}"/>
              </a:ext>
            </a:extLst>
          </p:cNvPr>
          <p:cNvGraphicFramePr>
            <a:graphicFrameLocks noGrp="1"/>
          </p:cNvGraphicFramePr>
          <p:nvPr>
            <p:extLst>
              <p:ext uri="{D42A27DB-BD31-4B8C-83A1-F6EECF244321}">
                <p14:modId xmlns:p14="http://schemas.microsoft.com/office/powerpoint/2010/main" val="2611016415"/>
              </p:ext>
            </p:extLst>
          </p:nvPr>
        </p:nvGraphicFramePr>
        <p:xfrm>
          <a:off x="8088348" y="6182458"/>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solidFill>
                            <a:srgbClr val="FF0000"/>
                          </a:solidFill>
                          <a:latin typeface="+mj-lt"/>
                        </a:rPr>
                        <a:t>8, 3</a:t>
                      </a:r>
                      <a:endParaRPr lang="vi-VN" sz="1400">
                        <a:solidFill>
                          <a:srgbClr val="FF0000"/>
                        </a:solidFill>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graphicFrame>
        <p:nvGraphicFramePr>
          <p:cNvPr id="82" name="Table 231">
            <a:extLst>
              <a:ext uri="{FF2B5EF4-FFF2-40B4-BE49-F238E27FC236}">
                <a16:creationId xmlns:a16="http://schemas.microsoft.com/office/drawing/2014/main" id="{A162D807-FA86-4C8F-AD98-8AF40EC34D52}"/>
              </a:ext>
            </a:extLst>
          </p:cNvPr>
          <p:cNvGraphicFramePr>
            <a:graphicFrameLocks noGrp="1"/>
          </p:cNvGraphicFramePr>
          <p:nvPr>
            <p:extLst>
              <p:ext uri="{D42A27DB-BD31-4B8C-83A1-F6EECF244321}">
                <p14:modId xmlns:p14="http://schemas.microsoft.com/office/powerpoint/2010/main" val="1643960522"/>
              </p:ext>
            </p:extLst>
          </p:nvPr>
        </p:nvGraphicFramePr>
        <p:xfrm>
          <a:off x="9025916" y="6172522"/>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solidFill>
                            <a:srgbClr val="FF0000"/>
                          </a:solidFill>
                          <a:latin typeface="+mj-lt"/>
                        </a:rPr>
                        <a:t>9, 0</a:t>
                      </a:r>
                      <a:endParaRPr lang="vi-VN" sz="1400">
                        <a:solidFill>
                          <a:srgbClr val="FF0000"/>
                        </a:solidFill>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graphicFrame>
        <p:nvGraphicFramePr>
          <p:cNvPr id="83" name="Table 231">
            <a:extLst>
              <a:ext uri="{FF2B5EF4-FFF2-40B4-BE49-F238E27FC236}">
                <a16:creationId xmlns:a16="http://schemas.microsoft.com/office/drawing/2014/main" id="{F324CB1A-E1A7-4142-888B-FFF8C272D077}"/>
              </a:ext>
            </a:extLst>
          </p:cNvPr>
          <p:cNvGraphicFramePr>
            <a:graphicFrameLocks noGrp="1"/>
          </p:cNvGraphicFramePr>
          <p:nvPr>
            <p:extLst>
              <p:ext uri="{D42A27DB-BD31-4B8C-83A1-F6EECF244321}">
                <p14:modId xmlns:p14="http://schemas.microsoft.com/office/powerpoint/2010/main" val="3435813640"/>
              </p:ext>
            </p:extLst>
          </p:nvPr>
        </p:nvGraphicFramePr>
        <p:xfrm>
          <a:off x="9966501" y="6172827"/>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solidFill>
                            <a:srgbClr val="FF0000"/>
                          </a:solidFill>
                          <a:latin typeface="+mj-lt"/>
                        </a:rPr>
                        <a:t>13, 0</a:t>
                      </a:r>
                      <a:endParaRPr lang="vi-VN" sz="1400">
                        <a:solidFill>
                          <a:srgbClr val="FF0000"/>
                        </a:solidFill>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graphicFrame>
        <p:nvGraphicFramePr>
          <p:cNvPr id="85" name="Table 231">
            <a:extLst>
              <a:ext uri="{FF2B5EF4-FFF2-40B4-BE49-F238E27FC236}">
                <a16:creationId xmlns:a16="http://schemas.microsoft.com/office/drawing/2014/main" id="{92781B80-B1CF-4EDB-82F7-866D0596E445}"/>
              </a:ext>
            </a:extLst>
          </p:cNvPr>
          <p:cNvGraphicFramePr>
            <a:graphicFrameLocks noGrp="1"/>
          </p:cNvGraphicFramePr>
          <p:nvPr>
            <p:extLst>
              <p:ext uri="{D42A27DB-BD31-4B8C-83A1-F6EECF244321}">
                <p14:modId xmlns:p14="http://schemas.microsoft.com/office/powerpoint/2010/main" val="2241318371"/>
              </p:ext>
            </p:extLst>
          </p:nvPr>
        </p:nvGraphicFramePr>
        <p:xfrm>
          <a:off x="10907774" y="5808755"/>
          <a:ext cx="936000" cy="368984"/>
        </p:xfrm>
        <a:graphic>
          <a:graphicData uri="http://schemas.openxmlformats.org/drawingml/2006/table">
            <a:tbl>
              <a:tblPr firstRow="1" bandRow="1"/>
              <a:tblGrid>
                <a:gridCol w="936000">
                  <a:extLst>
                    <a:ext uri="{9D8B030D-6E8A-4147-A177-3AD203B41FA5}">
                      <a16:colId xmlns:a16="http://schemas.microsoft.com/office/drawing/2014/main" val="3866437588"/>
                    </a:ext>
                  </a:extLst>
                </a:gridCol>
              </a:tblGrid>
              <a:tr h="368984">
                <a:tc>
                  <a:txBody>
                    <a:bodyPr/>
                    <a:lstStyle/>
                    <a:p>
                      <a:pPr algn="ctr"/>
                      <a:r>
                        <a:rPr lang="en-US" sz="1400">
                          <a:latin typeface="+mj-lt"/>
                        </a:rPr>
                        <a:t>17, 1</a:t>
                      </a:r>
                      <a:endParaRPr lang="vi-VN" sz="1400">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150078757"/>
                  </a:ext>
                </a:extLst>
              </a:tr>
            </a:tbl>
          </a:graphicData>
        </a:graphic>
      </p:graphicFrame>
    </p:spTree>
    <p:extLst>
      <p:ext uri="{BB962C8B-B14F-4D97-AF65-F5344CB8AC3E}">
        <p14:creationId xmlns:p14="http://schemas.microsoft.com/office/powerpoint/2010/main" val="39759398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226"/>
                                        </p:tgtEl>
                                        <p:attrNameLst>
                                          <p:attrName>style.visibility</p:attrName>
                                        </p:attrNameLst>
                                      </p:cBhvr>
                                      <p:to>
                                        <p:strVal val="visible"/>
                                      </p:to>
                                    </p:set>
                                    <p:animEffect transition="in" filter="fade">
                                      <p:cBhvr>
                                        <p:cTn id="15" dur="500"/>
                                        <p:tgtEl>
                                          <p:spTgt spid="226"/>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nodeType="withEffect">
                                  <p:stCondLst>
                                    <p:cond delay="0"/>
                                  </p:stCondLst>
                                  <p:childTnLst>
                                    <p:set>
                                      <p:cBhvr>
                                        <p:cTn id="25" dur="1" fill="hold">
                                          <p:stCondLst>
                                            <p:cond delay="0"/>
                                          </p:stCondLst>
                                        </p:cTn>
                                        <p:tgtEl>
                                          <p:spTgt spid="231"/>
                                        </p:tgtEl>
                                        <p:attrNameLst>
                                          <p:attrName>style.visibility</p:attrName>
                                        </p:attrNameLst>
                                      </p:cBhvr>
                                      <p:to>
                                        <p:strVal val="visible"/>
                                      </p:to>
                                    </p:set>
                                    <p:animEffect transition="in" filter="fade">
                                      <p:cBhvr>
                                        <p:cTn id="26" dur="500"/>
                                        <p:tgtEl>
                                          <p:spTgt spid="23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500"/>
                                        <p:tgtEl>
                                          <p:spTgt spid="7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par>
                                <p:cTn id="52" presetID="10" presetClass="entr" presetSubtype="0" fill="hold" nodeType="with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fade">
                                      <p:cBhvr>
                                        <p:cTn id="69" dur="500"/>
                                        <p:tgtEl>
                                          <p:spTgt spid="5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fade">
                                      <p:cBhvr>
                                        <p:cTn id="79" dur="500"/>
                                        <p:tgtEl>
                                          <p:spTgt spid="5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2"/>
                                        </p:tgtEl>
                                        <p:attrNameLst>
                                          <p:attrName>style.visibility</p:attrName>
                                        </p:attrNameLst>
                                      </p:cBhvr>
                                      <p:to>
                                        <p:strVal val="visible"/>
                                      </p:to>
                                    </p:set>
                                    <p:animEffect transition="in" filter="fade">
                                      <p:cBhvr>
                                        <p:cTn id="84" dur="500"/>
                                        <p:tgtEl>
                                          <p:spTgt spid="62"/>
                                        </p:tgtEl>
                                      </p:cBhvr>
                                    </p:animEffect>
                                  </p:childTnLst>
                                </p:cTn>
                              </p:par>
                              <p:par>
                                <p:cTn id="85" presetID="10" presetClass="entr" presetSubtype="0" fill="hold" nodeType="withEffect">
                                  <p:stCondLst>
                                    <p:cond delay="0"/>
                                  </p:stCondLst>
                                  <p:childTnLst>
                                    <p:set>
                                      <p:cBhvr>
                                        <p:cTn id="86" dur="1" fill="hold">
                                          <p:stCondLst>
                                            <p:cond delay="0"/>
                                          </p:stCondLst>
                                        </p:cTn>
                                        <p:tgtEl>
                                          <p:spTgt spid="57"/>
                                        </p:tgtEl>
                                        <p:attrNameLst>
                                          <p:attrName>style.visibility</p:attrName>
                                        </p:attrNameLst>
                                      </p:cBhvr>
                                      <p:to>
                                        <p:strVal val="visible"/>
                                      </p:to>
                                    </p:set>
                                    <p:animEffect transition="in" filter="fade">
                                      <p:cBhvr>
                                        <p:cTn id="87" dur="500"/>
                                        <p:tgtEl>
                                          <p:spTgt spid="5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30"/>
                                        </p:tgtEl>
                                        <p:attrNameLst>
                                          <p:attrName>style.visibility</p:attrName>
                                        </p:attrNameLst>
                                      </p:cBhvr>
                                      <p:to>
                                        <p:strVal val="visible"/>
                                      </p:to>
                                    </p:set>
                                    <p:animEffect transition="in" filter="fade">
                                      <p:cBhvr>
                                        <p:cTn id="92" dur="500"/>
                                        <p:tgtEl>
                                          <p:spTgt spid="23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60"/>
                                        </p:tgtEl>
                                        <p:attrNameLst>
                                          <p:attrName>style.visibility</p:attrName>
                                        </p:attrNameLst>
                                      </p:cBhvr>
                                      <p:to>
                                        <p:strVal val="visible"/>
                                      </p:to>
                                    </p:set>
                                    <p:animEffect transition="in" filter="fade">
                                      <p:cBhvr>
                                        <p:cTn id="97" dur="500"/>
                                        <p:tgtEl>
                                          <p:spTgt spid="6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61"/>
                                        </p:tgtEl>
                                        <p:attrNameLst>
                                          <p:attrName>style.visibility</p:attrName>
                                        </p:attrNameLst>
                                      </p:cBhvr>
                                      <p:to>
                                        <p:strVal val="visible"/>
                                      </p:to>
                                    </p:set>
                                    <p:animEffect transition="in" filter="fade">
                                      <p:cBhvr>
                                        <p:cTn id="102" dur="500"/>
                                        <p:tgtEl>
                                          <p:spTgt spid="6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fade">
                                      <p:cBhvr>
                                        <p:cTn id="107" dur="500"/>
                                        <p:tgtEl>
                                          <p:spTgt spid="63"/>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fade">
                                      <p:cBhvr>
                                        <p:cTn id="112" dur="500"/>
                                        <p:tgtEl>
                                          <p:spTgt spid="6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65"/>
                                        </p:tgtEl>
                                        <p:attrNameLst>
                                          <p:attrName>style.visibility</p:attrName>
                                        </p:attrNameLst>
                                      </p:cBhvr>
                                      <p:to>
                                        <p:strVal val="visible"/>
                                      </p:to>
                                    </p:set>
                                    <p:animEffect transition="in" filter="fade">
                                      <p:cBhvr>
                                        <p:cTn id="117" dur="500"/>
                                        <p:tgtEl>
                                          <p:spTgt spid="6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67"/>
                                        </p:tgtEl>
                                        <p:attrNameLst>
                                          <p:attrName>style.visibility</p:attrName>
                                        </p:attrNameLst>
                                      </p:cBhvr>
                                      <p:to>
                                        <p:strVal val="visible"/>
                                      </p:to>
                                    </p:set>
                                    <p:animEffect transition="in" filter="fade">
                                      <p:cBhvr>
                                        <p:cTn id="120" dur="500"/>
                                        <p:tgtEl>
                                          <p:spTgt spid="67"/>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8"/>
                                        </p:tgtEl>
                                        <p:attrNameLst>
                                          <p:attrName>style.visibility</p:attrName>
                                        </p:attrNameLst>
                                      </p:cBhvr>
                                      <p:to>
                                        <p:strVal val="visible"/>
                                      </p:to>
                                    </p:set>
                                    <p:animEffect transition="in" filter="fade">
                                      <p:cBhvr>
                                        <p:cTn id="125" dur="500"/>
                                        <p:tgtEl>
                                          <p:spTgt spid="8"/>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fade">
                                      <p:cBhvr>
                                        <p:cTn id="130" dur="500"/>
                                        <p:tgtEl>
                                          <p:spTgt spid="75"/>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76"/>
                                        </p:tgtEl>
                                        <p:attrNameLst>
                                          <p:attrName>style.visibility</p:attrName>
                                        </p:attrNameLst>
                                      </p:cBhvr>
                                      <p:to>
                                        <p:strVal val="visible"/>
                                      </p:to>
                                    </p:set>
                                    <p:animEffect transition="in" filter="fade">
                                      <p:cBhvr>
                                        <p:cTn id="135" dur="500"/>
                                        <p:tgtEl>
                                          <p:spTgt spid="76"/>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77"/>
                                        </p:tgtEl>
                                        <p:attrNameLst>
                                          <p:attrName>style.visibility</p:attrName>
                                        </p:attrNameLst>
                                      </p:cBhvr>
                                      <p:to>
                                        <p:strVal val="visible"/>
                                      </p:to>
                                    </p:set>
                                    <p:animEffect transition="in" filter="fade">
                                      <p:cBhvr>
                                        <p:cTn id="140" dur="500"/>
                                        <p:tgtEl>
                                          <p:spTgt spid="77"/>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85"/>
                                        </p:tgtEl>
                                        <p:attrNameLst>
                                          <p:attrName>style.visibility</p:attrName>
                                        </p:attrNameLst>
                                      </p:cBhvr>
                                      <p:to>
                                        <p:strVal val="visible"/>
                                      </p:to>
                                    </p:set>
                                    <p:animEffect transition="in" filter="fade">
                                      <p:cBhvr>
                                        <p:cTn id="145" dur="500"/>
                                        <p:tgtEl>
                                          <p:spTgt spid="85"/>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78"/>
                                        </p:tgtEl>
                                        <p:attrNameLst>
                                          <p:attrName>style.visibility</p:attrName>
                                        </p:attrNameLst>
                                      </p:cBhvr>
                                      <p:to>
                                        <p:strVal val="visible"/>
                                      </p:to>
                                    </p:set>
                                    <p:animEffect transition="in" filter="fade">
                                      <p:cBhvr>
                                        <p:cTn id="150" dur="500"/>
                                        <p:tgtEl>
                                          <p:spTgt spid="78"/>
                                        </p:tgtEl>
                                      </p:cBhvr>
                                    </p:animEffect>
                                  </p:childTnLst>
                                </p:cTn>
                              </p:par>
                              <p:par>
                                <p:cTn id="151" presetID="10" presetClass="entr" presetSubtype="0" fill="hold" nodeType="withEffect">
                                  <p:stCondLst>
                                    <p:cond delay="0"/>
                                  </p:stCondLst>
                                  <p:childTnLst>
                                    <p:set>
                                      <p:cBhvr>
                                        <p:cTn id="152" dur="1" fill="hold">
                                          <p:stCondLst>
                                            <p:cond delay="0"/>
                                          </p:stCondLst>
                                        </p:cTn>
                                        <p:tgtEl>
                                          <p:spTgt spid="79"/>
                                        </p:tgtEl>
                                        <p:attrNameLst>
                                          <p:attrName>style.visibility</p:attrName>
                                        </p:attrNameLst>
                                      </p:cBhvr>
                                      <p:to>
                                        <p:strVal val="visible"/>
                                      </p:to>
                                    </p:set>
                                    <p:animEffect transition="in" filter="fade">
                                      <p:cBhvr>
                                        <p:cTn id="153" dur="500"/>
                                        <p:tgtEl>
                                          <p:spTgt spid="79"/>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nodeType="clickEffect">
                                  <p:stCondLst>
                                    <p:cond delay="0"/>
                                  </p:stCondLst>
                                  <p:childTnLst>
                                    <p:set>
                                      <p:cBhvr>
                                        <p:cTn id="157" dur="1" fill="hold">
                                          <p:stCondLst>
                                            <p:cond delay="0"/>
                                          </p:stCondLst>
                                        </p:cTn>
                                        <p:tgtEl>
                                          <p:spTgt spid="21"/>
                                        </p:tgtEl>
                                        <p:attrNameLst>
                                          <p:attrName>style.visibility</p:attrName>
                                        </p:attrNameLst>
                                      </p:cBhvr>
                                      <p:to>
                                        <p:strVal val="visible"/>
                                      </p:to>
                                    </p:set>
                                    <p:animEffect transition="in" filter="fade">
                                      <p:cBhvr>
                                        <p:cTn id="158" dur="500"/>
                                        <p:tgtEl>
                                          <p:spTgt spid="2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nodeType="clickEffect">
                                  <p:stCondLst>
                                    <p:cond delay="0"/>
                                  </p:stCondLst>
                                  <p:childTnLst>
                                    <p:set>
                                      <p:cBhvr>
                                        <p:cTn id="162" dur="1" fill="hold">
                                          <p:stCondLst>
                                            <p:cond delay="0"/>
                                          </p:stCondLst>
                                        </p:cTn>
                                        <p:tgtEl>
                                          <p:spTgt spid="80"/>
                                        </p:tgtEl>
                                        <p:attrNameLst>
                                          <p:attrName>style.visibility</p:attrName>
                                        </p:attrNameLst>
                                      </p:cBhvr>
                                      <p:to>
                                        <p:strVal val="visible"/>
                                      </p:to>
                                    </p:set>
                                    <p:animEffect transition="in" filter="fade">
                                      <p:cBhvr>
                                        <p:cTn id="163" dur="500"/>
                                        <p:tgtEl>
                                          <p:spTgt spid="80"/>
                                        </p:tgtEl>
                                      </p:cBhvr>
                                    </p:animEffect>
                                  </p:childTnLst>
                                </p:cTn>
                              </p:par>
                              <p:par>
                                <p:cTn id="164" presetID="10" presetClass="entr" presetSubtype="0" fill="hold" nodeType="withEffect">
                                  <p:stCondLst>
                                    <p:cond delay="0"/>
                                  </p:stCondLst>
                                  <p:childTnLst>
                                    <p:set>
                                      <p:cBhvr>
                                        <p:cTn id="165" dur="1" fill="hold">
                                          <p:stCondLst>
                                            <p:cond delay="0"/>
                                          </p:stCondLst>
                                        </p:cTn>
                                        <p:tgtEl>
                                          <p:spTgt spid="81"/>
                                        </p:tgtEl>
                                        <p:attrNameLst>
                                          <p:attrName>style.visibility</p:attrName>
                                        </p:attrNameLst>
                                      </p:cBhvr>
                                      <p:to>
                                        <p:strVal val="visible"/>
                                      </p:to>
                                    </p:set>
                                    <p:animEffect transition="in" filter="fade">
                                      <p:cBhvr>
                                        <p:cTn id="166" dur="500"/>
                                        <p:tgtEl>
                                          <p:spTgt spid="81"/>
                                        </p:tgtEl>
                                      </p:cBhvr>
                                    </p:animEffect>
                                  </p:childTnLst>
                                </p:cTn>
                              </p:par>
                              <p:par>
                                <p:cTn id="167" presetID="10" presetClass="entr" presetSubtype="0" fill="hold" nodeType="withEffect">
                                  <p:stCondLst>
                                    <p:cond delay="0"/>
                                  </p:stCondLst>
                                  <p:childTnLst>
                                    <p:set>
                                      <p:cBhvr>
                                        <p:cTn id="168" dur="1" fill="hold">
                                          <p:stCondLst>
                                            <p:cond delay="0"/>
                                          </p:stCondLst>
                                        </p:cTn>
                                        <p:tgtEl>
                                          <p:spTgt spid="82"/>
                                        </p:tgtEl>
                                        <p:attrNameLst>
                                          <p:attrName>style.visibility</p:attrName>
                                        </p:attrNameLst>
                                      </p:cBhvr>
                                      <p:to>
                                        <p:strVal val="visible"/>
                                      </p:to>
                                    </p:set>
                                    <p:animEffect transition="in" filter="fade">
                                      <p:cBhvr>
                                        <p:cTn id="169" dur="500"/>
                                        <p:tgtEl>
                                          <p:spTgt spid="82"/>
                                        </p:tgtEl>
                                      </p:cBhvr>
                                    </p:animEffect>
                                  </p:childTnLst>
                                </p:cTn>
                              </p:par>
                              <p:par>
                                <p:cTn id="170" presetID="10" presetClass="entr" presetSubtype="0" fill="hold" nodeType="withEffect">
                                  <p:stCondLst>
                                    <p:cond delay="0"/>
                                  </p:stCondLst>
                                  <p:childTnLst>
                                    <p:set>
                                      <p:cBhvr>
                                        <p:cTn id="171" dur="1" fill="hold">
                                          <p:stCondLst>
                                            <p:cond delay="0"/>
                                          </p:stCondLst>
                                        </p:cTn>
                                        <p:tgtEl>
                                          <p:spTgt spid="83"/>
                                        </p:tgtEl>
                                        <p:attrNameLst>
                                          <p:attrName>style.visibility</p:attrName>
                                        </p:attrNameLst>
                                      </p:cBhvr>
                                      <p:to>
                                        <p:strVal val="visible"/>
                                      </p:to>
                                    </p:set>
                                    <p:animEffect transition="in" filter="fade">
                                      <p:cBhvr>
                                        <p:cTn id="17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4" grpId="0"/>
      <p:bldP spid="43" grpId="0" animBg="1"/>
      <p:bldP spid="46" grpId="0" animBg="1"/>
      <p:bldP spid="62" grpId="0" animBg="1"/>
      <p:bldP spid="67" grpId="0" animBg="1"/>
      <p:bldP spid="7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83072"/>
            <a:ext cx="3653434" cy="622171"/>
          </a:xfrm>
        </p:spPr>
        <p:txBody>
          <a:bodyPr>
            <a:normAutofit fontScale="90000"/>
          </a:bodyPr>
          <a:lstStyle/>
          <a:p>
            <a:r>
              <a:rPr lang="vi-VN" b="1"/>
              <a:t>Prim's Algorithm</a:t>
            </a:r>
            <a:br>
              <a:rPr lang="vi-VN" b="1"/>
            </a:br>
            <a:endParaRPr lang="en-US"/>
          </a:p>
        </p:txBody>
      </p:sp>
      <p:sp>
        <p:nvSpPr>
          <p:cNvPr id="4" name="Rectangle 3"/>
          <p:cNvSpPr/>
          <p:nvPr/>
        </p:nvSpPr>
        <p:spPr>
          <a:xfrm>
            <a:off x="625631" y="532400"/>
            <a:ext cx="2126929" cy="423449"/>
          </a:xfrm>
          <a:prstGeom prst="rect">
            <a:avLst/>
          </a:prstGeom>
        </p:spPr>
        <p:txBody>
          <a:bodyPr wrap="none">
            <a:spAutoFit/>
          </a:bodyPr>
          <a:lstStyle/>
          <a:p>
            <a:pPr defTabSz="914400">
              <a:lnSpc>
                <a:spcPct val="150000"/>
              </a:lnSpc>
              <a:defRPr/>
            </a:pPr>
            <a:r>
              <a:rPr lang="en-US" sz="1600">
                <a:solidFill>
                  <a:prstClr val="white">
                    <a:lumMod val="75000"/>
                  </a:prstClr>
                </a:solidFill>
                <a:latin typeface="Montserrat Black"/>
              </a:rPr>
              <a:t>CÂY KHUNG NHỎ NHẤT</a:t>
            </a:r>
          </a:p>
        </p:txBody>
      </p:sp>
      <p:sp>
        <p:nvSpPr>
          <p:cNvPr id="12" name="TextBox 11">
            <a:extLst>
              <a:ext uri="{FF2B5EF4-FFF2-40B4-BE49-F238E27FC236}">
                <a16:creationId xmlns:a16="http://schemas.microsoft.com/office/drawing/2014/main" id="{A91D27BE-4F14-4063-AB3A-AD3F05DF55E6}"/>
              </a:ext>
            </a:extLst>
          </p:cNvPr>
          <p:cNvSpPr txBox="1"/>
          <p:nvPr/>
        </p:nvSpPr>
        <p:spPr>
          <a:xfrm>
            <a:off x="9652958" y="6356350"/>
            <a:ext cx="1654138" cy="369332"/>
          </a:xfrm>
          <a:prstGeom prst="rect">
            <a:avLst/>
          </a:prstGeom>
          <a:solidFill>
            <a:srgbClr val="DEEBF7"/>
          </a:solidFill>
        </p:spPr>
        <p:txBody>
          <a:bodyPr wrap="square" rtlCol="0">
            <a:spAutoFit/>
          </a:bodyPr>
          <a:lstStyle/>
          <a:p>
            <a:pPr defTabSz="914400"/>
            <a:endParaRPr lang="vi-VN">
              <a:solidFill>
                <a:prstClr val="black"/>
              </a:solidFill>
              <a:highlight>
                <a:srgbClr val="C0C0C0"/>
              </a:highlight>
            </a:endParaRPr>
          </a:p>
        </p:txBody>
      </p:sp>
      <p:sp>
        <p:nvSpPr>
          <p:cNvPr id="13" name="TextBox 12">
            <a:extLst>
              <a:ext uri="{FF2B5EF4-FFF2-40B4-BE49-F238E27FC236}">
                <a16:creationId xmlns:a16="http://schemas.microsoft.com/office/drawing/2014/main" id="{AD49F3F2-F30A-4353-8A8D-1B45560B2BAE}"/>
              </a:ext>
            </a:extLst>
          </p:cNvPr>
          <p:cNvSpPr txBox="1"/>
          <p:nvPr/>
        </p:nvSpPr>
        <p:spPr>
          <a:xfrm>
            <a:off x="608015" y="6314536"/>
            <a:ext cx="297759" cy="411146"/>
          </a:xfrm>
          <a:prstGeom prst="rect">
            <a:avLst/>
          </a:prstGeom>
          <a:solidFill>
            <a:srgbClr val="FFFFFF"/>
          </a:solidFill>
        </p:spPr>
        <p:txBody>
          <a:bodyPr wrap="square" rtlCol="0">
            <a:spAutoFit/>
          </a:bodyPr>
          <a:lstStyle/>
          <a:p>
            <a:pPr defTabSz="914400"/>
            <a:endParaRPr lang="vi-VN">
              <a:solidFill>
                <a:prstClr val="black"/>
              </a:solidFill>
            </a:endParaRPr>
          </a:p>
        </p:txBody>
      </p:sp>
      <p:sp>
        <p:nvSpPr>
          <p:cNvPr id="16" name="Footer Placeholder 14">
            <a:extLst>
              <a:ext uri="{FF2B5EF4-FFF2-40B4-BE49-F238E27FC236}">
                <a16:creationId xmlns:a16="http://schemas.microsoft.com/office/drawing/2014/main" id="{850EF8C4-C73E-4324-B564-42DC9F94B196}"/>
              </a:ext>
            </a:extLst>
          </p:cNvPr>
          <p:cNvSpPr>
            <a:spLocks noGrp="1"/>
          </p:cNvSpPr>
          <p:nvPr>
            <p:ph type="ftr" sz="quarter" idx="11"/>
          </p:nvPr>
        </p:nvSpPr>
        <p:spPr>
          <a:xfrm>
            <a:off x="565726" y="6356350"/>
            <a:ext cx="6002595" cy="365125"/>
          </a:xfrm>
        </p:spPr>
        <p:txBody>
          <a:bodyPr/>
          <a:lstStyle/>
          <a:p>
            <a:pPr>
              <a:defRPr/>
            </a:pPr>
            <a:r>
              <a:rPr lang="en-US" err="1">
                <a:solidFill>
                  <a:prstClr val="black">
                    <a:lumMod val="50000"/>
                    <a:lumOff val="50000"/>
                  </a:prstClr>
                </a:solidFill>
              </a:rPr>
              <a:t>Phân</a:t>
            </a:r>
            <a:r>
              <a:rPr lang="en-US">
                <a:solidFill>
                  <a:prstClr val="black">
                    <a:lumMod val="50000"/>
                    <a:lumOff val="50000"/>
                  </a:prstClr>
                </a:solidFill>
              </a:rPr>
              <a:t> </a:t>
            </a:r>
            <a:r>
              <a:rPr lang="en-US" err="1">
                <a:solidFill>
                  <a:prstClr val="black">
                    <a:lumMod val="50000"/>
                    <a:lumOff val="50000"/>
                  </a:prstClr>
                </a:solidFill>
              </a:rPr>
              <a:t>tích</a:t>
            </a:r>
            <a:r>
              <a:rPr lang="en-US">
                <a:solidFill>
                  <a:prstClr val="black">
                    <a:lumMod val="50000"/>
                    <a:lumOff val="50000"/>
                  </a:prstClr>
                </a:solidFill>
              </a:rPr>
              <a:t> </a:t>
            </a:r>
            <a:r>
              <a:rPr lang="en-US" err="1">
                <a:solidFill>
                  <a:prstClr val="black">
                    <a:lumMod val="50000"/>
                    <a:lumOff val="50000"/>
                  </a:prstClr>
                </a:solidFill>
              </a:rPr>
              <a:t>thiết</a:t>
            </a:r>
            <a:r>
              <a:rPr lang="en-US">
                <a:solidFill>
                  <a:prstClr val="black">
                    <a:lumMod val="50000"/>
                    <a:lumOff val="50000"/>
                  </a:prstClr>
                </a:solidFill>
              </a:rPr>
              <a:t> </a:t>
            </a:r>
            <a:r>
              <a:rPr lang="en-US" err="1">
                <a:solidFill>
                  <a:prstClr val="black">
                    <a:lumMod val="50000"/>
                    <a:lumOff val="50000"/>
                  </a:prstClr>
                </a:solidFill>
              </a:rPr>
              <a:t>kế</a:t>
            </a:r>
            <a:r>
              <a:rPr lang="en-US">
                <a:solidFill>
                  <a:prstClr val="black">
                    <a:lumMod val="50000"/>
                    <a:lumOff val="50000"/>
                  </a:prstClr>
                </a:solidFill>
              </a:rPr>
              <a:t> </a:t>
            </a:r>
            <a:r>
              <a:rPr lang="en-US" err="1">
                <a:solidFill>
                  <a:prstClr val="black">
                    <a:lumMod val="50000"/>
                    <a:lumOff val="50000"/>
                  </a:prstClr>
                </a:solidFill>
              </a:rPr>
              <a:t>giải</a:t>
            </a:r>
            <a:r>
              <a:rPr lang="en-US">
                <a:solidFill>
                  <a:prstClr val="black">
                    <a:lumMod val="50000"/>
                    <a:lumOff val="50000"/>
                  </a:prstClr>
                </a:solidFill>
              </a:rPr>
              <a:t> </a:t>
            </a:r>
            <a:r>
              <a:rPr lang="en-US" err="1">
                <a:solidFill>
                  <a:prstClr val="black">
                    <a:lumMod val="50000"/>
                    <a:lumOff val="50000"/>
                  </a:prstClr>
                </a:solidFill>
              </a:rPr>
              <a:t>thuật</a:t>
            </a:r>
            <a:r>
              <a:rPr lang="en-US">
                <a:solidFill>
                  <a:prstClr val="black">
                    <a:lumMod val="50000"/>
                    <a:lumOff val="50000"/>
                  </a:prstClr>
                </a:solidFill>
              </a:rPr>
              <a:t> – </a:t>
            </a:r>
            <a:r>
              <a:rPr lang="en-US" err="1">
                <a:solidFill>
                  <a:prstClr val="black">
                    <a:lumMod val="50000"/>
                    <a:lumOff val="50000"/>
                  </a:prstClr>
                </a:solidFill>
              </a:rPr>
              <a:t>Nhóm</a:t>
            </a:r>
            <a:r>
              <a:rPr lang="en-US">
                <a:solidFill>
                  <a:prstClr val="black">
                    <a:lumMod val="50000"/>
                    <a:lumOff val="50000"/>
                  </a:prstClr>
                </a:solidFill>
              </a:rPr>
              <a:t> 8</a:t>
            </a:r>
          </a:p>
        </p:txBody>
      </p:sp>
      <p:sp>
        <p:nvSpPr>
          <p:cNvPr id="20" name="TextBox 19">
            <a:extLst>
              <a:ext uri="{FF2B5EF4-FFF2-40B4-BE49-F238E27FC236}">
                <a16:creationId xmlns:a16="http://schemas.microsoft.com/office/drawing/2014/main" id="{E88E7583-BD39-4B5E-BA0F-70E4E7660A14}"/>
              </a:ext>
            </a:extLst>
          </p:cNvPr>
          <p:cNvSpPr txBox="1"/>
          <p:nvPr/>
        </p:nvSpPr>
        <p:spPr>
          <a:xfrm>
            <a:off x="642519" y="1704662"/>
            <a:ext cx="7333081" cy="1711366"/>
          </a:xfrm>
          <a:prstGeom prst="rect">
            <a:avLst/>
          </a:prstGeom>
          <a:noFill/>
        </p:spPr>
        <p:txBody>
          <a:bodyPr wrap="square" rtlCol="0">
            <a:spAutoFit/>
          </a:bodyPr>
          <a:lstStyle/>
          <a:p>
            <a:pPr defTabSz="914400">
              <a:lnSpc>
                <a:spcPct val="150000"/>
              </a:lnSpc>
            </a:pPr>
            <a:r>
              <a:rPr lang="en-US">
                <a:solidFill>
                  <a:srgbClr val="5B9BD5"/>
                </a:solidFill>
                <a:latin typeface="Montserrat Black"/>
              </a:rPr>
              <a:t>Dựa vào ý t</a:t>
            </a:r>
            <a:r>
              <a:rPr lang="vi-VN">
                <a:solidFill>
                  <a:srgbClr val="5B9BD5"/>
                </a:solidFill>
                <a:latin typeface="Montserrat Black"/>
              </a:rPr>
              <a:t>ư</a:t>
            </a:r>
            <a:r>
              <a:rPr lang="en-US">
                <a:solidFill>
                  <a:srgbClr val="5B9BD5"/>
                </a:solidFill>
                <a:latin typeface="Montserrat Black"/>
              </a:rPr>
              <a:t>ởng của thuật toán, ta sẽ cần xây dựng 2 hàm. </a:t>
            </a:r>
          </a:p>
          <a:p>
            <a:pPr marL="285750" indent="-285750" defTabSz="914400">
              <a:lnSpc>
                <a:spcPct val="150000"/>
              </a:lnSpc>
              <a:buFontTx/>
              <a:buChar char="-"/>
            </a:pPr>
            <a:r>
              <a:rPr lang="en-US">
                <a:solidFill>
                  <a:srgbClr val="5B9BD5"/>
                </a:solidFill>
                <a:latin typeface="Montserrat Black"/>
              </a:rPr>
              <a:t>Hàm tìm đỉnh có khoảng cách ngắn nhất so với cây khung</a:t>
            </a:r>
          </a:p>
          <a:p>
            <a:pPr marL="285750" indent="-285750" defTabSz="914400">
              <a:lnSpc>
                <a:spcPct val="150000"/>
              </a:lnSpc>
              <a:buFontTx/>
              <a:buChar char="-"/>
            </a:pPr>
            <a:r>
              <a:rPr lang="en-US">
                <a:solidFill>
                  <a:srgbClr val="5B9BD5"/>
                </a:solidFill>
                <a:latin typeface="Montserrat Black"/>
              </a:rPr>
              <a:t>Hàm thực hiện thuật toán Prim: thêm đỉnh đã xét vào cây khung và cập nhật lại khoảng cách</a:t>
            </a:r>
            <a:endParaRPr lang="vi-VN">
              <a:solidFill>
                <a:srgbClr val="5B9BD5"/>
              </a:solidFill>
              <a:latin typeface="Montserrat Black"/>
            </a:endParaRPr>
          </a:p>
        </p:txBody>
      </p:sp>
      <p:grpSp>
        <p:nvGrpSpPr>
          <p:cNvPr id="46" name="Group 45">
            <a:extLst>
              <a:ext uri="{FF2B5EF4-FFF2-40B4-BE49-F238E27FC236}">
                <a16:creationId xmlns:a16="http://schemas.microsoft.com/office/drawing/2014/main" id="{A1A058FF-BF94-4C09-91C8-FC407CE71597}"/>
              </a:ext>
            </a:extLst>
          </p:cNvPr>
          <p:cNvGrpSpPr/>
          <p:nvPr/>
        </p:nvGrpSpPr>
        <p:grpSpPr>
          <a:xfrm>
            <a:off x="2784104" y="3501902"/>
            <a:ext cx="2544798" cy="2473026"/>
            <a:chOff x="7735019" y="944897"/>
            <a:chExt cx="2544798" cy="2473026"/>
          </a:xfrm>
        </p:grpSpPr>
        <p:grpSp>
          <p:nvGrpSpPr>
            <p:cNvPr id="47" name="Group 46">
              <a:extLst>
                <a:ext uri="{FF2B5EF4-FFF2-40B4-BE49-F238E27FC236}">
                  <a16:creationId xmlns:a16="http://schemas.microsoft.com/office/drawing/2014/main" id="{5540906A-6D45-4281-9A1A-51C3CD153EA4}"/>
                </a:ext>
              </a:extLst>
            </p:cNvPr>
            <p:cNvGrpSpPr/>
            <p:nvPr/>
          </p:nvGrpSpPr>
          <p:grpSpPr>
            <a:xfrm>
              <a:off x="7735019" y="944897"/>
              <a:ext cx="2544798" cy="2397701"/>
              <a:chOff x="7735019" y="944897"/>
              <a:chExt cx="2544798" cy="2397701"/>
            </a:xfrm>
          </p:grpSpPr>
          <p:grpSp>
            <p:nvGrpSpPr>
              <p:cNvPr id="57" name="Group 56">
                <a:extLst>
                  <a:ext uri="{FF2B5EF4-FFF2-40B4-BE49-F238E27FC236}">
                    <a16:creationId xmlns:a16="http://schemas.microsoft.com/office/drawing/2014/main" id="{ADA11DF1-0F1C-47C7-8953-7562635C2618}"/>
                  </a:ext>
                </a:extLst>
              </p:cNvPr>
              <p:cNvGrpSpPr/>
              <p:nvPr/>
            </p:nvGrpSpPr>
            <p:grpSpPr>
              <a:xfrm>
                <a:off x="7735019" y="944897"/>
                <a:ext cx="2544798" cy="2397701"/>
                <a:chOff x="7735019" y="446140"/>
                <a:chExt cx="2544798" cy="2397701"/>
              </a:xfrm>
            </p:grpSpPr>
            <p:sp>
              <p:nvSpPr>
                <p:cNvPr id="59" name="Oval 58">
                  <a:extLst>
                    <a:ext uri="{FF2B5EF4-FFF2-40B4-BE49-F238E27FC236}">
                      <a16:creationId xmlns:a16="http://schemas.microsoft.com/office/drawing/2014/main" id="{A5CB6C0C-9F88-45D6-B5D4-5AB2D9874399}"/>
                    </a:ext>
                  </a:extLst>
                </p:cNvPr>
                <p:cNvSpPr/>
                <p:nvPr/>
              </p:nvSpPr>
              <p:spPr>
                <a:xfrm>
                  <a:off x="8859331" y="446140"/>
                  <a:ext cx="293298" cy="2784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200" b="1">
                      <a:solidFill>
                        <a:srgbClr val="5B9BD5"/>
                      </a:solidFill>
                      <a:latin typeface="Montserrat Black"/>
                    </a:rPr>
                    <a:t>3</a:t>
                  </a:r>
                  <a:endParaRPr lang="vi-VN" sz="1200" b="1">
                    <a:solidFill>
                      <a:srgbClr val="5B9BD5"/>
                    </a:solidFill>
                    <a:latin typeface="Montserrat Black"/>
                  </a:endParaRPr>
                </a:p>
              </p:txBody>
            </p:sp>
            <p:sp>
              <p:nvSpPr>
                <p:cNvPr id="60" name="Oval 59">
                  <a:extLst>
                    <a:ext uri="{FF2B5EF4-FFF2-40B4-BE49-F238E27FC236}">
                      <a16:creationId xmlns:a16="http://schemas.microsoft.com/office/drawing/2014/main" id="{6433A337-2C0E-480C-9B42-81DF5D36BC3C}"/>
                    </a:ext>
                  </a:extLst>
                </p:cNvPr>
                <p:cNvSpPr/>
                <p:nvPr/>
              </p:nvSpPr>
              <p:spPr>
                <a:xfrm>
                  <a:off x="7735019" y="1229013"/>
                  <a:ext cx="293298" cy="2784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200" b="1">
                      <a:solidFill>
                        <a:srgbClr val="5B9BD5"/>
                      </a:solidFill>
                      <a:latin typeface="Montserrat Black"/>
                    </a:rPr>
                    <a:t>0</a:t>
                  </a:r>
                  <a:endParaRPr lang="vi-VN" sz="1200" b="1">
                    <a:solidFill>
                      <a:srgbClr val="5B9BD5"/>
                    </a:solidFill>
                    <a:latin typeface="Montserrat Black"/>
                  </a:endParaRPr>
                </a:p>
              </p:txBody>
            </p:sp>
            <p:sp>
              <p:nvSpPr>
                <p:cNvPr id="61" name="Oval 60">
                  <a:extLst>
                    <a:ext uri="{FF2B5EF4-FFF2-40B4-BE49-F238E27FC236}">
                      <a16:creationId xmlns:a16="http://schemas.microsoft.com/office/drawing/2014/main" id="{0149343B-669F-4AC9-A69C-1A554F7C711F}"/>
                    </a:ext>
                  </a:extLst>
                </p:cNvPr>
                <p:cNvSpPr/>
                <p:nvPr/>
              </p:nvSpPr>
              <p:spPr>
                <a:xfrm>
                  <a:off x="9986519" y="1229013"/>
                  <a:ext cx="293298" cy="2784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200" b="1">
                      <a:solidFill>
                        <a:srgbClr val="5B9BD5"/>
                      </a:solidFill>
                      <a:latin typeface="Montserrat Black"/>
                    </a:rPr>
                    <a:t>1</a:t>
                  </a:r>
                  <a:endParaRPr lang="vi-VN" sz="1200" b="1">
                    <a:solidFill>
                      <a:srgbClr val="5B9BD5"/>
                    </a:solidFill>
                    <a:latin typeface="Montserrat Black"/>
                  </a:endParaRPr>
                </a:p>
              </p:txBody>
            </p:sp>
            <p:sp>
              <p:nvSpPr>
                <p:cNvPr id="62" name="Oval 61">
                  <a:extLst>
                    <a:ext uri="{FF2B5EF4-FFF2-40B4-BE49-F238E27FC236}">
                      <a16:creationId xmlns:a16="http://schemas.microsoft.com/office/drawing/2014/main" id="{344C12D8-6507-4DCE-8C5E-6FBD526EEA32}"/>
                    </a:ext>
                  </a:extLst>
                </p:cNvPr>
                <p:cNvSpPr/>
                <p:nvPr/>
              </p:nvSpPr>
              <p:spPr>
                <a:xfrm>
                  <a:off x="8226725" y="2565358"/>
                  <a:ext cx="293298" cy="2784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200" b="1">
                      <a:solidFill>
                        <a:srgbClr val="5B9BD5"/>
                      </a:solidFill>
                      <a:latin typeface="Montserrat Black"/>
                    </a:rPr>
                    <a:t>2</a:t>
                  </a:r>
                  <a:endParaRPr lang="vi-VN" sz="1200" b="1">
                    <a:solidFill>
                      <a:srgbClr val="5B9BD5"/>
                    </a:solidFill>
                    <a:latin typeface="Montserrat Black"/>
                  </a:endParaRPr>
                </a:p>
              </p:txBody>
            </p:sp>
            <p:sp>
              <p:nvSpPr>
                <p:cNvPr id="63" name="Oval 62">
                  <a:extLst>
                    <a:ext uri="{FF2B5EF4-FFF2-40B4-BE49-F238E27FC236}">
                      <a16:creationId xmlns:a16="http://schemas.microsoft.com/office/drawing/2014/main" id="{188F5920-A732-47DC-A845-529E5DFA2E91}"/>
                    </a:ext>
                  </a:extLst>
                </p:cNvPr>
                <p:cNvSpPr/>
                <p:nvPr/>
              </p:nvSpPr>
              <p:spPr>
                <a:xfrm>
                  <a:off x="9598327" y="2565358"/>
                  <a:ext cx="293298" cy="2784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200" b="1">
                      <a:solidFill>
                        <a:srgbClr val="5B9BD5"/>
                      </a:solidFill>
                      <a:latin typeface="Montserrat Black"/>
                    </a:rPr>
                    <a:t>4</a:t>
                  </a:r>
                  <a:endParaRPr lang="vi-VN" sz="1200" b="1">
                    <a:solidFill>
                      <a:srgbClr val="5B9BD5"/>
                    </a:solidFill>
                    <a:latin typeface="Montserrat Black"/>
                  </a:endParaRPr>
                </a:p>
              </p:txBody>
            </p:sp>
            <p:cxnSp>
              <p:nvCxnSpPr>
                <p:cNvPr id="64" name="Straight Connector 63">
                  <a:extLst>
                    <a:ext uri="{FF2B5EF4-FFF2-40B4-BE49-F238E27FC236}">
                      <a16:creationId xmlns:a16="http://schemas.microsoft.com/office/drawing/2014/main" id="{4F33BFF3-44A2-4A9C-94E5-C53082CBD55A}"/>
                    </a:ext>
                  </a:extLst>
                </p:cNvPr>
                <p:cNvCxnSpPr>
                  <a:stCxn id="60" idx="4"/>
                  <a:endCxn id="62" idx="1"/>
                </p:cNvCxnSpPr>
                <p:nvPr/>
              </p:nvCxnSpPr>
              <p:spPr>
                <a:xfrm>
                  <a:off x="7881668" y="1507496"/>
                  <a:ext cx="388009" cy="109864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B2CBC00-93BE-4B0D-BE5D-84789644C27D}"/>
                    </a:ext>
                  </a:extLst>
                </p:cNvPr>
                <p:cNvCxnSpPr>
                  <a:cxnSpLocks/>
                  <a:stCxn id="60" idx="7"/>
                  <a:endCxn id="59" idx="2"/>
                </p:cNvCxnSpPr>
                <p:nvPr/>
              </p:nvCxnSpPr>
              <p:spPr>
                <a:xfrm flipV="1">
                  <a:off x="7985365" y="585382"/>
                  <a:ext cx="873966" cy="68441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8B533D7-CF54-4534-ACA4-49999E197173}"/>
                    </a:ext>
                  </a:extLst>
                </p:cNvPr>
                <p:cNvCxnSpPr>
                  <a:cxnSpLocks/>
                  <a:stCxn id="59" idx="6"/>
                  <a:endCxn id="61" idx="1"/>
                </p:cNvCxnSpPr>
                <p:nvPr/>
              </p:nvCxnSpPr>
              <p:spPr>
                <a:xfrm>
                  <a:off x="9152629" y="585382"/>
                  <a:ext cx="876842" cy="68441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B259116-F3EB-40A8-93F4-5CD0DA0AC8B4}"/>
                    </a:ext>
                  </a:extLst>
                </p:cNvPr>
                <p:cNvCxnSpPr>
                  <a:cxnSpLocks/>
                  <a:stCxn id="61" idx="4"/>
                  <a:endCxn id="63" idx="7"/>
                </p:cNvCxnSpPr>
                <p:nvPr/>
              </p:nvCxnSpPr>
              <p:spPr>
                <a:xfrm flipH="1">
                  <a:off x="9848673" y="1507496"/>
                  <a:ext cx="284495" cy="10986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3B64153-8E76-418D-9D35-797A66CE5E0B}"/>
                    </a:ext>
                  </a:extLst>
                </p:cNvPr>
                <p:cNvCxnSpPr>
                  <a:stCxn id="62" idx="6"/>
                  <a:endCxn id="63" idx="2"/>
                </p:cNvCxnSpPr>
                <p:nvPr/>
              </p:nvCxnSpPr>
              <p:spPr>
                <a:xfrm>
                  <a:off x="8520023" y="2704600"/>
                  <a:ext cx="10783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65D7018-2304-4932-A281-7B255C6766EE}"/>
                    </a:ext>
                  </a:extLst>
                </p:cNvPr>
                <p:cNvCxnSpPr>
                  <a:cxnSpLocks/>
                  <a:stCxn id="60" idx="6"/>
                  <a:endCxn id="61" idx="2"/>
                </p:cNvCxnSpPr>
                <p:nvPr/>
              </p:nvCxnSpPr>
              <p:spPr>
                <a:xfrm>
                  <a:off x="8028317" y="1368255"/>
                  <a:ext cx="195820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E86A5EC-76D2-4C96-93B9-383530231B54}"/>
                    </a:ext>
                  </a:extLst>
                </p:cNvPr>
                <p:cNvCxnSpPr>
                  <a:cxnSpLocks/>
                  <a:stCxn id="59" idx="3"/>
                  <a:endCxn id="62" idx="0"/>
                </p:cNvCxnSpPr>
                <p:nvPr/>
              </p:nvCxnSpPr>
              <p:spPr>
                <a:xfrm flipH="1">
                  <a:off x="8373374" y="683840"/>
                  <a:ext cx="528909" cy="188151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5E85ED3-EA07-4927-821A-DCB1024D216F}"/>
                    </a:ext>
                  </a:extLst>
                </p:cNvPr>
                <p:cNvCxnSpPr>
                  <a:cxnSpLocks/>
                  <a:stCxn id="59" idx="5"/>
                  <a:endCxn id="63" idx="0"/>
                </p:cNvCxnSpPr>
                <p:nvPr/>
              </p:nvCxnSpPr>
              <p:spPr>
                <a:xfrm>
                  <a:off x="9109677" y="683840"/>
                  <a:ext cx="635299" cy="188151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A7AF5EC-C06A-44D2-885E-7D1E2A6FB584}"/>
                    </a:ext>
                  </a:extLst>
                </p:cNvPr>
                <p:cNvCxnSpPr>
                  <a:cxnSpLocks/>
                  <a:stCxn id="60" idx="5"/>
                  <a:endCxn id="63" idx="1"/>
                </p:cNvCxnSpPr>
                <p:nvPr/>
              </p:nvCxnSpPr>
              <p:spPr>
                <a:xfrm>
                  <a:off x="7985365" y="1466713"/>
                  <a:ext cx="1655914" cy="11394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654F2BB-ED67-4D88-9EBC-F61D47EB9F2F}"/>
                    </a:ext>
                  </a:extLst>
                </p:cNvPr>
                <p:cNvCxnSpPr>
                  <a:cxnSpLocks/>
                  <a:stCxn id="62" idx="7"/>
                  <a:endCxn id="61" idx="3"/>
                </p:cNvCxnSpPr>
                <p:nvPr/>
              </p:nvCxnSpPr>
              <p:spPr>
                <a:xfrm flipV="1">
                  <a:off x="8477071" y="1466713"/>
                  <a:ext cx="1552400" cy="1139428"/>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4E2E3CA3-EFC4-4822-996B-D28AD6EB38CA}"/>
                  </a:ext>
                </a:extLst>
              </p:cNvPr>
              <p:cNvSpPr txBox="1"/>
              <p:nvPr/>
            </p:nvSpPr>
            <p:spPr>
              <a:xfrm rot="19248297">
                <a:off x="8236420" y="1155690"/>
                <a:ext cx="349673" cy="246221"/>
              </a:xfrm>
              <a:prstGeom prst="rect">
                <a:avLst/>
              </a:prstGeom>
              <a:noFill/>
            </p:spPr>
            <p:txBody>
              <a:bodyPr wrap="square" rtlCol="0">
                <a:spAutoFit/>
              </a:bodyPr>
              <a:lstStyle/>
              <a:p>
                <a:pPr defTabSz="914400"/>
                <a:r>
                  <a:rPr lang="en-US" sz="1000" u="sng">
                    <a:solidFill>
                      <a:srgbClr val="5B9BD5"/>
                    </a:solidFill>
                    <a:latin typeface="Montserrat Black"/>
                  </a:rPr>
                  <a:t>13</a:t>
                </a:r>
                <a:endParaRPr lang="vi-VN" sz="1000" u="sng">
                  <a:solidFill>
                    <a:srgbClr val="5B9BD5"/>
                  </a:solidFill>
                  <a:latin typeface="Montserrat Black"/>
                </a:endParaRPr>
              </a:p>
            </p:txBody>
          </p:sp>
        </p:grpSp>
        <p:sp>
          <p:nvSpPr>
            <p:cNvPr id="48" name="TextBox 47">
              <a:extLst>
                <a:ext uri="{FF2B5EF4-FFF2-40B4-BE49-F238E27FC236}">
                  <a16:creationId xmlns:a16="http://schemas.microsoft.com/office/drawing/2014/main" id="{47962093-8A87-4F05-8DA1-E2752ED6BCD5}"/>
                </a:ext>
              </a:extLst>
            </p:cNvPr>
            <p:cNvSpPr txBox="1"/>
            <p:nvPr/>
          </p:nvSpPr>
          <p:spPr>
            <a:xfrm rot="2221898">
              <a:off x="9582740" y="1272796"/>
              <a:ext cx="349673" cy="246221"/>
            </a:xfrm>
            <a:prstGeom prst="rect">
              <a:avLst/>
            </a:prstGeom>
            <a:noFill/>
          </p:spPr>
          <p:txBody>
            <a:bodyPr wrap="square" rtlCol="0">
              <a:spAutoFit/>
            </a:bodyPr>
            <a:lstStyle/>
            <a:p>
              <a:pPr defTabSz="914400"/>
              <a:r>
                <a:rPr lang="en-US" sz="1000" u="sng">
                  <a:solidFill>
                    <a:srgbClr val="5B9BD5"/>
                  </a:solidFill>
                  <a:latin typeface="Montserrat Black"/>
                </a:rPr>
                <a:t>8</a:t>
              </a:r>
              <a:endParaRPr lang="vi-VN" sz="1000" u="sng">
                <a:solidFill>
                  <a:srgbClr val="5B9BD5"/>
                </a:solidFill>
                <a:latin typeface="Montserrat Black"/>
              </a:endParaRPr>
            </a:p>
          </p:txBody>
        </p:sp>
        <p:sp>
          <p:nvSpPr>
            <p:cNvPr id="49" name="TextBox 48">
              <a:extLst>
                <a:ext uri="{FF2B5EF4-FFF2-40B4-BE49-F238E27FC236}">
                  <a16:creationId xmlns:a16="http://schemas.microsoft.com/office/drawing/2014/main" id="{1AEA41A7-2F03-4EDB-B7DE-5A1B7AE2E928}"/>
                </a:ext>
              </a:extLst>
            </p:cNvPr>
            <p:cNvSpPr txBox="1"/>
            <p:nvPr/>
          </p:nvSpPr>
          <p:spPr>
            <a:xfrm rot="14995643">
              <a:off x="7784650" y="2495014"/>
              <a:ext cx="349673" cy="246221"/>
            </a:xfrm>
            <a:prstGeom prst="rect">
              <a:avLst/>
            </a:prstGeom>
            <a:noFill/>
          </p:spPr>
          <p:txBody>
            <a:bodyPr wrap="square" rtlCol="0">
              <a:spAutoFit/>
            </a:bodyPr>
            <a:lstStyle/>
            <a:p>
              <a:pPr defTabSz="914400"/>
              <a:r>
                <a:rPr lang="en-US" sz="1000" u="sng">
                  <a:solidFill>
                    <a:srgbClr val="5B9BD5"/>
                  </a:solidFill>
                  <a:latin typeface="Montserrat Black"/>
                </a:rPr>
                <a:t>9</a:t>
              </a:r>
              <a:endParaRPr lang="vi-VN" sz="1000" u="sng">
                <a:solidFill>
                  <a:srgbClr val="5B9BD5"/>
                </a:solidFill>
                <a:latin typeface="Montserrat Black"/>
              </a:endParaRPr>
            </a:p>
          </p:txBody>
        </p:sp>
        <p:sp>
          <p:nvSpPr>
            <p:cNvPr id="50" name="TextBox 49">
              <a:extLst>
                <a:ext uri="{FF2B5EF4-FFF2-40B4-BE49-F238E27FC236}">
                  <a16:creationId xmlns:a16="http://schemas.microsoft.com/office/drawing/2014/main" id="{0E5D6171-88A8-4568-9AFD-DC1A64A86F69}"/>
                </a:ext>
              </a:extLst>
            </p:cNvPr>
            <p:cNvSpPr txBox="1"/>
            <p:nvPr/>
          </p:nvSpPr>
          <p:spPr>
            <a:xfrm rot="6285151">
              <a:off x="9936585" y="2495180"/>
              <a:ext cx="349673" cy="246221"/>
            </a:xfrm>
            <a:prstGeom prst="rect">
              <a:avLst/>
            </a:prstGeom>
            <a:noFill/>
          </p:spPr>
          <p:txBody>
            <a:bodyPr wrap="square" rtlCol="0">
              <a:spAutoFit/>
            </a:bodyPr>
            <a:lstStyle/>
            <a:p>
              <a:pPr defTabSz="914400"/>
              <a:r>
                <a:rPr lang="en-US" sz="1000" u="sng">
                  <a:solidFill>
                    <a:srgbClr val="5B9BD5"/>
                  </a:solidFill>
                  <a:latin typeface="Montserrat Black"/>
                </a:rPr>
                <a:t>17</a:t>
              </a:r>
            </a:p>
          </p:txBody>
        </p:sp>
        <p:sp>
          <p:nvSpPr>
            <p:cNvPr id="51" name="TextBox 50">
              <a:extLst>
                <a:ext uri="{FF2B5EF4-FFF2-40B4-BE49-F238E27FC236}">
                  <a16:creationId xmlns:a16="http://schemas.microsoft.com/office/drawing/2014/main" id="{0265048B-C178-4255-9B65-A67400989D77}"/>
                </a:ext>
              </a:extLst>
            </p:cNvPr>
            <p:cNvSpPr txBox="1"/>
            <p:nvPr/>
          </p:nvSpPr>
          <p:spPr>
            <a:xfrm>
              <a:off x="8942772" y="3171702"/>
              <a:ext cx="349673" cy="246221"/>
            </a:xfrm>
            <a:prstGeom prst="rect">
              <a:avLst/>
            </a:prstGeom>
            <a:noFill/>
          </p:spPr>
          <p:txBody>
            <a:bodyPr wrap="square" rtlCol="0">
              <a:spAutoFit/>
            </a:bodyPr>
            <a:lstStyle/>
            <a:p>
              <a:pPr defTabSz="914400"/>
              <a:r>
                <a:rPr lang="en-US" sz="1000" u="sng">
                  <a:solidFill>
                    <a:srgbClr val="5B9BD5"/>
                  </a:solidFill>
                  <a:latin typeface="Montserrat Black"/>
                </a:rPr>
                <a:t>19</a:t>
              </a:r>
              <a:endParaRPr lang="vi-VN" sz="1000" u="sng">
                <a:solidFill>
                  <a:srgbClr val="5B9BD5"/>
                </a:solidFill>
                <a:latin typeface="Montserrat Black"/>
              </a:endParaRPr>
            </a:p>
          </p:txBody>
        </p:sp>
        <p:sp>
          <p:nvSpPr>
            <p:cNvPr id="52" name="TextBox 51">
              <a:extLst>
                <a:ext uri="{FF2B5EF4-FFF2-40B4-BE49-F238E27FC236}">
                  <a16:creationId xmlns:a16="http://schemas.microsoft.com/office/drawing/2014/main" id="{5FB4840F-5211-469E-872C-51CB993CDF4B}"/>
                </a:ext>
              </a:extLst>
            </p:cNvPr>
            <p:cNvSpPr txBox="1"/>
            <p:nvPr/>
          </p:nvSpPr>
          <p:spPr>
            <a:xfrm>
              <a:off x="9490639" y="1620631"/>
              <a:ext cx="349673" cy="246221"/>
            </a:xfrm>
            <a:prstGeom prst="rect">
              <a:avLst/>
            </a:prstGeom>
            <a:noFill/>
          </p:spPr>
          <p:txBody>
            <a:bodyPr wrap="square" rtlCol="0">
              <a:spAutoFit/>
            </a:bodyPr>
            <a:lstStyle/>
            <a:p>
              <a:pPr defTabSz="914400"/>
              <a:r>
                <a:rPr lang="en-US" sz="1000" u="sng">
                  <a:solidFill>
                    <a:srgbClr val="5B9BD5"/>
                  </a:solidFill>
                  <a:latin typeface="Montserrat Black"/>
                </a:rPr>
                <a:t>24</a:t>
              </a:r>
              <a:endParaRPr lang="vi-VN" sz="1000" u="sng">
                <a:solidFill>
                  <a:srgbClr val="5B9BD5"/>
                </a:solidFill>
                <a:latin typeface="Montserrat Black"/>
              </a:endParaRPr>
            </a:p>
          </p:txBody>
        </p:sp>
        <p:sp>
          <p:nvSpPr>
            <p:cNvPr id="53" name="TextBox 52">
              <a:extLst>
                <a:ext uri="{FF2B5EF4-FFF2-40B4-BE49-F238E27FC236}">
                  <a16:creationId xmlns:a16="http://schemas.microsoft.com/office/drawing/2014/main" id="{F33954E3-9282-41D6-A3E1-9C528FDECC20}"/>
                </a:ext>
              </a:extLst>
            </p:cNvPr>
            <p:cNvSpPr txBox="1"/>
            <p:nvPr/>
          </p:nvSpPr>
          <p:spPr>
            <a:xfrm rot="17121222">
              <a:off x="8510059" y="1370409"/>
              <a:ext cx="349673" cy="246221"/>
            </a:xfrm>
            <a:prstGeom prst="rect">
              <a:avLst/>
            </a:prstGeom>
            <a:noFill/>
          </p:spPr>
          <p:txBody>
            <a:bodyPr wrap="square" rtlCol="0">
              <a:spAutoFit/>
            </a:bodyPr>
            <a:lstStyle/>
            <a:p>
              <a:pPr defTabSz="914400"/>
              <a:r>
                <a:rPr lang="en-US" sz="1000" u="sng">
                  <a:solidFill>
                    <a:srgbClr val="5B9BD5"/>
                  </a:solidFill>
                  <a:latin typeface="Montserrat Black"/>
                </a:rPr>
                <a:t>20</a:t>
              </a:r>
              <a:endParaRPr lang="vi-VN" sz="1000" u="sng">
                <a:solidFill>
                  <a:srgbClr val="5B9BD5"/>
                </a:solidFill>
                <a:latin typeface="Montserrat Black"/>
              </a:endParaRPr>
            </a:p>
          </p:txBody>
        </p:sp>
        <p:sp>
          <p:nvSpPr>
            <p:cNvPr id="54" name="TextBox 53">
              <a:extLst>
                <a:ext uri="{FF2B5EF4-FFF2-40B4-BE49-F238E27FC236}">
                  <a16:creationId xmlns:a16="http://schemas.microsoft.com/office/drawing/2014/main" id="{4F28D697-55C4-4F1B-BD9D-C48C74495F46}"/>
                </a:ext>
              </a:extLst>
            </p:cNvPr>
            <p:cNvSpPr txBox="1"/>
            <p:nvPr/>
          </p:nvSpPr>
          <p:spPr>
            <a:xfrm rot="8522583">
              <a:off x="8683324" y="2867013"/>
              <a:ext cx="349673" cy="246221"/>
            </a:xfrm>
            <a:prstGeom prst="rect">
              <a:avLst/>
            </a:prstGeom>
            <a:noFill/>
          </p:spPr>
          <p:txBody>
            <a:bodyPr wrap="square" rtlCol="0">
              <a:spAutoFit/>
            </a:bodyPr>
            <a:lstStyle/>
            <a:p>
              <a:pPr defTabSz="914400"/>
              <a:r>
                <a:rPr lang="en-US" sz="1000" u="sng">
                  <a:solidFill>
                    <a:srgbClr val="5B9BD5"/>
                  </a:solidFill>
                  <a:latin typeface="Montserrat Black"/>
                </a:rPr>
                <a:t>22</a:t>
              </a:r>
              <a:endParaRPr lang="vi-VN" sz="1000" u="sng">
                <a:solidFill>
                  <a:srgbClr val="5B9BD5"/>
                </a:solidFill>
                <a:latin typeface="Montserrat Black"/>
              </a:endParaRPr>
            </a:p>
          </p:txBody>
        </p:sp>
        <p:sp>
          <p:nvSpPr>
            <p:cNvPr id="55" name="TextBox 54">
              <a:extLst>
                <a:ext uri="{FF2B5EF4-FFF2-40B4-BE49-F238E27FC236}">
                  <a16:creationId xmlns:a16="http://schemas.microsoft.com/office/drawing/2014/main" id="{0B3D752E-1F44-4F56-A885-879539DEB5C2}"/>
                </a:ext>
              </a:extLst>
            </p:cNvPr>
            <p:cNvSpPr txBox="1"/>
            <p:nvPr/>
          </p:nvSpPr>
          <p:spPr>
            <a:xfrm rot="2110136">
              <a:off x="8198537" y="1958429"/>
              <a:ext cx="349673" cy="246221"/>
            </a:xfrm>
            <a:prstGeom prst="rect">
              <a:avLst/>
            </a:prstGeom>
            <a:noFill/>
          </p:spPr>
          <p:txBody>
            <a:bodyPr wrap="square" rtlCol="0">
              <a:spAutoFit/>
            </a:bodyPr>
            <a:lstStyle/>
            <a:p>
              <a:pPr defTabSz="914400"/>
              <a:r>
                <a:rPr lang="en-US" sz="1000" u="sng">
                  <a:solidFill>
                    <a:srgbClr val="5B9BD5"/>
                  </a:solidFill>
                  <a:latin typeface="Montserrat Black"/>
                </a:rPr>
                <a:t>22</a:t>
              </a:r>
              <a:endParaRPr lang="vi-VN" sz="1000" u="sng">
                <a:solidFill>
                  <a:srgbClr val="5B9BD5"/>
                </a:solidFill>
                <a:latin typeface="Montserrat Black"/>
              </a:endParaRPr>
            </a:p>
          </p:txBody>
        </p:sp>
        <p:sp>
          <p:nvSpPr>
            <p:cNvPr id="56" name="TextBox 55">
              <a:extLst>
                <a:ext uri="{FF2B5EF4-FFF2-40B4-BE49-F238E27FC236}">
                  <a16:creationId xmlns:a16="http://schemas.microsoft.com/office/drawing/2014/main" id="{F087E15C-C556-4467-960A-5115D6C1B659}"/>
                </a:ext>
              </a:extLst>
            </p:cNvPr>
            <p:cNvSpPr txBox="1"/>
            <p:nvPr/>
          </p:nvSpPr>
          <p:spPr>
            <a:xfrm rot="4320300">
              <a:off x="9585590" y="2585994"/>
              <a:ext cx="349673" cy="246221"/>
            </a:xfrm>
            <a:prstGeom prst="rect">
              <a:avLst/>
            </a:prstGeom>
            <a:noFill/>
          </p:spPr>
          <p:txBody>
            <a:bodyPr wrap="square" rtlCol="0">
              <a:spAutoFit/>
            </a:bodyPr>
            <a:lstStyle/>
            <a:p>
              <a:pPr defTabSz="914400"/>
              <a:r>
                <a:rPr lang="en-US" sz="1000" u="sng">
                  <a:solidFill>
                    <a:srgbClr val="5B9BD5"/>
                  </a:solidFill>
                  <a:latin typeface="Montserrat Black"/>
                </a:rPr>
                <a:t>20</a:t>
              </a:r>
              <a:endParaRPr lang="vi-VN" sz="1000" u="sng">
                <a:solidFill>
                  <a:srgbClr val="5B9BD5"/>
                </a:solidFill>
                <a:latin typeface="Montserrat Black"/>
              </a:endParaRPr>
            </a:p>
          </p:txBody>
        </p:sp>
      </p:grpSp>
      <p:sp>
        <p:nvSpPr>
          <p:cNvPr id="74" name="Rectangle: Rounded Corners 73">
            <a:extLst>
              <a:ext uri="{FF2B5EF4-FFF2-40B4-BE49-F238E27FC236}">
                <a16:creationId xmlns:a16="http://schemas.microsoft.com/office/drawing/2014/main" id="{0D718731-B351-49AA-9583-3FC9D2BB8059}"/>
              </a:ext>
            </a:extLst>
          </p:cNvPr>
          <p:cNvSpPr/>
          <p:nvPr/>
        </p:nvSpPr>
        <p:spPr>
          <a:xfrm>
            <a:off x="8177839" y="3501901"/>
            <a:ext cx="2648309" cy="23977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a:solidFill>
                  <a:srgbClr val="5B9BD5"/>
                </a:solidFill>
                <a:latin typeface="Montserrat Black"/>
              </a:rPr>
              <a:t>G = {</a:t>
            </a:r>
          </a:p>
          <a:p>
            <a:pPr defTabSz="914400"/>
            <a:r>
              <a:rPr lang="en-US">
                <a:solidFill>
                  <a:srgbClr val="5B9BD5"/>
                </a:solidFill>
                <a:latin typeface="Montserrat Black"/>
              </a:rPr>
              <a:t>    {0, 24, 9, 13, 22},</a:t>
            </a:r>
          </a:p>
          <a:p>
            <a:pPr defTabSz="914400"/>
            <a:r>
              <a:rPr lang="en-US">
                <a:solidFill>
                  <a:srgbClr val="5B9BD5"/>
                </a:solidFill>
                <a:latin typeface="Montserrat Black"/>
              </a:rPr>
              <a:t>    {24, 0, 22, 8, 17},</a:t>
            </a:r>
          </a:p>
          <a:p>
            <a:pPr defTabSz="914400"/>
            <a:r>
              <a:rPr lang="en-US">
                <a:solidFill>
                  <a:srgbClr val="5B9BD5"/>
                </a:solidFill>
                <a:latin typeface="Montserrat Black"/>
              </a:rPr>
              <a:t>    {9, 22, 0, 20, 19},</a:t>
            </a:r>
          </a:p>
          <a:p>
            <a:pPr defTabSz="914400"/>
            <a:r>
              <a:rPr lang="en-US">
                <a:solidFill>
                  <a:srgbClr val="5B9BD5"/>
                </a:solidFill>
                <a:latin typeface="Montserrat Black"/>
              </a:rPr>
              <a:t>    {13, 8, 20, 0, 20},</a:t>
            </a:r>
          </a:p>
          <a:p>
            <a:pPr defTabSz="914400"/>
            <a:r>
              <a:rPr lang="en-US">
                <a:solidFill>
                  <a:srgbClr val="5B9BD5"/>
                </a:solidFill>
                <a:latin typeface="Montserrat Black"/>
              </a:rPr>
              <a:t>    {22, 17, 19, 20, 0}</a:t>
            </a:r>
          </a:p>
          <a:p>
            <a:pPr defTabSz="914400"/>
            <a:r>
              <a:rPr lang="en-US">
                <a:solidFill>
                  <a:srgbClr val="5B9BD5"/>
                </a:solidFill>
                <a:latin typeface="Montserrat Black"/>
              </a:rPr>
              <a:t>}</a:t>
            </a:r>
            <a:endParaRPr lang="vi-VN">
              <a:solidFill>
                <a:srgbClr val="5B9BD5"/>
              </a:solidFill>
              <a:latin typeface="Montserrat Black"/>
            </a:endParaRPr>
          </a:p>
        </p:txBody>
      </p:sp>
      <p:sp>
        <p:nvSpPr>
          <p:cNvPr id="75" name="Arrow: Right 74">
            <a:extLst>
              <a:ext uri="{FF2B5EF4-FFF2-40B4-BE49-F238E27FC236}">
                <a16:creationId xmlns:a16="http://schemas.microsoft.com/office/drawing/2014/main" id="{90E094F9-C41B-4482-A456-2F42DFFAEC3B}"/>
              </a:ext>
            </a:extLst>
          </p:cNvPr>
          <p:cNvSpPr/>
          <p:nvPr/>
        </p:nvSpPr>
        <p:spPr>
          <a:xfrm>
            <a:off x="6314527" y="4437202"/>
            <a:ext cx="862464" cy="531457"/>
          </a:xfrm>
          <a:prstGeom prst="rightArrow">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vi-VN">
              <a:solidFill>
                <a:prstClr val="white"/>
              </a:solidFill>
            </a:endParaRPr>
          </a:p>
        </p:txBody>
      </p:sp>
    </p:spTree>
    <p:extLst>
      <p:ext uri="{BB962C8B-B14F-4D97-AF65-F5344CB8AC3E}">
        <p14:creationId xmlns:p14="http://schemas.microsoft.com/office/powerpoint/2010/main" val="34944483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4" grpId="0" animBg="1"/>
      <p:bldP spid="7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83072"/>
            <a:ext cx="3653434" cy="622171"/>
          </a:xfrm>
        </p:spPr>
        <p:txBody>
          <a:bodyPr>
            <a:normAutofit fontScale="90000"/>
          </a:bodyPr>
          <a:lstStyle/>
          <a:p>
            <a:r>
              <a:rPr lang="vi-VN" b="1"/>
              <a:t>Prim's Algorithm</a:t>
            </a:r>
            <a:br>
              <a:rPr lang="vi-VN" b="1"/>
            </a:br>
            <a:endParaRPr lang="en-US"/>
          </a:p>
        </p:txBody>
      </p:sp>
      <p:sp>
        <p:nvSpPr>
          <p:cNvPr id="4" name="Rectangle 3"/>
          <p:cNvSpPr/>
          <p:nvPr/>
        </p:nvSpPr>
        <p:spPr>
          <a:xfrm>
            <a:off x="625631" y="532400"/>
            <a:ext cx="2126929" cy="423449"/>
          </a:xfrm>
          <a:prstGeom prst="rect">
            <a:avLst/>
          </a:prstGeom>
        </p:spPr>
        <p:txBody>
          <a:bodyPr wrap="none">
            <a:spAutoFit/>
          </a:bodyPr>
          <a:lstStyle/>
          <a:p>
            <a:pPr defTabSz="914400">
              <a:lnSpc>
                <a:spcPct val="150000"/>
              </a:lnSpc>
              <a:defRPr/>
            </a:pPr>
            <a:r>
              <a:rPr lang="en-US" sz="1600">
                <a:solidFill>
                  <a:prstClr val="white">
                    <a:lumMod val="75000"/>
                  </a:prstClr>
                </a:solidFill>
                <a:latin typeface="Montserrat Black"/>
              </a:rPr>
              <a:t>CÂY KHUNG NHỎ NHẤT</a:t>
            </a:r>
          </a:p>
        </p:txBody>
      </p:sp>
      <p:sp>
        <p:nvSpPr>
          <p:cNvPr id="12" name="TextBox 11">
            <a:extLst>
              <a:ext uri="{FF2B5EF4-FFF2-40B4-BE49-F238E27FC236}">
                <a16:creationId xmlns:a16="http://schemas.microsoft.com/office/drawing/2014/main" id="{A91D27BE-4F14-4063-AB3A-AD3F05DF55E6}"/>
              </a:ext>
            </a:extLst>
          </p:cNvPr>
          <p:cNvSpPr txBox="1"/>
          <p:nvPr/>
        </p:nvSpPr>
        <p:spPr>
          <a:xfrm>
            <a:off x="9652958" y="6356350"/>
            <a:ext cx="1654138" cy="369332"/>
          </a:xfrm>
          <a:prstGeom prst="rect">
            <a:avLst/>
          </a:prstGeom>
          <a:solidFill>
            <a:srgbClr val="DEEBF7"/>
          </a:solidFill>
        </p:spPr>
        <p:txBody>
          <a:bodyPr wrap="square" rtlCol="0">
            <a:spAutoFit/>
          </a:bodyPr>
          <a:lstStyle/>
          <a:p>
            <a:pPr defTabSz="914400"/>
            <a:endParaRPr lang="vi-VN">
              <a:solidFill>
                <a:prstClr val="black"/>
              </a:solidFill>
              <a:highlight>
                <a:srgbClr val="C0C0C0"/>
              </a:highlight>
            </a:endParaRPr>
          </a:p>
        </p:txBody>
      </p:sp>
      <p:sp>
        <p:nvSpPr>
          <p:cNvPr id="13" name="TextBox 12">
            <a:extLst>
              <a:ext uri="{FF2B5EF4-FFF2-40B4-BE49-F238E27FC236}">
                <a16:creationId xmlns:a16="http://schemas.microsoft.com/office/drawing/2014/main" id="{AD49F3F2-F30A-4353-8A8D-1B45560B2BAE}"/>
              </a:ext>
            </a:extLst>
          </p:cNvPr>
          <p:cNvSpPr txBox="1"/>
          <p:nvPr/>
        </p:nvSpPr>
        <p:spPr>
          <a:xfrm>
            <a:off x="608015" y="6314536"/>
            <a:ext cx="297759" cy="411146"/>
          </a:xfrm>
          <a:prstGeom prst="rect">
            <a:avLst/>
          </a:prstGeom>
          <a:solidFill>
            <a:srgbClr val="FFFFFF"/>
          </a:solidFill>
        </p:spPr>
        <p:txBody>
          <a:bodyPr wrap="square" rtlCol="0">
            <a:spAutoFit/>
          </a:bodyPr>
          <a:lstStyle/>
          <a:p>
            <a:pPr defTabSz="914400"/>
            <a:endParaRPr lang="vi-VN">
              <a:solidFill>
                <a:prstClr val="black"/>
              </a:solidFill>
            </a:endParaRPr>
          </a:p>
        </p:txBody>
      </p:sp>
      <p:sp>
        <p:nvSpPr>
          <p:cNvPr id="16" name="Footer Placeholder 14">
            <a:extLst>
              <a:ext uri="{FF2B5EF4-FFF2-40B4-BE49-F238E27FC236}">
                <a16:creationId xmlns:a16="http://schemas.microsoft.com/office/drawing/2014/main" id="{850EF8C4-C73E-4324-B564-42DC9F94B196}"/>
              </a:ext>
            </a:extLst>
          </p:cNvPr>
          <p:cNvSpPr>
            <a:spLocks noGrp="1"/>
          </p:cNvSpPr>
          <p:nvPr>
            <p:ph type="ftr" sz="quarter" idx="11"/>
          </p:nvPr>
        </p:nvSpPr>
        <p:spPr>
          <a:xfrm>
            <a:off x="565726" y="6356350"/>
            <a:ext cx="6002595" cy="365125"/>
          </a:xfrm>
        </p:spPr>
        <p:txBody>
          <a:bodyPr/>
          <a:lstStyle/>
          <a:p>
            <a:pPr>
              <a:defRPr/>
            </a:pPr>
            <a:r>
              <a:rPr lang="en-US" err="1">
                <a:solidFill>
                  <a:prstClr val="black">
                    <a:lumMod val="50000"/>
                    <a:lumOff val="50000"/>
                  </a:prstClr>
                </a:solidFill>
              </a:rPr>
              <a:t>Phân</a:t>
            </a:r>
            <a:r>
              <a:rPr lang="en-US">
                <a:solidFill>
                  <a:prstClr val="black">
                    <a:lumMod val="50000"/>
                    <a:lumOff val="50000"/>
                  </a:prstClr>
                </a:solidFill>
              </a:rPr>
              <a:t> </a:t>
            </a:r>
            <a:r>
              <a:rPr lang="en-US" err="1">
                <a:solidFill>
                  <a:prstClr val="black">
                    <a:lumMod val="50000"/>
                    <a:lumOff val="50000"/>
                  </a:prstClr>
                </a:solidFill>
              </a:rPr>
              <a:t>tích</a:t>
            </a:r>
            <a:r>
              <a:rPr lang="en-US">
                <a:solidFill>
                  <a:prstClr val="black">
                    <a:lumMod val="50000"/>
                    <a:lumOff val="50000"/>
                  </a:prstClr>
                </a:solidFill>
              </a:rPr>
              <a:t> </a:t>
            </a:r>
            <a:r>
              <a:rPr lang="en-US" err="1">
                <a:solidFill>
                  <a:prstClr val="black">
                    <a:lumMod val="50000"/>
                    <a:lumOff val="50000"/>
                  </a:prstClr>
                </a:solidFill>
              </a:rPr>
              <a:t>thiết</a:t>
            </a:r>
            <a:r>
              <a:rPr lang="en-US">
                <a:solidFill>
                  <a:prstClr val="black">
                    <a:lumMod val="50000"/>
                    <a:lumOff val="50000"/>
                  </a:prstClr>
                </a:solidFill>
              </a:rPr>
              <a:t> </a:t>
            </a:r>
            <a:r>
              <a:rPr lang="en-US" err="1">
                <a:solidFill>
                  <a:prstClr val="black">
                    <a:lumMod val="50000"/>
                    <a:lumOff val="50000"/>
                  </a:prstClr>
                </a:solidFill>
              </a:rPr>
              <a:t>kế</a:t>
            </a:r>
            <a:r>
              <a:rPr lang="en-US">
                <a:solidFill>
                  <a:prstClr val="black">
                    <a:lumMod val="50000"/>
                    <a:lumOff val="50000"/>
                  </a:prstClr>
                </a:solidFill>
              </a:rPr>
              <a:t> </a:t>
            </a:r>
            <a:r>
              <a:rPr lang="en-US" err="1">
                <a:solidFill>
                  <a:prstClr val="black">
                    <a:lumMod val="50000"/>
                    <a:lumOff val="50000"/>
                  </a:prstClr>
                </a:solidFill>
              </a:rPr>
              <a:t>giải</a:t>
            </a:r>
            <a:r>
              <a:rPr lang="en-US">
                <a:solidFill>
                  <a:prstClr val="black">
                    <a:lumMod val="50000"/>
                    <a:lumOff val="50000"/>
                  </a:prstClr>
                </a:solidFill>
              </a:rPr>
              <a:t> </a:t>
            </a:r>
            <a:r>
              <a:rPr lang="en-US" err="1">
                <a:solidFill>
                  <a:prstClr val="black">
                    <a:lumMod val="50000"/>
                    <a:lumOff val="50000"/>
                  </a:prstClr>
                </a:solidFill>
              </a:rPr>
              <a:t>thuật</a:t>
            </a:r>
            <a:r>
              <a:rPr lang="en-US">
                <a:solidFill>
                  <a:prstClr val="black">
                    <a:lumMod val="50000"/>
                    <a:lumOff val="50000"/>
                  </a:prstClr>
                </a:solidFill>
              </a:rPr>
              <a:t> – </a:t>
            </a:r>
            <a:r>
              <a:rPr lang="en-US" err="1">
                <a:solidFill>
                  <a:prstClr val="black">
                    <a:lumMod val="50000"/>
                    <a:lumOff val="50000"/>
                  </a:prstClr>
                </a:solidFill>
              </a:rPr>
              <a:t>Nhóm</a:t>
            </a:r>
            <a:r>
              <a:rPr lang="en-US">
                <a:solidFill>
                  <a:prstClr val="black">
                    <a:lumMod val="50000"/>
                    <a:lumOff val="50000"/>
                  </a:prstClr>
                </a:solidFill>
              </a:rPr>
              <a:t> 8</a:t>
            </a:r>
          </a:p>
        </p:txBody>
      </p:sp>
      <p:sp>
        <p:nvSpPr>
          <p:cNvPr id="3" name="Rectangle: Rounded Corners 2">
            <a:extLst>
              <a:ext uri="{FF2B5EF4-FFF2-40B4-BE49-F238E27FC236}">
                <a16:creationId xmlns:a16="http://schemas.microsoft.com/office/drawing/2014/main" id="{226E2E48-79C3-4805-A5A0-883B996DF03B}"/>
              </a:ext>
            </a:extLst>
          </p:cNvPr>
          <p:cNvSpPr/>
          <p:nvPr/>
        </p:nvSpPr>
        <p:spPr>
          <a:xfrm>
            <a:off x="439951" y="1785126"/>
            <a:ext cx="8220972" cy="382343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Hàm</a:t>
            </a:r>
            <a:r>
              <a:rPr lang="en-US" dirty="0">
                <a:solidFill>
                  <a:prstClr val="white">
                    <a:lumMod val="50000"/>
                  </a:prstClr>
                </a:solidFill>
                <a:latin typeface="Consolas" panose="020B0609020204030204" pitchFamily="49" charset="0"/>
              </a:rPr>
              <a:t> đ</a:t>
            </a:r>
            <a:r>
              <a:rPr lang="vi-VN" dirty="0">
                <a:solidFill>
                  <a:prstClr val="white">
                    <a:lumMod val="50000"/>
                  </a:prstClr>
                </a:solidFill>
                <a:latin typeface="Consolas" panose="020B0609020204030204" pitchFamily="49" charset="0"/>
              </a:rPr>
              <a:t>ư</a:t>
            </a:r>
            <a:r>
              <a:rPr lang="en-US" dirty="0">
                <a:solidFill>
                  <a:prstClr val="white">
                    <a:lumMod val="50000"/>
                  </a:prstClr>
                </a:solidFill>
                <a:latin typeface="Consolas" panose="020B0609020204030204" pitchFamily="49" charset="0"/>
              </a:rPr>
              <a:t>a </a:t>
            </a:r>
            <a:r>
              <a:rPr lang="en-US" dirty="0" err="1">
                <a:solidFill>
                  <a:prstClr val="white">
                    <a:lumMod val="50000"/>
                  </a:prstClr>
                </a:solidFill>
                <a:latin typeface="Consolas" panose="020B0609020204030204" pitchFamily="49" charset="0"/>
              </a:rPr>
              <a:t>ra</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đỉnh</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có</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khoảng</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cách</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ngắn</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nhất</a:t>
            </a:r>
            <a:endParaRPr lang="en-US" dirty="0">
              <a:solidFill>
                <a:prstClr val="white">
                  <a:lumMod val="50000"/>
                </a:prstClr>
              </a:solidFill>
              <a:latin typeface="Consolas" panose="020B0609020204030204" pitchFamily="49" charset="0"/>
            </a:endParaRPr>
          </a:p>
          <a:p>
            <a:pPr defTabSz="914400"/>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với</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cây</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khung</a:t>
            </a:r>
            <a:endParaRPr lang="vi-VN" dirty="0">
              <a:solidFill>
                <a:prstClr val="white">
                  <a:lumMod val="50000"/>
                </a:prstClr>
              </a:solidFill>
              <a:latin typeface="Consolas" panose="020B0609020204030204" pitchFamily="49" charset="0"/>
            </a:endParaRPr>
          </a:p>
          <a:p>
            <a:pPr defTabSz="914400"/>
            <a:r>
              <a:rPr lang="vi-VN" dirty="0">
                <a:solidFill>
                  <a:srgbClr val="0098DD"/>
                </a:solidFill>
                <a:latin typeface="Consolas" panose="020B0609020204030204" pitchFamily="49" charset="0"/>
              </a:rPr>
              <a:t>int</a:t>
            </a:r>
            <a:r>
              <a:rPr lang="vi-VN" dirty="0">
                <a:solidFill>
                  <a:srgbClr val="383A42"/>
                </a:solidFill>
                <a:latin typeface="Consolas" panose="020B0609020204030204" pitchFamily="49" charset="0"/>
              </a:rPr>
              <a:t> </a:t>
            </a:r>
            <a:r>
              <a:rPr lang="vi-VN" dirty="0">
                <a:solidFill>
                  <a:srgbClr val="23974A"/>
                </a:solidFill>
                <a:latin typeface="Consolas" panose="020B0609020204030204" pitchFamily="49" charset="0"/>
              </a:rPr>
              <a:t>minKey</a:t>
            </a:r>
            <a:r>
              <a:rPr lang="vi-VN" dirty="0">
                <a:solidFill>
                  <a:srgbClr val="7A82DA"/>
                </a:solidFill>
                <a:latin typeface="Consolas" panose="020B0609020204030204" pitchFamily="49" charset="0"/>
              </a:rPr>
              <a:t>(</a:t>
            </a:r>
            <a:r>
              <a:rPr lang="vi-VN" dirty="0">
                <a:solidFill>
                  <a:srgbClr val="0098DD"/>
                </a:solidFill>
                <a:latin typeface="Consolas" panose="020B0609020204030204" pitchFamily="49" charset="0"/>
              </a:rPr>
              <a:t>int</a:t>
            </a:r>
            <a:r>
              <a:rPr lang="vi-VN" dirty="0">
                <a:solidFill>
                  <a:srgbClr val="383A42"/>
                </a:solidFill>
                <a:latin typeface="Consolas" panose="020B0609020204030204" pitchFamily="49" charset="0"/>
              </a:rPr>
              <a:t> </a:t>
            </a:r>
            <a:r>
              <a:rPr lang="vi-VN" dirty="0">
                <a:solidFill>
                  <a:srgbClr val="40B8C5"/>
                </a:solidFill>
                <a:latin typeface="Consolas" panose="020B0609020204030204" pitchFamily="49" charset="0"/>
              </a:rPr>
              <a:t>key</a:t>
            </a:r>
            <a:r>
              <a:rPr lang="vi-VN" dirty="0">
                <a:solidFill>
                  <a:srgbClr val="7A82DA"/>
                </a:solidFill>
                <a:latin typeface="Consolas" panose="020B0609020204030204" pitchFamily="49" charset="0"/>
              </a:rPr>
              <a:t>[],</a:t>
            </a:r>
            <a:r>
              <a:rPr lang="vi-VN" dirty="0">
                <a:solidFill>
                  <a:srgbClr val="383A42"/>
                </a:solidFill>
                <a:latin typeface="Consolas" panose="020B0609020204030204" pitchFamily="49" charset="0"/>
              </a:rPr>
              <a:t> </a:t>
            </a:r>
            <a:r>
              <a:rPr lang="vi-VN" dirty="0">
                <a:solidFill>
                  <a:srgbClr val="0098DD"/>
                </a:solidFill>
                <a:latin typeface="Consolas" panose="020B0609020204030204" pitchFamily="49" charset="0"/>
              </a:rPr>
              <a:t>bool</a:t>
            </a:r>
            <a:r>
              <a:rPr lang="vi-VN" dirty="0">
                <a:solidFill>
                  <a:srgbClr val="383A42"/>
                </a:solidFill>
                <a:latin typeface="Consolas" panose="020B0609020204030204" pitchFamily="49" charset="0"/>
              </a:rPr>
              <a:t> </a:t>
            </a:r>
            <a:r>
              <a:rPr lang="vi-VN" dirty="0">
                <a:solidFill>
                  <a:srgbClr val="40B8C5"/>
                </a:solidFill>
                <a:latin typeface="Consolas" panose="020B0609020204030204" pitchFamily="49" charset="0"/>
              </a:rPr>
              <a:t>mstSet</a:t>
            </a:r>
            <a:r>
              <a:rPr lang="vi-VN" dirty="0">
                <a:solidFill>
                  <a:srgbClr val="7A82DA"/>
                </a:solidFill>
                <a:latin typeface="Consolas" panose="020B0609020204030204" pitchFamily="49" charset="0"/>
              </a:rPr>
              <a:t>[])</a:t>
            </a:r>
            <a:r>
              <a:rPr lang="vi-VN" dirty="0">
                <a:solidFill>
                  <a:srgbClr val="383A42"/>
                </a:solidFill>
                <a:latin typeface="Consolas" panose="020B0609020204030204" pitchFamily="49" charset="0"/>
              </a:rPr>
              <a:t> </a:t>
            </a:r>
            <a:r>
              <a:rPr lang="vi-VN" dirty="0">
                <a:solidFill>
                  <a:srgbClr val="7A82DA"/>
                </a:solidFill>
                <a:latin typeface="Consolas" panose="020B0609020204030204" pitchFamily="49" charset="0"/>
              </a:rPr>
              <a:t>{</a:t>
            </a:r>
            <a:endParaRPr lang="vi-VN" dirty="0">
              <a:solidFill>
                <a:srgbClr val="383A42"/>
              </a:solidFill>
              <a:latin typeface="Consolas" panose="020B0609020204030204" pitchFamily="49" charset="0"/>
            </a:endParaRPr>
          </a:p>
          <a:p>
            <a:pPr defTabSz="914400"/>
            <a:r>
              <a:rPr lang="vi-VN" dirty="0">
                <a:solidFill>
                  <a:srgbClr val="383A42"/>
                </a:solidFill>
                <a:latin typeface="Consolas" panose="020B0609020204030204" pitchFamily="49" charset="0"/>
              </a:rPr>
              <a:t>    </a:t>
            </a:r>
            <a:r>
              <a:rPr lang="vi-VN" dirty="0">
                <a:solidFill>
                  <a:srgbClr val="0098DD"/>
                </a:solidFill>
                <a:latin typeface="Consolas" panose="020B0609020204030204" pitchFamily="49" charset="0"/>
              </a:rPr>
              <a:t>int</a:t>
            </a:r>
            <a:r>
              <a:rPr lang="vi-VN" dirty="0">
                <a:solidFill>
                  <a:srgbClr val="383A42"/>
                </a:solidFill>
                <a:latin typeface="Consolas" panose="020B0609020204030204" pitchFamily="49" charset="0"/>
              </a:rPr>
              <a:t> min </a:t>
            </a:r>
            <a:r>
              <a:rPr lang="vi-VN" dirty="0">
                <a:solidFill>
                  <a:srgbClr val="7A82DA"/>
                </a:solidFill>
                <a:latin typeface="Consolas" panose="020B0609020204030204" pitchFamily="49" charset="0"/>
              </a:rPr>
              <a:t>=</a:t>
            </a:r>
            <a:r>
              <a:rPr lang="vi-VN" dirty="0">
                <a:solidFill>
                  <a:srgbClr val="383A42"/>
                </a:solidFill>
                <a:latin typeface="Consolas" panose="020B0609020204030204" pitchFamily="49" charset="0"/>
              </a:rPr>
              <a:t> INT_MAX</a:t>
            </a:r>
            <a:r>
              <a:rPr lang="vi-VN" dirty="0">
                <a:solidFill>
                  <a:srgbClr val="7A82DA"/>
                </a:solidFill>
                <a:latin typeface="Consolas" panose="020B0609020204030204" pitchFamily="49" charset="0"/>
              </a:rPr>
              <a:t>,</a:t>
            </a:r>
            <a:r>
              <a:rPr lang="vi-VN" dirty="0">
                <a:solidFill>
                  <a:srgbClr val="383A42"/>
                </a:solidFill>
                <a:latin typeface="Consolas" panose="020B0609020204030204" pitchFamily="49" charset="0"/>
              </a:rPr>
              <a:t> min_index</a:t>
            </a:r>
            <a:r>
              <a:rPr lang="vi-VN" dirty="0">
                <a:solidFill>
                  <a:srgbClr val="7A82DA"/>
                </a:solidFill>
                <a:latin typeface="Consolas" panose="020B0609020204030204" pitchFamily="49" charset="0"/>
              </a:rPr>
              <a:t>;</a:t>
            </a:r>
            <a:endParaRPr lang="vi-VN" dirty="0">
              <a:solidFill>
                <a:srgbClr val="383A42"/>
              </a:solidFill>
              <a:latin typeface="Consolas" panose="020B0609020204030204" pitchFamily="49" charset="0"/>
            </a:endParaRPr>
          </a:p>
          <a:p>
            <a:pPr defTabSz="914400"/>
            <a:r>
              <a:rPr lang="vi-VN" dirty="0">
                <a:solidFill>
                  <a:srgbClr val="383A42"/>
                </a:solidFill>
                <a:latin typeface="Consolas" panose="020B0609020204030204" pitchFamily="49" charset="0"/>
              </a:rPr>
              <a:t>    </a:t>
            </a:r>
            <a:r>
              <a:rPr lang="vi-VN" dirty="0">
                <a:solidFill>
                  <a:srgbClr val="0098DD"/>
                </a:solidFill>
                <a:latin typeface="Consolas" panose="020B0609020204030204" pitchFamily="49" charset="0"/>
              </a:rPr>
              <a:t>for</a:t>
            </a:r>
            <a:r>
              <a:rPr lang="vi-VN" dirty="0">
                <a:solidFill>
                  <a:srgbClr val="383A42"/>
                </a:solidFill>
                <a:latin typeface="Consolas" panose="020B0609020204030204" pitchFamily="49" charset="0"/>
              </a:rPr>
              <a:t> </a:t>
            </a:r>
            <a:r>
              <a:rPr lang="vi-VN" dirty="0">
                <a:solidFill>
                  <a:srgbClr val="7A82DA"/>
                </a:solidFill>
                <a:latin typeface="Consolas" panose="020B0609020204030204" pitchFamily="49" charset="0"/>
              </a:rPr>
              <a:t>(</a:t>
            </a:r>
            <a:r>
              <a:rPr lang="vi-VN" dirty="0">
                <a:solidFill>
                  <a:srgbClr val="0098DD"/>
                </a:solidFill>
                <a:latin typeface="Consolas" panose="020B0609020204030204" pitchFamily="49" charset="0"/>
              </a:rPr>
              <a:t>int</a:t>
            </a:r>
            <a:r>
              <a:rPr lang="vi-VN" dirty="0">
                <a:solidFill>
                  <a:srgbClr val="383A42"/>
                </a:solidFill>
                <a:latin typeface="Consolas" panose="020B0609020204030204" pitchFamily="49" charset="0"/>
              </a:rPr>
              <a:t> v </a:t>
            </a:r>
            <a:r>
              <a:rPr lang="vi-VN" dirty="0">
                <a:solidFill>
                  <a:srgbClr val="7A82DA"/>
                </a:solidFill>
                <a:latin typeface="Consolas" panose="020B0609020204030204" pitchFamily="49" charset="0"/>
              </a:rPr>
              <a:t>=</a:t>
            </a:r>
            <a:r>
              <a:rPr lang="vi-VN" dirty="0">
                <a:solidFill>
                  <a:srgbClr val="383A42"/>
                </a:solidFill>
                <a:latin typeface="Consolas" panose="020B0609020204030204" pitchFamily="49" charset="0"/>
              </a:rPr>
              <a:t> </a:t>
            </a:r>
            <a:r>
              <a:rPr lang="vi-VN" dirty="0">
                <a:solidFill>
                  <a:srgbClr val="CE33C0"/>
                </a:solidFill>
                <a:latin typeface="Consolas" panose="020B0609020204030204" pitchFamily="49" charset="0"/>
              </a:rPr>
              <a:t>0</a:t>
            </a:r>
            <a:r>
              <a:rPr lang="vi-VN" dirty="0">
                <a:solidFill>
                  <a:srgbClr val="7A82DA"/>
                </a:solidFill>
                <a:latin typeface="Consolas" panose="020B0609020204030204" pitchFamily="49" charset="0"/>
              </a:rPr>
              <a:t>;</a:t>
            </a:r>
            <a:r>
              <a:rPr lang="vi-VN" dirty="0">
                <a:solidFill>
                  <a:srgbClr val="383A42"/>
                </a:solidFill>
                <a:latin typeface="Consolas" panose="020B0609020204030204" pitchFamily="49" charset="0"/>
              </a:rPr>
              <a:t> v </a:t>
            </a:r>
            <a:r>
              <a:rPr lang="vi-VN" dirty="0">
                <a:solidFill>
                  <a:srgbClr val="7A82DA"/>
                </a:solidFill>
                <a:latin typeface="Consolas" panose="020B0609020204030204" pitchFamily="49" charset="0"/>
              </a:rPr>
              <a:t>&lt;</a:t>
            </a:r>
            <a:r>
              <a:rPr lang="vi-VN" dirty="0">
                <a:solidFill>
                  <a:srgbClr val="383A42"/>
                </a:solidFill>
                <a:latin typeface="Consolas" panose="020B0609020204030204" pitchFamily="49" charset="0"/>
              </a:rPr>
              <a:t> V</a:t>
            </a:r>
            <a:r>
              <a:rPr lang="vi-VN" dirty="0">
                <a:solidFill>
                  <a:srgbClr val="7A82DA"/>
                </a:solidFill>
                <a:latin typeface="Consolas" panose="020B0609020204030204" pitchFamily="49" charset="0"/>
              </a:rPr>
              <a:t>;</a:t>
            </a:r>
            <a:r>
              <a:rPr lang="vi-VN" dirty="0">
                <a:solidFill>
                  <a:srgbClr val="383A42"/>
                </a:solidFill>
                <a:latin typeface="Consolas" panose="020B0609020204030204" pitchFamily="49" charset="0"/>
              </a:rPr>
              <a:t> v</a:t>
            </a:r>
            <a:r>
              <a:rPr lang="vi-VN" dirty="0">
                <a:solidFill>
                  <a:srgbClr val="7A82DA"/>
                </a:solidFill>
                <a:latin typeface="Consolas" panose="020B0609020204030204" pitchFamily="49" charset="0"/>
              </a:rPr>
              <a:t>++)</a:t>
            </a:r>
            <a:endParaRPr lang="vi-VN" dirty="0">
              <a:solidFill>
                <a:srgbClr val="383A42"/>
              </a:solidFill>
              <a:latin typeface="Consolas" panose="020B0609020204030204" pitchFamily="49" charset="0"/>
            </a:endParaRPr>
          </a:p>
          <a:p>
            <a:pPr defTabSz="914400"/>
            <a:r>
              <a:rPr lang="vi-VN" dirty="0">
                <a:solidFill>
                  <a:srgbClr val="383A42"/>
                </a:solidFill>
                <a:latin typeface="Consolas" panose="020B0609020204030204" pitchFamily="49" charset="0"/>
              </a:rPr>
              <a:t>        </a:t>
            </a:r>
            <a:r>
              <a:rPr lang="vi-VN" dirty="0">
                <a:solidFill>
                  <a:srgbClr val="0098DD"/>
                </a:solidFill>
                <a:latin typeface="Consolas" panose="020B0609020204030204" pitchFamily="49" charset="0"/>
              </a:rPr>
              <a:t>if</a:t>
            </a:r>
            <a:r>
              <a:rPr lang="vi-VN" dirty="0">
                <a:solidFill>
                  <a:srgbClr val="383A42"/>
                </a:solidFill>
                <a:latin typeface="Consolas" panose="020B0609020204030204" pitchFamily="49" charset="0"/>
              </a:rPr>
              <a:t> </a:t>
            </a:r>
            <a:r>
              <a:rPr lang="vi-VN" dirty="0">
                <a:solidFill>
                  <a:srgbClr val="7A82DA"/>
                </a:solidFill>
                <a:latin typeface="Consolas" panose="020B0609020204030204" pitchFamily="49" charset="0"/>
              </a:rPr>
              <a:t>(</a:t>
            </a:r>
            <a:r>
              <a:rPr lang="vi-VN" dirty="0">
                <a:solidFill>
                  <a:srgbClr val="383A42"/>
                </a:solidFill>
                <a:latin typeface="Consolas" panose="020B0609020204030204" pitchFamily="49" charset="0"/>
              </a:rPr>
              <a:t>mstSet</a:t>
            </a:r>
            <a:r>
              <a:rPr lang="vi-VN" dirty="0">
                <a:solidFill>
                  <a:srgbClr val="7A82DA"/>
                </a:solidFill>
                <a:latin typeface="Consolas" panose="020B0609020204030204" pitchFamily="49" charset="0"/>
              </a:rPr>
              <a:t>[</a:t>
            </a:r>
            <a:r>
              <a:rPr lang="vi-VN" dirty="0">
                <a:solidFill>
                  <a:srgbClr val="383A42"/>
                </a:solidFill>
                <a:latin typeface="Consolas" panose="020B0609020204030204" pitchFamily="49" charset="0"/>
              </a:rPr>
              <a:t>v</a:t>
            </a:r>
            <a:r>
              <a:rPr lang="vi-VN" dirty="0">
                <a:solidFill>
                  <a:srgbClr val="7A82DA"/>
                </a:solidFill>
                <a:latin typeface="Consolas" panose="020B0609020204030204" pitchFamily="49" charset="0"/>
              </a:rPr>
              <a:t>]</a:t>
            </a:r>
            <a:r>
              <a:rPr lang="vi-VN" dirty="0">
                <a:solidFill>
                  <a:srgbClr val="383A42"/>
                </a:solidFill>
                <a:latin typeface="Consolas" panose="020B0609020204030204" pitchFamily="49" charset="0"/>
              </a:rPr>
              <a:t> </a:t>
            </a:r>
            <a:r>
              <a:rPr lang="vi-VN" dirty="0">
                <a:solidFill>
                  <a:srgbClr val="7A82DA"/>
                </a:solidFill>
                <a:latin typeface="Consolas" panose="020B0609020204030204" pitchFamily="49" charset="0"/>
              </a:rPr>
              <a:t>==</a:t>
            </a:r>
            <a:r>
              <a:rPr lang="vi-VN" dirty="0">
                <a:solidFill>
                  <a:srgbClr val="383A42"/>
                </a:solidFill>
                <a:latin typeface="Consolas" panose="020B0609020204030204" pitchFamily="49" charset="0"/>
              </a:rPr>
              <a:t> </a:t>
            </a:r>
            <a:r>
              <a:rPr lang="vi-VN" dirty="0">
                <a:solidFill>
                  <a:srgbClr val="0098DD"/>
                </a:solidFill>
                <a:latin typeface="Consolas" panose="020B0609020204030204" pitchFamily="49" charset="0"/>
              </a:rPr>
              <a:t>false</a:t>
            </a:r>
            <a:r>
              <a:rPr lang="vi-VN" dirty="0">
                <a:solidFill>
                  <a:srgbClr val="383A42"/>
                </a:solidFill>
                <a:latin typeface="Consolas" panose="020B0609020204030204" pitchFamily="49" charset="0"/>
              </a:rPr>
              <a:t> </a:t>
            </a:r>
            <a:r>
              <a:rPr lang="vi-VN" dirty="0">
                <a:solidFill>
                  <a:srgbClr val="7A82DA"/>
                </a:solidFill>
                <a:latin typeface="Consolas" panose="020B0609020204030204" pitchFamily="49" charset="0"/>
              </a:rPr>
              <a:t>&amp;&amp;</a:t>
            </a:r>
            <a:r>
              <a:rPr lang="vi-VN" dirty="0">
                <a:solidFill>
                  <a:srgbClr val="383A42"/>
                </a:solidFill>
                <a:latin typeface="Consolas" panose="020B0609020204030204" pitchFamily="49" charset="0"/>
              </a:rPr>
              <a:t> key</a:t>
            </a:r>
            <a:r>
              <a:rPr lang="vi-VN" dirty="0">
                <a:solidFill>
                  <a:srgbClr val="7A82DA"/>
                </a:solidFill>
                <a:latin typeface="Consolas" panose="020B0609020204030204" pitchFamily="49" charset="0"/>
              </a:rPr>
              <a:t>[</a:t>
            </a:r>
            <a:r>
              <a:rPr lang="vi-VN" dirty="0">
                <a:solidFill>
                  <a:srgbClr val="383A42"/>
                </a:solidFill>
                <a:latin typeface="Consolas" panose="020B0609020204030204" pitchFamily="49" charset="0"/>
              </a:rPr>
              <a:t>v</a:t>
            </a:r>
            <a:r>
              <a:rPr lang="vi-VN" dirty="0">
                <a:solidFill>
                  <a:srgbClr val="7A82DA"/>
                </a:solidFill>
                <a:latin typeface="Consolas" panose="020B0609020204030204" pitchFamily="49" charset="0"/>
              </a:rPr>
              <a:t>]</a:t>
            </a:r>
            <a:r>
              <a:rPr lang="vi-VN" dirty="0">
                <a:solidFill>
                  <a:srgbClr val="383A42"/>
                </a:solidFill>
                <a:latin typeface="Consolas" panose="020B0609020204030204" pitchFamily="49" charset="0"/>
              </a:rPr>
              <a:t> </a:t>
            </a:r>
            <a:r>
              <a:rPr lang="vi-VN" dirty="0">
                <a:solidFill>
                  <a:srgbClr val="7A82DA"/>
                </a:solidFill>
                <a:latin typeface="Consolas" panose="020B0609020204030204" pitchFamily="49" charset="0"/>
              </a:rPr>
              <a:t>&lt;</a:t>
            </a:r>
            <a:r>
              <a:rPr lang="vi-VN" dirty="0">
                <a:solidFill>
                  <a:srgbClr val="383A42"/>
                </a:solidFill>
                <a:latin typeface="Consolas" panose="020B0609020204030204" pitchFamily="49" charset="0"/>
              </a:rPr>
              <a:t> min</a:t>
            </a:r>
            <a:r>
              <a:rPr lang="vi-VN" dirty="0">
                <a:solidFill>
                  <a:srgbClr val="7A82DA"/>
                </a:solidFill>
                <a:latin typeface="Consolas" panose="020B0609020204030204" pitchFamily="49" charset="0"/>
              </a:rPr>
              <a:t>)</a:t>
            </a:r>
            <a:endParaRPr lang="vi-VN" dirty="0">
              <a:solidFill>
                <a:srgbClr val="383A42"/>
              </a:solidFill>
              <a:latin typeface="Consolas" panose="020B0609020204030204" pitchFamily="49" charset="0"/>
            </a:endParaRPr>
          </a:p>
          <a:p>
            <a:pPr defTabSz="914400"/>
            <a:r>
              <a:rPr lang="vi-VN" dirty="0">
                <a:solidFill>
                  <a:srgbClr val="383A42"/>
                </a:solidFill>
                <a:latin typeface="Consolas" panose="020B0609020204030204" pitchFamily="49" charset="0"/>
              </a:rPr>
              <a:t>            min </a:t>
            </a:r>
            <a:r>
              <a:rPr lang="vi-VN" dirty="0">
                <a:solidFill>
                  <a:srgbClr val="7A82DA"/>
                </a:solidFill>
                <a:latin typeface="Consolas" panose="020B0609020204030204" pitchFamily="49" charset="0"/>
              </a:rPr>
              <a:t>=</a:t>
            </a:r>
            <a:r>
              <a:rPr lang="vi-VN" dirty="0">
                <a:solidFill>
                  <a:srgbClr val="383A42"/>
                </a:solidFill>
                <a:latin typeface="Consolas" panose="020B0609020204030204" pitchFamily="49" charset="0"/>
              </a:rPr>
              <a:t> key</a:t>
            </a:r>
            <a:r>
              <a:rPr lang="vi-VN" dirty="0">
                <a:solidFill>
                  <a:srgbClr val="7A82DA"/>
                </a:solidFill>
                <a:latin typeface="Consolas" panose="020B0609020204030204" pitchFamily="49" charset="0"/>
              </a:rPr>
              <a:t>[</a:t>
            </a:r>
            <a:r>
              <a:rPr lang="vi-VN" dirty="0">
                <a:solidFill>
                  <a:srgbClr val="383A42"/>
                </a:solidFill>
                <a:latin typeface="Consolas" panose="020B0609020204030204" pitchFamily="49" charset="0"/>
              </a:rPr>
              <a:t>v</a:t>
            </a:r>
            <a:r>
              <a:rPr lang="vi-VN" dirty="0">
                <a:solidFill>
                  <a:srgbClr val="7A82DA"/>
                </a:solidFill>
                <a:latin typeface="Consolas" panose="020B0609020204030204" pitchFamily="49" charset="0"/>
              </a:rPr>
              <a:t>],</a:t>
            </a:r>
            <a:r>
              <a:rPr lang="vi-VN" dirty="0">
                <a:solidFill>
                  <a:srgbClr val="383A42"/>
                </a:solidFill>
                <a:latin typeface="Consolas" panose="020B0609020204030204" pitchFamily="49" charset="0"/>
              </a:rPr>
              <a:t> min_index </a:t>
            </a:r>
            <a:r>
              <a:rPr lang="vi-VN" dirty="0">
                <a:solidFill>
                  <a:srgbClr val="7A82DA"/>
                </a:solidFill>
                <a:latin typeface="Consolas" panose="020B0609020204030204" pitchFamily="49" charset="0"/>
              </a:rPr>
              <a:t>=</a:t>
            </a:r>
            <a:r>
              <a:rPr lang="vi-VN" dirty="0">
                <a:solidFill>
                  <a:srgbClr val="383A42"/>
                </a:solidFill>
                <a:latin typeface="Consolas" panose="020B0609020204030204" pitchFamily="49" charset="0"/>
              </a:rPr>
              <a:t> v</a:t>
            </a:r>
            <a:r>
              <a:rPr lang="vi-VN" dirty="0">
                <a:solidFill>
                  <a:srgbClr val="7A82DA"/>
                </a:solidFill>
                <a:latin typeface="Consolas" panose="020B0609020204030204" pitchFamily="49" charset="0"/>
              </a:rPr>
              <a:t>;</a:t>
            </a:r>
            <a:endParaRPr lang="vi-VN" dirty="0">
              <a:solidFill>
                <a:srgbClr val="383A42"/>
              </a:solidFill>
              <a:latin typeface="Consolas" panose="020B0609020204030204" pitchFamily="49" charset="0"/>
            </a:endParaRPr>
          </a:p>
          <a:p>
            <a:pPr defTabSz="914400"/>
            <a:r>
              <a:rPr lang="vi-VN" dirty="0">
                <a:solidFill>
                  <a:srgbClr val="383A42"/>
                </a:solidFill>
                <a:latin typeface="Consolas" panose="020B0609020204030204" pitchFamily="49" charset="0"/>
              </a:rPr>
              <a:t>    </a:t>
            </a:r>
            <a:r>
              <a:rPr lang="vi-VN" dirty="0">
                <a:solidFill>
                  <a:srgbClr val="0098DD"/>
                </a:solidFill>
                <a:latin typeface="Consolas" panose="020B0609020204030204" pitchFamily="49" charset="0"/>
              </a:rPr>
              <a:t>return</a:t>
            </a:r>
            <a:r>
              <a:rPr lang="vi-VN" dirty="0">
                <a:solidFill>
                  <a:srgbClr val="383A42"/>
                </a:solidFill>
                <a:latin typeface="Consolas" panose="020B0609020204030204" pitchFamily="49" charset="0"/>
              </a:rPr>
              <a:t> min_index</a:t>
            </a:r>
            <a:r>
              <a:rPr lang="vi-VN" dirty="0">
                <a:solidFill>
                  <a:srgbClr val="7A82DA"/>
                </a:solidFill>
                <a:latin typeface="Consolas" panose="020B0609020204030204" pitchFamily="49" charset="0"/>
              </a:rPr>
              <a:t>;</a:t>
            </a:r>
            <a:endParaRPr lang="vi-VN" dirty="0">
              <a:solidFill>
                <a:srgbClr val="383A42"/>
              </a:solidFill>
              <a:latin typeface="Consolas" panose="020B0609020204030204" pitchFamily="49" charset="0"/>
            </a:endParaRPr>
          </a:p>
          <a:p>
            <a:pPr defTabSz="914400"/>
            <a:r>
              <a:rPr lang="vi-VN" dirty="0">
                <a:solidFill>
                  <a:srgbClr val="7A82DA"/>
                </a:solidFill>
                <a:latin typeface="Consolas" panose="020B0609020204030204" pitchFamily="49" charset="0"/>
              </a:rPr>
              <a:t>}</a:t>
            </a:r>
            <a:endParaRPr lang="en-US" dirty="0">
              <a:solidFill>
                <a:srgbClr val="7A82DA"/>
              </a:solidFill>
              <a:latin typeface="Consolas" panose="020B0609020204030204" pitchFamily="49" charset="0"/>
            </a:endParaRPr>
          </a:p>
          <a:p>
            <a:pPr defTabSz="914400"/>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Mảng</a:t>
            </a:r>
            <a:r>
              <a:rPr lang="en-US" dirty="0">
                <a:solidFill>
                  <a:prstClr val="white">
                    <a:lumMod val="50000"/>
                  </a:prstClr>
                </a:solidFill>
                <a:latin typeface="Consolas" panose="020B0609020204030204" pitchFamily="49" charset="0"/>
              </a:rPr>
              <a:t> key[] </a:t>
            </a:r>
            <a:r>
              <a:rPr lang="en-US" dirty="0" err="1">
                <a:solidFill>
                  <a:prstClr val="white">
                    <a:lumMod val="50000"/>
                  </a:prstClr>
                </a:solidFill>
                <a:latin typeface="Consolas" panose="020B0609020204030204" pitchFamily="49" charset="0"/>
              </a:rPr>
              <a:t>lưu</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khoảng</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cách</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nhỏ</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nhất</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từ</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cây</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bao</a:t>
            </a:r>
            <a:r>
              <a:rPr lang="en-US" dirty="0">
                <a:solidFill>
                  <a:prstClr val="white">
                    <a:lumMod val="50000"/>
                  </a:prstClr>
                </a:solidFill>
                <a:latin typeface="Consolas" panose="020B0609020204030204" pitchFamily="49" charset="0"/>
              </a:rPr>
              <a:t> </a:t>
            </a:r>
          </a:p>
          <a:p>
            <a:pPr defTabSz="914400"/>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trùm</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đến</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các</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đỉnh</a:t>
            </a:r>
            <a:r>
              <a:rPr lang="en-US" dirty="0">
                <a:solidFill>
                  <a:prstClr val="white">
                    <a:lumMod val="50000"/>
                  </a:prstClr>
                </a:solidFill>
                <a:latin typeface="Consolas" panose="020B0609020204030204" pitchFamily="49" charset="0"/>
              </a:rPr>
              <a:t>. VD: [0, 24, 9, 13, 22]</a:t>
            </a:r>
          </a:p>
          <a:p>
            <a:pPr defTabSz="914400"/>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Mảng</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mstSet</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đánh</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dấu</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đỉnh</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thứ</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i</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đã</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thuộc</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cây</a:t>
            </a:r>
            <a:endParaRPr lang="en-US" dirty="0">
              <a:solidFill>
                <a:prstClr val="white">
                  <a:lumMod val="50000"/>
                </a:prstClr>
              </a:solidFill>
              <a:latin typeface="Consolas" panose="020B0609020204030204" pitchFamily="49" charset="0"/>
            </a:endParaRPr>
          </a:p>
          <a:p>
            <a:pPr defTabSz="914400"/>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bao</a:t>
            </a:r>
            <a:r>
              <a:rPr lang="en-US" dirty="0">
                <a:solidFill>
                  <a:prstClr val="white">
                    <a:lumMod val="50000"/>
                  </a:prstClr>
                </a:solidFill>
                <a:latin typeface="Consolas" panose="020B0609020204030204" pitchFamily="49" charset="0"/>
              </a:rPr>
              <a:t> </a:t>
            </a:r>
            <a:r>
              <a:rPr lang="en-US" dirty="0" err="1">
                <a:solidFill>
                  <a:prstClr val="white">
                    <a:lumMod val="50000"/>
                  </a:prstClr>
                </a:solidFill>
                <a:latin typeface="Consolas" panose="020B0609020204030204" pitchFamily="49" charset="0"/>
              </a:rPr>
              <a:t>trùm</a:t>
            </a:r>
            <a:r>
              <a:rPr lang="en-US" dirty="0">
                <a:solidFill>
                  <a:prstClr val="white">
                    <a:lumMod val="50000"/>
                  </a:prstClr>
                </a:solidFill>
                <a:latin typeface="Consolas" panose="020B0609020204030204" pitchFamily="49" charset="0"/>
              </a:rPr>
              <a:t> hay </a:t>
            </a:r>
            <a:r>
              <a:rPr lang="en-US" dirty="0" err="1">
                <a:solidFill>
                  <a:prstClr val="white">
                    <a:lumMod val="50000"/>
                  </a:prstClr>
                </a:solidFill>
                <a:latin typeface="Consolas" panose="020B0609020204030204" pitchFamily="49" charset="0"/>
              </a:rPr>
              <a:t>ch</a:t>
            </a:r>
            <a:r>
              <a:rPr lang="vi-VN" dirty="0">
                <a:solidFill>
                  <a:prstClr val="white">
                    <a:lumMod val="50000"/>
                  </a:prstClr>
                </a:solidFill>
                <a:latin typeface="Consolas" panose="020B0609020204030204" pitchFamily="49" charset="0"/>
              </a:rPr>
              <a:t>ư</a:t>
            </a:r>
            <a:r>
              <a:rPr lang="en-US" dirty="0">
                <a:solidFill>
                  <a:prstClr val="white">
                    <a:lumMod val="50000"/>
                  </a:prstClr>
                </a:solidFill>
                <a:latin typeface="Consolas" panose="020B0609020204030204" pitchFamily="49" charset="0"/>
              </a:rPr>
              <a:t>a. VD: [T, F, F, F, F]</a:t>
            </a:r>
          </a:p>
        </p:txBody>
      </p:sp>
      <p:sp>
        <p:nvSpPr>
          <p:cNvPr id="20" name="Rectangle: Rounded Corners 19">
            <a:extLst>
              <a:ext uri="{FF2B5EF4-FFF2-40B4-BE49-F238E27FC236}">
                <a16:creationId xmlns:a16="http://schemas.microsoft.com/office/drawing/2014/main" id="{6B07F56D-D578-497B-B60B-9EEEFEDF243B}"/>
              </a:ext>
            </a:extLst>
          </p:cNvPr>
          <p:cNvSpPr/>
          <p:nvPr/>
        </p:nvSpPr>
        <p:spPr>
          <a:xfrm>
            <a:off x="7772401" y="5210354"/>
            <a:ext cx="3105510" cy="1039822"/>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rgbClr val="5B9BD5"/>
                </a:solidFill>
                <a:latin typeface="Montserrat Black"/>
              </a:rPr>
              <a:t>Độ phức tạp: O(V)</a:t>
            </a:r>
            <a:endParaRPr lang="vi-VN">
              <a:solidFill>
                <a:srgbClr val="5B9BD5"/>
              </a:solidFill>
              <a:latin typeface="Montserrat Black"/>
            </a:endParaRPr>
          </a:p>
        </p:txBody>
      </p:sp>
      <p:sp>
        <p:nvSpPr>
          <p:cNvPr id="21" name="Rectangle: Rounded Corners 20">
            <a:extLst>
              <a:ext uri="{FF2B5EF4-FFF2-40B4-BE49-F238E27FC236}">
                <a16:creationId xmlns:a16="http://schemas.microsoft.com/office/drawing/2014/main" id="{364404B4-0FDC-4819-A506-8D031DD22E93}"/>
              </a:ext>
            </a:extLst>
          </p:cNvPr>
          <p:cNvSpPr/>
          <p:nvPr/>
        </p:nvSpPr>
        <p:spPr>
          <a:xfrm>
            <a:off x="7772401" y="2182483"/>
            <a:ext cx="3105510" cy="2674189"/>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400"/>
            <a:r>
              <a:rPr lang="en-US">
                <a:solidFill>
                  <a:srgbClr val="5B9BD5"/>
                </a:solidFill>
                <a:latin typeface="Montserrat Black"/>
              </a:rPr>
              <a:t>Độ phức tạp</a:t>
            </a:r>
            <a:endParaRPr lang="vi-VN">
              <a:solidFill>
                <a:srgbClr val="5B9BD5"/>
              </a:solidFill>
              <a:latin typeface="Montserrat Black"/>
            </a:endParaRPr>
          </a:p>
        </p:txBody>
      </p:sp>
      <p:sp>
        <p:nvSpPr>
          <p:cNvPr id="23" name="TextBox 22">
            <a:extLst>
              <a:ext uri="{FF2B5EF4-FFF2-40B4-BE49-F238E27FC236}">
                <a16:creationId xmlns:a16="http://schemas.microsoft.com/office/drawing/2014/main" id="{6CB1D3FF-550B-469B-9195-2DE0E6BE8485}"/>
              </a:ext>
            </a:extLst>
          </p:cNvPr>
          <p:cNvSpPr txBox="1"/>
          <p:nvPr/>
        </p:nvSpPr>
        <p:spPr>
          <a:xfrm>
            <a:off x="4965939" y="2700332"/>
            <a:ext cx="5420268" cy="369332"/>
          </a:xfrm>
          <a:prstGeom prst="rect">
            <a:avLst/>
          </a:prstGeom>
          <a:noFill/>
        </p:spPr>
        <p:txBody>
          <a:bodyPr wrap="square" rtlCol="0">
            <a:spAutoFit/>
          </a:bodyPr>
          <a:lstStyle/>
          <a:p>
            <a:pPr defTabSz="914400"/>
            <a:r>
              <a:rPr lang="en-US">
                <a:solidFill>
                  <a:srgbClr val="5B9BD5"/>
                </a:solidFill>
                <a:latin typeface="Montserrat Black"/>
              </a:rPr>
              <a:t>--------------------------------------------------           1 + 1</a:t>
            </a:r>
            <a:endParaRPr lang="vi-VN">
              <a:solidFill>
                <a:srgbClr val="5B9BD5"/>
              </a:solidFill>
              <a:latin typeface="Montserrat Black"/>
            </a:endParaRPr>
          </a:p>
        </p:txBody>
      </p:sp>
      <p:sp>
        <p:nvSpPr>
          <p:cNvPr id="24" name="TextBox 23">
            <a:extLst>
              <a:ext uri="{FF2B5EF4-FFF2-40B4-BE49-F238E27FC236}">
                <a16:creationId xmlns:a16="http://schemas.microsoft.com/office/drawing/2014/main" id="{5661A500-4475-4170-936F-587EC755A3F2}"/>
              </a:ext>
            </a:extLst>
          </p:cNvPr>
          <p:cNvSpPr txBox="1"/>
          <p:nvPr/>
        </p:nvSpPr>
        <p:spPr>
          <a:xfrm>
            <a:off x="4692770" y="2971589"/>
            <a:ext cx="5538158" cy="369332"/>
          </a:xfrm>
          <a:prstGeom prst="rect">
            <a:avLst/>
          </a:prstGeom>
          <a:noFill/>
        </p:spPr>
        <p:txBody>
          <a:bodyPr wrap="square" rtlCol="0">
            <a:spAutoFit/>
          </a:bodyPr>
          <a:lstStyle/>
          <a:p>
            <a:pPr defTabSz="914400"/>
            <a:r>
              <a:rPr lang="en-US">
                <a:solidFill>
                  <a:srgbClr val="5B9BD5"/>
                </a:solidFill>
                <a:latin typeface="Montserrat Black"/>
              </a:rPr>
              <a:t>------------------------------------------------------           V + 1</a:t>
            </a:r>
            <a:endParaRPr lang="vi-VN">
              <a:solidFill>
                <a:srgbClr val="5B9BD5"/>
              </a:solidFill>
              <a:latin typeface="Montserrat Black"/>
            </a:endParaRPr>
          </a:p>
        </p:txBody>
      </p:sp>
      <p:sp>
        <p:nvSpPr>
          <p:cNvPr id="25" name="TextBox 24">
            <a:extLst>
              <a:ext uri="{FF2B5EF4-FFF2-40B4-BE49-F238E27FC236}">
                <a16:creationId xmlns:a16="http://schemas.microsoft.com/office/drawing/2014/main" id="{90D13BFA-EE48-44A2-AD09-6776ACB996B3}"/>
              </a:ext>
            </a:extLst>
          </p:cNvPr>
          <p:cNvSpPr txBox="1"/>
          <p:nvPr/>
        </p:nvSpPr>
        <p:spPr>
          <a:xfrm>
            <a:off x="6659592" y="3244757"/>
            <a:ext cx="3191774" cy="369332"/>
          </a:xfrm>
          <a:prstGeom prst="rect">
            <a:avLst/>
          </a:prstGeom>
          <a:noFill/>
        </p:spPr>
        <p:txBody>
          <a:bodyPr wrap="square" rtlCol="0">
            <a:spAutoFit/>
          </a:bodyPr>
          <a:lstStyle/>
          <a:p>
            <a:pPr defTabSz="914400"/>
            <a:r>
              <a:rPr lang="en-US">
                <a:solidFill>
                  <a:srgbClr val="5B9BD5"/>
                </a:solidFill>
                <a:latin typeface="Montserrat Black"/>
              </a:rPr>
              <a:t>--------------------------           V + V</a:t>
            </a:r>
            <a:endParaRPr lang="vi-VN">
              <a:solidFill>
                <a:srgbClr val="5B9BD5"/>
              </a:solidFill>
              <a:latin typeface="Montserrat Black"/>
            </a:endParaRPr>
          </a:p>
        </p:txBody>
      </p:sp>
      <p:sp>
        <p:nvSpPr>
          <p:cNvPr id="26" name="TextBox 25">
            <a:extLst>
              <a:ext uri="{FF2B5EF4-FFF2-40B4-BE49-F238E27FC236}">
                <a16:creationId xmlns:a16="http://schemas.microsoft.com/office/drawing/2014/main" id="{B5442161-67B6-4707-9DC1-F982B864A75C}"/>
              </a:ext>
            </a:extLst>
          </p:cNvPr>
          <p:cNvSpPr txBox="1"/>
          <p:nvPr/>
        </p:nvSpPr>
        <p:spPr>
          <a:xfrm>
            <a:off x="5837211" y="3535176"/>
            <a:ext cx="3927891" cy="369332"/>
          </a:xfrm>
          <a:prstGeom prst="rect">
            <a:avLst/>
          </a:prstGeom>
          <a:noFill/>
        </p:spPr>
        <p:txBody>
          <a:bodyPr wrap="square" rtlCol="0">
            <a:spAutoFit/>
          </a:bodyPr>
          <a:lstStyle/>
          <a:p>
            <a:pPr defTabSz="914400"/>
            <a:r>
              <a:rPr lang="en-US">
                <a:solidFill>
                  <a:srgbClr val="5B9BD5"/>
                </a:solidFill>
                <a:latin typeface="Montserrat Black"/>
              </a:rPr>
              <a:t>--------------------------------------           V + V</a:t>
            </a:r>
            <a:endParaRPr lang="vi-VN">
              <a:solidFill>
                <a:srgbClr val="5B9BD5"/>
              </a:solidFill>
              <a:latin typeface="Montserrat Black"/>
            </a:endParaRPr>
          </a:p>
        </p:txBody>
      </p:sp>
      <p:sp>
        <p:nvSpPr>
          <p:cNvPr id="27" name="TextBox 26">
            <a:extLst>
              <a:ext uri="{FF2B5EF4-FFF2-40B4-BE49-F238E27FC236}">
                <a16:creationId xmlns:a16="http://schemas.microsoft.com/office/drawing/2014/main" id="{BAF22485-7C82-4FB8-9414-0B03D51D28FF}"/>
              </a:ext>
            </a:extLst>
          </p:cNvPr>
          <p:cNvSpPr txBox="1"/>
          <p:nvPr/>
        </p:nvSpPr>
        <p:spPr>
          <a:xfrm>
            <a:off x="3473571" y="3814097"/>
            <a:ext cx="6176508" cy="369332"/>
          </a:xfrm>
          <a:prstGeom prst="rect">
            <a:avLst/>
          </a:prstGeom>
          <a:noFill/>
        </p:spPr>
        <p:txBody>
          <a:bodyPr wrap="square" rtlCol="0">
            <a:spAutoFit/>
          </a:bodyPr>
          <a:lstStyle/>
          <a:p>
            <a:pPr defTabSz="914400"/>
            <a:r>
              <a:rPr lang="en-US">
                <a:solidFill>
                  <a:srgbClr val="5B9BD5"/>
                </a:solidFill>
                <a:latin typeface="Montserrat Black"/>
              </a:rPr>
              <a:t>------------------------------------------------------------------------              1</a:t>
            </a:r>
            <a:endParaRPr lang="vi-VN">
              <a:solidFill>
                <a:srgbClr val="5B9BD5"/>
              </a:solidFill>
              <a:latin typeface="Montserrat Black"/>
            </a:endParaRPr>
          </a:p>
        </p:txBody>
      </p:sp>
      <p:cxnSp>
        <p:nvCxnSpPr>
          <p:cNvPr id="28" name="Straight Connector 27">
            <a:extLst>
              <a:ext uri="{FF2B5EF4-FFF2-40B4-BE49-F238E27FC236}">
                <a16:creationId xmlns:a16="http://schemas.microsoft.com/office/drawing/2014/main" id="{356FDD26-FB70-4FB7-9F1D-B81C2B511CD6}"/>
              </a:ext>
            </a:extLst>
          </p:cNvPr>
          <p:cNvCxnSpPr/>
          <p:nvPr/>
        </p:nvCxnSpPr>
        <p:spPr>
          <a:xfrm>
            <a:off x="9005974" y="4252823"/>
            <a:ext cx="71311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85B6E98-B438-4E0A-9C79-CDC1511F960E}"/>
              </a:ext>
            </a:extLst>
          </p:cNvPr>
          <p:cNvSpPr/>
          <p:nvPr/>
        </p:nvSpPr>
        <p:spPr>
          <a:xfrm>
            <a:off x="8212350" y="4313214"/>
            <a:ext cx="2260121"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solidFill>
                  <a:srgbClr val="5B9BD5"/>
                </a:solidFill>
                <a:latin typeface="Montserrat Black"/>
              </a:rPr>
              <a:t> f(V) = 5V + 4</a:t>
            </a:r>
            <a:endParaRPr lang="vi-VN">
              <a:solidFill>
                <a:srgbClr val="5B9BD5"/>
              </a:solidFill>
              <a:latin typeface="Montserrat Black"/>
            </a:endParaRPr>
          </a:p>
        </p:txBody>
      </p:sp>
    </p:spTree>
    <p:extLst>
      <p:ext uri="{BB962C8B-B14F-4D97-AF65-F5344CB8AC3E}">
        <p14:creationId xmlns:p14="http://schemas.microsoft.com/office/powerpoint/2010/main" val="29421769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p:bldP spid="24" grpId="0"/>
      <p:bldP spid="25" grpId="0"/>
      <p:bldP spid="26" grpId="0"/>
      <p:bldP spid="27"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5" y="883072"/>
            <a:ext cx="3653434" cy="622171"/>
          </a:xfrm>
        </p:spPr>
        <p:txBody>
          <a:bodyPr>
            <a:normAutofit fontScale="90000"/>
          </a:bodyPr>
          <a:lstStyle/>
          <a:p>
            <a:r>
              <a:rPr lang="vi-VN" b="1"/>
              <a:t>Prim's Algorithm</a:t>
            </a:r>
            <a:br>
              <a:rPr lang="vi-VN" b="1"/>
            </a:br>
            <a:endParaRPr lang="en-US"/>
          </a:p>
        </p:txBody>
      </p:sp>
      <p:sp>
        <p:nvSpPr>
          <p:cNvPr id="4" name="Rectangle 3"/>
          <p:cNvSpPr/>
          <p:nvPr/>
        </p:nvSpPr>
        <p:spPr>
          <a:xfrm>
            <a:off x="625631" y="532400"/>
            <a:ext cx="2126929" cy="423449"/>
          </a:xfrm>
          <a:prstGeom prst="rect">
            <a:avLst/>
          </a:prstGeom>
        </p:spPr>
        <p:txBody>
          <a:bodyPr wrap="none">
            <a:spAutoFit/>
          </a:bodyPr>
          <a:lstStyle/>
          <a:p>
            <a:pPr defTabSz="914400">
              <a:lnSpc>
                <a:spcPct val="150000"/>
              </a:lnSpc>
              <a:defRPr/>
            </a:pPr>
            <a:r>
              <a:rPr lang="en-US" sz="1600">
                <a:solidFill>
                  <a:prstClr val="white">
                    <a:lumMod val="75000"/>
                  </a:prstClr>
                </a:solidFill>
                <a:latin typeface="Montserrat Black"/>
              </a:rPr>
              <a:t>CÂY KHUNG NHỎ NHẤT</a:t>
            </a:r>
          </a:p>
        </p:txBody>
      </p:sp>
      <p:sp>
        <p:nvSpPr>
          <p:cNvPr id="12" name="TextBox 11">
            <a:extLst>
              <a:ext uri="{FF2B5EF4-FFF2-40B4-BE49-F238E27FC236}">
                <a16:creationId xmlns:a16="http://schemas.microsoft.com/office/drawing/2014/main" id="{A91D27BE-4F14-4063-AB3A-AD3F05DF55E6}"/>
              </a:ext>
            </a:extLst>
          </p:cNvPr>
          <p:cNvSpPr txBox="1"/>
          <p:nvPr/>
        </p:nvSpPr>
        <p:spPr>
          <a:xfrm>
            <a:off x="9652958" y="6356350"/>
            <a:ext cx="1654138" cy="369332"/>
          </a:xfrm>
          <a:prstGeom prst="rect">
            <a:avLst/>
          </a:prstGeom>
          <a:solidFill>
            <a:srgbClr val="DEEBF7"/>
          </a:solidFill>
        </p:spPr>
        <p:txBody>
          <a:bodyPr wrap="square" rtlCol="0">
            <a:spAutoFit/>
          </a:bodyPr>
          <a:lstStyle/>
          <a:p>
            <a:pPr defTabSz="914400"/>
            <a:endParaRPr lang="vi-VN">
              <a:solidFill>
                <a:prstClr val="black"/>
              </a:solidFill>
              <a:highlight>
                <a:srgbClr val="C0C0C0"/>
              </a:highlight>
            </a:endParaRPr>
          </a:p>
        </p:txBody>
      </p:sp>
      <p:sp>
        <p:nvSpPr>
          <p:cNvPr id="13" name="TextBox 12">
            <a:extLst>
              <a:ext uri="{FF2B5EF4-FFF2-40B4-BE49-F238E27FC236}">
                <a16:creationId xmlns:a16="http://schemas.microsoft.com/office/drawing/2014/main" id="{AD49F3F2-F30A-4353-8A8D-1B45560B2BAE}"/>
              </a:ext>
            </a:extLst>
          </p:cNvPr>
          <p:cNvSpPr txBox="1"/>
          <p:nvPr/>
        </p:nvSpPr>
        <p:spPr>
          <a:xfrm>
            <a:off x="608015" y="6314536"/>
            <a:ext cx="297759" cy="411146"/>
          </a:xfrm>
          <a:prstGeom prst="rect">
            <a:avLst/>
          </a:prstGeom>
          <a:solidFill>
            <a:srgbClr val="FFFFFF"/>
          </a:solidFill>
        </p:spPr>
        <p:txBody>
          <a:bodyPr wrap="square" rtlCol="0">
            <a:spAutoFit/>
          </a:bodyPr>
          <a:lstStyle/>
          <a:p>
            <a:pPr defTabSz="914400"/>
            <a:endParaRPr lang="vi-VN">
              <a:solidFill>
                <a:prstClr val="black"/>
              </a:solidFill>
            </a:endParaRPr>
          </a:p>
        </p:txBody>
      </p:sp>
      <p:sp>
        <p:nvSpPr>
          <p:cNvPr id="16" name="Footer Placeholder 14">
            <a:extLst>
              <a:ext uri="{FF2B5EF4-FFF2-40B4-BE49-F238E27FC236}">
                <a16:creationId xmlns:a16="http://schemas.microsoft.com/office/drawing/2014/main" id="{850EF8C4-C73E-4324-B564-42DC9F94B196}"/>
              </a:ext>
            </a:extLst>
          </p:cNvPr>
          <p:cNvSpPr>
            <a:spLocks noGrp="1"/>
          </p:cNvSpPr>
          <p:nvPr>
            <p:ph type="ftr" sz="quarter" idx="11"/>
          </p:nvPr>
        </p:nvSpPr>
        <p:spPr>
          <a:xfrm>
            <a:off x="565726" y="6356350"/>
            <a:ext cx="6002595" cy="365125"/>
          </a:xfrm>
        </p:spPr>
        <p:txBody>
          <a:bodyPr/>
          <a:lstStyle/>
          <a:p>
            <a:pPr>
              <a:defRPr/>
            </a:pPr>
            <a:r>
              <a:rPr lang="en-US" err="1">
                <a:solidFill>
                  <a:prstClr val="black">
                    <a:lumMod val="50000"/>
                    <a:lumOff val="50000"/>
                  </a:prstClr>
                </a:solidFill>
              </a:rPr>
              <a:t>Phân</a:t>
            </a:r>
            <a:r>
              <a:rPr lang="en-US">
                <a:solidFill>
                  <a:prstClr val="black">
                    <a:lumMod val="50000"/>
                    <a:lumOff val="50000"/>
                  </a:prstClr>
                </a:solidFill>
              </a:rPr>
              <a:t> </a:t>
            </a:r>
            <a:r>
              <a:rPr lang="en-US" err="1">
                <a:solidFill>
                  <a:prstClr val="black">
                    <a:lumMod val="50000"/>
                    <a:lumOff val="50000"/>
                  </a:prstClr>
                </a:solidFill>
              </a:rPr>
              <a:t>tích</a:t>
            </a:r>
            <a:r>
              <a:rPr lang="en-US">
                <a:solidFill>
                  <a:prstClr val="black">
                    <a:lumMod val="50000"/>
                    <a:lumOff val="50000"/>
                  </a:prstClr>
                </a:solidFill>
              </a:rPr>
              <a:t> </a:t>
            </a:r>
            <a:r>
              <a:rPr lang="en-US" err="1">
                <a:solidFill>
                  <a:prstClr val="black">
                    <a:lumMod val="50000"/>
                    <a:lumOff val="50000"/>
                  </a:prstClr>
                </a:solidFill>
              </a:rPr>
              <a:t>thiết</a:t>
            </a:r>
            <a:r>
              <a:rPr lang="en-US">
                <a:solidFill>
                  <a:prstClr val="black">
                    <a:lumMod val="50000"/>
                    <a:lumOff val="50000"/>
                  </a:prstClr>
                </a:solidFill>
              </a:rPr>
              <a:t> </a:t>
            </a:r>
            <a:r>
              <a:rPr lang="en-US" err="1">
                <a:solidFill>
                  <a:prstClr val="black">
                    <a:lumMod val="50000"/>
                    <a:lumOff val="50000"/>
                  </a:prstClr>
                </a:solidFill>
              </a:rPr>
              <a:t>kế</a:t>
            </a:r>
            <a:r>
              <a:rPr lang="en-US">
                <a:solidFill>
                  <a:prstClr val="black">
                    <a:lumMod val="50000"/>
                    <a:lumOff val="50000"/>
                  </a:prstClr>
                </a:solidFill>
              </a:rPr>
              <a:t> </a:t>
            </a:r>
            <a:r>
              <a:rPr lang="en-US" err="1">
                <a:solidFill>
                  <a:prstClr val="black">
                    <a:lumMod val="50000"/>
                    <a:lumOff val="50000"/>
                  </a:prstClr>
                </a:solidFill>
              </a:rPr>
              <a:t>giải</a:t>
            </a:r>
            <a:r>
              <a:rPr lang="en-US">
                <a:solidFill>
                  <a:prstClr val="black">
                    <a:lumMod val="50000"/>
                    <a:lumOff val="50000"/>
                  </a:prstClr>
                </a:solidFill>
              </a:rPr>
              <a:t> </a:t>
            </a:r>
            <a:r>
              <a:rPr lang="en-US" err="1">
                <a:solidFill>
                  <a:prstClr val="black">
                    <a:lumMod val="50000"/>
                    <a:lumOff val="50000"/>
                  </a:prstClr>
                </a:solidFill>
              </a:rPr>
              <a:t>thuật</a:t>
            </a:r>
            <a:r>
              <a:rPr lang="en-US">
                <a:solidFill>
                  <a:prstClr val="black">
                    <a:lumMod val="50000"/>
                    <a:lumOff val="50000"/>
                  </a:prstClr>
                </a:solidFill>
              </a:rPr>
              <a:t> – </a:t>
            </a:r>
            <a:r>
              <a:rPr lang="en-US" err="1">
                <a:solidFill>
                  <a:prstClr val="black">
                    <a:lumMod val="50000"/>
                    <a:lumOff val="50000"/>
                  </a:prstClr>
                </a:solidFill>
              </a:rPr>
              <a:t>Nhóm</a:t>
            </a:r>
            <a:r>
              <a:rPr lang="en-US">
                <a:solidFill>
                  <a:prstClr val="black">
                    <a:lumMod val="50000"/>
                    <a:lumOff val="50000"/>
                  </a:prstClr>
                </a:solidFill>
              </a:rPr>
              <a:t> 8</a:t>
            </a:r>
          </a:p>
        </p:txBody>
      </p:sp>
      <p:sp>
        <p:nvSpPr>
          <p:cNvPr id="5" name="Rectangle: Rounded Corners 4">
            <a:extLst>
              <a:ext uri="{FF2B5EF4-FFF2-40B4-BE49-F238E27FC236}">
                <a16:creationId xmlns:a16="http://schemas.microsoft.com/office/drawing/2014/main" id="{1F2A82C0-6DF8-41CF-BA66-B7DFABFB31C4}"/>
              </a:ext>
            </a:extLst>
          </p:cNvPr>
          <p:cNvSpPr/>
          <p:nvPr/>
        </p:nvSpPr>
        <p:spPr>
          <a:xfrm>
            <a:off x="422085" y="1509618"/>
            <a:ext cx="10947533" cy="43876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sz="1600">
                <a:solidFill>
                  <a:prstClr val="white">
                    <a:lumMod val="50000"/>
                  </a:prstClr>
                </a:solidFill>
                <a:latin typeface="Consolas" panose="020B0609020204030204" pitchFamily="49" charset="0"/>
              </a:rPr>
              <a:t>// Hàm thực hiện thuật toán Prim</a:t>
            </a:r>
            <a:endParaRPr lang="en-US" sz="1600">
              <a:solidFill>
                <a:srgbClr val="0098DD"/>
              </a:solidFill>
              <a:latin typeface="Consolas" panose="020B0609020204030204" pitchFamily="49" charset="0"/>
            </a:endParaRPr>
          </a:p>
          <a:p>
            <a:pPr defTabSz="914400"/>
            <a:r>
              <a:rPr lang="vi-VN" sz="1600">
                <a:solidFill>
                  <a:srgbClr val="0098DD"/>
                </a:solidFill>
                <a:latin typeface="Consolas" panose="020B0609020204030204" pitchFamily="49" charset="0"/>
              </a:rPr>
              <a:t>void</a:t>
            </a:r>
            <a:r>
              <a:rPr lang="vi-VN" sz="1600">
                <a:solidFill>
                  <a:srgbClr val="383A42"/>
                </a:solidFill>
                <a:latin typeface="Consolas" panose="020B0609020204030204" pitchFamily="49" charset="0"/>
              </a:rPr>
              <a:t> </a:t>
            </a:r>
            <a:r>
              <a:rPr lang="vi-VN" sz="1600">
                <a:solidFill>
                  <a:srgbClr val="23974A"/>
                </a:solidFill>
                <a:latin typeface="Consolas" panose="020B0609020204030204" pitchFamily="49" charset="0"/>
              </a:rPr>
              <a:t>primMST</a:t>
            </a:r>
            <a:r>
              <a:rPr lang="vi-VN" sz="1600">
                <a:solidFill>
                  <a:srgbClr val="7A82DA"/>
                </a:solidFill>
                <a:latin typeface="Consolas" panose="020B0609020204030204" pitchFamily="49" charset="0"/>
              </a:rPr>
              <a:t>(</a:t>
            </a:r>
            <a:r>
              <a:rPr lang="vi-VN" sz="1600">
                <a:solidFill>
                  <a:srgbClr val="0098DD"/>
                </a:solidFill>
                <a:latin typeface="Consolas" panose="020B0609020204030204" pitchFamily="49" charset="0"/>
              </a:rPr>
              <a:t>int</a:t>
            </a:r>
            <a:r>
              <a:rPr lang="vi-VN" sz="1600">
                <a:solidFill>
                  <a:srgbClr val="383A42"/>
                </a:solidFill>
                <a:latin typeface="Consolas" panose="020B0609020204030204" pitchFamily="49" charset="0"/>
              </a:rPr>
              <a:t> </a:t>
            </a:r>
            <a:r>
              <a:rPr lang="vi-VN" sz="1600">
                <a:solidFill>
                  <a:srgbClr val="40B8C5"/>
                </a:solidFill>
                <a:latin typeface="Consolas" panose="020B0609020204030204" pitchFamily="49" charset="0"/>
              </a:rPr>
              <a:t>graph</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V</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V</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r>
              <a:rPr lang="vi-VN" sz="1600">
                <a:solidFill>
                  <a:srgbClr val="7A82DA"/>
                </a:solidFill>
                <a:latin typeface="Consolas" panose="020B0609020204030204" pitchFamily="49" charset="0"/>
              </a:rPr>
              <a:t>{</a:t>
            </a:r>
            <a:endParaRPr lang="vi-VN" sz="1600">
              <a:solidFill>
                <a:srgbClr val="383A42"/>
              </a:solidFill>
              <a:latin typeface="Consolas" panose="020B0609020204030204" pitchFamily="49" charset="0"/>
            </a:endParaRPr>
          </a:p>
          <a:p>
            <a:pPr defTabSz="914400"/>
            <a:r>
              <a:rPr lang="vi-VN" sz="1600">
                <a:solidFill>
                  <a:srgbClr val="383A42"/>
                </a:solidFill>
                <a:latin typeface="Consolas" panose="020B0609020204030204" pitchFamily="49" charset="0"/>
              </a:rPr>
              <a:t>    </a:t>
            </a:r>
            <a:r>
              <a:rPr lang="vi-VN" sz="1600">
                <a:solidFill>
                  <a:srgbClr val="0098DD"/>
                </a:solidFill>
                <a:latin typeface="Consolas" panose="020B0609020204030204" pitchFamily="49" charset="0"/>
              </a:rPr>
              <a:t>int</a:t>
            </a:r>
            <a:r>
              <a:rPr lang="vi-VN" sz="1600">
                <a:solidFill>
                  <a:srgbClr val="383A42"/>
                </a:solidFill>
                <a:latin typeface="Consolas" panose="020B0609020204030204" pitchFamily="49" charset="0"/>
              </a:rPr>
              <a:t> parent</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V</a:t>
            </a:r>
            <a:r>
              <a:rPr lang="vi-VN" sz="1600">
                <a:solidFill>
                  <a:srgbClr val="7A82DA"/>
                </a:solidFill>
                <a:latin typeface="Consolas" panose="020B0609020204030204" pitchFamily="49" charset="0"/>
              </a:rPr>
              <a:t>];</a:t>
            </a:r>
            <a:endParaRPr lang="vi-VN" sz="1600">
              <a:solidFill>
                <a:srgbClr val="383A42"/>
              </a:solidFill>
              <a:latin typeface="Consolas" panose="020B0609020204030204" pitchFamily="49" charset="0"/>
            </a:endParaRPr>
          </a:p>
          <a:p>
            <a:pPr defTabSz="914400"/>
            <a:r>
              <a:rPr lang="vi-VN" sz="1600">
                <a:solidFill>
                  <a:srgbClr val="383A42"/>
                </a:solidFill>
                <a:latin typeface="Consolas" panose="020B0609020204030204" pitchFamily="49" charset="0"/>
              </a:rPr>
              <a:t>    </a:t>
            </a:r>
            <a:r>
              <a:rPr lang="vi-VN" sz="1600">
                <a:solidFill>
                  <a:srgbClr val="0098DD"/>
                </a:solidFill>
                <a:latin typeface="Consolas" panose="020B0609020204030204" pitchFamily="49" charset="0"/>
              </a:rPr>
              <a:t>int</a:t>
            </a:r>
            <a:r>
              <a:rPr lang="vi-VN" sz="1600">
                <a:solidFill>
                  <a:srgbClr val="383A42"/>
                </a:solidFill>
                <a:latin typeface="Consolas" panose="020B0609020204030204" pitchFamily="49" charset="0"/>
              </a:rPr>
              <a:t> key</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V</a:t>
            </a:r>
            <a:r>
              <a:rPr lang="vi-VN" sz="1600">
                <a:solidFill>
                  <a:srgbClr val="7A82DA"/>
                </a:solidFill>
                <a:latin typeface="Consolas" panose="020B0609020204030204" pitchFamily="49" charset="0"/>
              </a:rPr>
              <a:t>];</a:t>
            </a:r>
            <a:endParaRPr lang="vi-VN" sz="1600">
              <a:solidFill>
                <a:srgbClr val="383A42"/>
              </a:solidFill>
              <a:latin typeface="Consolas" panose="020B0609020204030204" pitchFamily="49" charset="0"/>
            </a:endParaRPr>
          </a:p>
          <a:p>
            <a:pPr defTabSz="914400"/>
            <a:r>
              <a:rPr lang="vi-VN" sz="1600">
                <a:solidFill>
                  <a:srgbClr val="383A42"/>
                </a:solidFill>
                <a:latin typeface="Consolas" panose="020B0609020204030204" pitchFamily="49" charset="0"/>
              </a:rPr>
              <a:t>    </a:t>
            </a:r>
            <a:r>
              <a:rPr lang="vi-VN" sz="1600">
                <a:solidFill>
                  <a:srgbClr val="0098DD"/>
                </a:solidFill>
                <a:latin typeface="Consolas" panose="020B0609020204030204" pitchFamily="49" charset="0"/>
              </a:rPr>
              <a:t>bool</a:t>
            </a:r>
            <a:r>
              <a:rPr lang="vi-VN" sz="1600">
                <a:solidFill>
                  <a:srgbClr val="383A42"/>
                </a:solidFill>
                <a:latin typeface="Consolas" panose="020B0609020204030204" pitchFamily="49" charset="0"/>
              </a:rPr>
              <a:t> mstSet</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V</a:t>
            </a:r>
            <a:r>
              <a:rPr lang="vi-VN" sz="1600">
                <a:solidFill>
                  <a:srgbClr val="7A82DA"/>
                </a:solidFill>
                <a:latin typeface="Consolas" panose="020B0609020204030204" pitchFamily="49" charset="0"/>
              </a:rPr>
              <a:t>];</a:t>
            </a:r>
            <a:endParaRPr lang="vi-VN" sz="1600">
              <a:solidFill>
                <a:srgbClr val="383A42"/>
              </a:solidFill>
              <a:latin typeface="Consolas" panose="020B0609020204030204" pitchFamily="49" charset="0"/>
            </a:endParaRPr>
          </a:p>
          <a:p>
            <a:pPr defTabSz="914400"/>
            <a:r>
              <a:rPr lang="vi-VN" sz="1600">
                <a:solidFill>
                  <a:srgbClr val="383A42"/>
                </a:solidFill>
                <a:latin typeface="Consolas" panose="020B0609020204030204" pitchFamily="49" charset="0"/>
              </a:rPr>
              <a:t>    </a:t>
            </a:r>
            <a:r>
              <a:rPr lang="vi-VN" sz="1600">
                <a:solidFill>
                  <a:srgbClr val="0098DD"/>
                </a:solidFill>
                <a:latin typeface="Consolas" panose="020B0609020204030204" pitchFamily="49" charset="0"/>
              </a:rPr>
              <a:t>for</a:t>
            </a:r>
            <a:r>
              <a:rPr lang="vi-VN" sz="1600">
                <a:solidFill>
                  <a:srgbClr val="383A42"/>
                </a:solidFill>
                <a:latin typeface="Consolas" panose="020B0609020204030204" pitchFamily="49" charset="0"/>
              </a:rPr>
              <a:t> </a:t>
            </a:r>
            <a:r>
              <a:rPr lang="vi-VN" sz="1600">
                <a:solidFill>
                  <a:srgbClr val="7A82DA"/>
                </a:solidFill>
                <a:latin typeface="Consolas" panose="020B0609020204030204" pitchFamily="49" charset="0"/>
              </a:rPr>
              <a:t>(</a:t>
            </a:r>
            <a:r>
              <a:rPr lang="vi-VN" sz="1600">
                <a:solidFill>
                  <a:srgbClr val="0098DD"/>
                </a:solidFill>
                <a:latin typeface="Consolas" panose="020B0609020204030204" pitchFamily="49" charset="0"/>
              </a:rPr>
              <a:t>int</a:t>
            </a:r>
            <a:r>
              <a:rPr lang="vi-VN" sz="1600">
                <a:solidFill>
                  <a:srgbClr val="383A42"/>
                </a:solidFill>
                <a:latin typeface="Consolas" panose="020B0609020204030204" pitchFamily="49" charset="0"/>
              </a:rPr>
              <a:t> i </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r>
              <a:rPr lang="vi-VN" sz="1600">
                <a:solidFill>
                  <a:srgbClr val="CE33C0"/>
                </a:solidFill>
                <a:latin typeface="Consolas" panose="020B0609020204030204" pitchFamily="49" charset="0"/>
              </a:rPr>
              <a:t>0</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i </a:t>
            </a:r>
            <a:r>
              <a:rPr lang="vi-VN" sz="1600">
                <a:solidFill>
                  <a:srgbClr val="7A82DA"/>
                </a:solidFill>
                <a:latin typeface="Consolas" panose="020B0609020204030204" pitchFamily="49" charset="0"/>
              </a:rPr>
              <a:t>&lt;</a:t>
            </a:r>
            <a:r>
              <a:rPr lang="vi-VN" sz="1600">
                <a:solidFill>
                  <a:srgbClr val="383A42"/>
                </a:solidFill>
                <a:latin typeface="Consolas" panose="020B0609020204030204" pitchFamily="49" charset="0"/>
              </a:rPr>
              <a:t> V</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i</a:t>
            </a:r>
            <a:r>
              <a:rPr lang="vi-VN" sz="1600">
                <a:solidFill>
                  <a:srgbClr val="7A82DA"/>
                </a:solidFill>
                <a:latin typeface="Consolas" panose="020B0609020204030204" pitchFamily="49" charset="0"/>
              </a:rPr>
              <a:t>++)</a:t>
            </a:r>
            <a:endParaRPr lang="vi-VN" sz="1600">
              <a:solidFill>
                <a:srgbClr val="383A42"/>
              </a:solidFill>
              <a:latin typeface="Consolas" panose="020B0609020204030204" pitchFamily="49" charset="0"/>
            </a:endParaRPr>
          </a:p>
          <a:p>
            <a:pPr defTabSz="914400"/>
            <a:r>
              <a:rPr lang="vi-VN" sz="1600">
                <a:solidFill>
                  <a:srgbClr val="383A42"/>
                </a:solidFill>
                <a:latin typeface="Consolas" panose="020B0609020204030204" pitchFamily="49" charset="0"/>
              </a:rPr>
              <a:t>        key</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i</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INT_MAX</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mstSet</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i</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r>
              <a:rPr lang="vi-VN" sz="1600">
                <a:solidFill>
                  <a:srgbClr val="0098DD"/>
                </a:solidFill>
                <a:latin typeface="Consolas" panose="020B0609020204030204" pitchFamily="49" charset="0"/>
              </a:rPr>
              <a:t>false</a:t>
            </a:r>
            <a:r>
              <a:rPr lang="vi-VN" sz="1600">
                <a:solidFill>
                  <a:srgbClr val="7A82DA"/>
                </a:solidFill>
                <a:latin typeface="Consolas" panose="020B0609020204030204" pitchFamily="49" charset="0"/>
              </a:rPr>
              <a:t>;</a:t>
            </a:r>
            <a:endParaRPr lang="vi-VN" sz="1600">
              <a:solidFill>
                <a:srgbClr val="383A42"/>
              </a:solidFill>
              <a:latin typeface="Consolas" panose="020B0609020204030204" pitchFamily="49" charset="0"/>
            </a:endParaRPr>
          </a:p>
          <a:p>
            <a:pPr defTabSz="914400"/>
            <a:r>
              <a:rPr lang="vi-VN" sz="1600">
                <a:solidFill>
                  <a:srgbClr val="383A42"/>
                </a:solidFill>
                <a:latin typeface="Consolas" panose="020B0609020204030204" pitchFamily="49" charset="0"/>
              </a:rPr>
              <a:t>    key</a:t>
            </a:r>
            <a:r>
              <a:rPr lang="vi-VN" sz="1600">
                <a:solidFill>
                  <a:srgbClr val="7A82DA"/>
                </a:solidFill>
                <a:latin typeface="Consolas" panose="020B0609020204030204" pitchFamily="49" charset="0"/>
              </a:rPr>
              <a:t>[</a:t>
            </a:r>
            <a:r>
              <a:rPr lang="vi-VN" sz="1600">
                <a:solidFill>
                  <a:srgbClr val="CE33C0"/>
                </a:solidFill>
                <a:latin typeface="Consolas" panose="020B0609020204030204" pitchFamily="49" charset="0"/>
              </a:rPr>
              <a:t>0</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r>
              <a:rPr lang="vi-VN" sz="1600">
                <a:solidFill>
                  <a:srgbClr val="CE33C0"/>
                </a:solidFill>
                <a:latin typeface="Consolas" panose="020B0609020204030204" pitchFamily="49" charset="0"/>
              </a:rPr>
              <a:t>0</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p>
          <a:p>
            <a:pPr defTabSz="914400"/>
            <a:r>
              <a:rPr lang="vi-VN" sz="1600">
                <a:solidFill>
                  <a:srgbClr val="383A42"/>
                </a:solidFill>
                <a:latin typeface="Consolas" panose="020B0609020204030204" pitchFamily="49" charset="0"/>
              </a:rPr>
              <a:t>    parent</a:t>
            </a:r>
            <a:r>
              <a:rPr lang="vi-VN" sz="1600">
                <a:solidFill>
                  <a:srgbClr val="7A82DA"/>
                </a:solidFill>
                <a:latin typeface="Consolas" panose="020B0609020204030204" pitchFamily="49" charset="0"/>
              </a:rPr>
              <a:t>[</a:t>
            </a:r>
            <a:r>
              <a:rPr lang="vi-VN" sz="1600">
                <a:solidFill>
                  <a:srgbClr val="CE33C0"/>
                </a:solidFill>
                <a:latin typeface="Consolas" panose="020B0609020204030204" pitchFamily="49" charset="0"/>
              </a:rPr>
              <a:t>0</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r>
              <a:rPr lang="vi-VN" sz="1600">
                <a:solidFill>
                  <a:srgbClr val="CE33C0"/>
                </a:solidFill>
                <a:latin typeface="Consolas" panose="020B0609020204030204" pitchFamily="49" charset="0"/>
              </a:rPr>
              <a:t>0</a:t>
            </a:r>
            <a:r>
              <a:rPr lang="vi-VN" sz="1600">
                <a:solidFill>
                  <a:srgbClr val="7A82DA"/>
                </a:solidFill>
                <a:latin typeface="Consolas" panose="020B0609020204030204" pitchFamily="49" charset="0"/>
              </a:rPr>
              <a:t>;</a:t>
            </a:r>
            <a:endParaRPr lang="vi-VN" sz="1600">
              <a:solidFill>
                <a:srgbClr val="383A42"/>
              </a:solidFill>
              <a:latin typeface="Consolas" panose="020B0609020204030204" pitchFamily="49" charset="0"/>
            </a:endParaRPr>
          </a:p>
          <a:p>
            <a:pPr defTabSz="914400"/>
            <a:r>
              <a:rPr lang="vi-VN" sz="1600">
                <a:solidFill>
                  <a:srgbClr val="383A42"/>
                </a:solidFill>
                <a:latin typeface="Consolas" panose="020B0609020204030204" pitchFamily="49" charset="0"/>
              </a:rPr>
              <a:t>    </a:t>
            </a:r>
            <a:r>
              <a:rPr lang="vi-VN" sz="1600">
                <a:solidFill>
                  <a:srgbClr val="0098DD"/>
                </a:solidFill>
                <a:latin typeface="Consolas" panose="020B0609020204030204" pitchFamily="49" charset="0"/>
              </a:rPr>
              <a:t>for</a:t>
            </a:r>
            <a:r>
              <a:rPr lang="vi-VN" sz="1600">
                <a:solidFill>
                  <a:srgbClr val="383A42"/>
                </a:solidFill>
                <a:latin typeface="Consolas" panose="020B0609020204030204" pitchFamily="49" charset="0"/>
              </a:rPr>
              <a:t> </a:t>
            </a:r>
            <a:r>
              <a:rPr lang="vi-VN" sz="1600">
                <a:solidFill>
                  <a:srgbClr val="7A82DA"/>
                </a:solidFill>
                <a:latin typeface="Consolas" panose="020B0609020204030204" pitchFamily="49" charset="0"/>
              </a:rPr>
              <a:t>(</a:t>
            </a:r>
            <a:r>
              <a:rPr lang="vi-VN" sz="1600">
                <a:solidFill>
                  <a:srgbClr val="0098DD"/>
                </a:solidFill>
                <a:latin typeface="Consolas" panose="020B0609020204030204" pitchFamily="49" charset="0"/>
              </a:rPr>
              <a:t>int</a:t>
            </a:r>
            <a:r>
              <a:rPr lang="vi-VN" sz="1600">
                <a:solidFill>
                  <a:srgbClr val="383A42"/>
                </a:solidFill>
                <a:latin typeface="Consolas" panose="020B0609020204030204" pitchFamily="49" charset="0"/>
              </a:rPr>
              <a:t> count </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r>
              <a:rPr lang="vi-VN" sz="1600">
                <a:solidFill>
                  <a:srgbClr val="CE33C0"/>
                </a:solidFill>
                <a:latin typeface="Consolas" panose="020B0609020204030204" pitchFamily="49" charset="0"/>
              </a:rPr>
              <a:t>0</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count </a:t>
            </a:r>
            <a:r>
              <a:rPr lang="vi-VN" sz="1600">
                <a:solidFill>
                  <a:srgbClr val="7A82DA"/>
                </a:solidFill>
                <a:latin typeface="Consolas" panose="020B0609020204030204" pitchFamily="49" charset="0"/>
              </a:rPr>
              <a:t>&lt;</a:t>
            </a:r>
            <a:r>
              <a:rPr lang="vi-VN" sz="1600">
                <a:solidFill>
                  <a:srgbClr val="383A42"/>
                </a:solidFill>
                <a:latin typeface="Consolas" panose="020B0609020204030204" pitchFamily="49" charset="0"/>
              </a:rPr>
              <a:t> V</a:t>
            </a:r>
            <a:r>
              <a:rPr lang="vi-VN" sz="1600">
                <a:solidFill>
                  <a:srgbClr val="7A82DA"/>
                </a:solidFill>
                <a:latin typeface="Consolas" panose="020B0609020204030204" pitchFamily="49" charset="0"/>
              </a:rPr>
              <a:t>-</a:t>
            </a:r>
            <a:r>
              <a:rPr lang="vi-VN" sz="1600">
                <a:solidFill>
                  <a:srgbClr val="CE33C0"/>
                </a:solidFill>
                <a:latin typeface="Consolas" panose="020B0609020204030204" pitchFamily="49" charset="0"/>
              </a:rPr>
              <a:t>1</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count</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r>
              <a:rPr lang="vi-VN" sz="1600">
                <a:solidFill>
                  <a:srgbClr val="7A82DA"/>
                </a:solidFill>
                <a:latin typeface="Consolas" panose="020B0609020204030204" pitchFamily="49" charset="0"/>
              </a:rPr>
              <a:t>{</a:t>
            </a:r>
            <a:endParaRPr lang="vi-VN" sz="1600">
              <a:solidFill>
                <a:srgbClr val="383A42"/>
              </a:solidFill>
              <a:latin typeface="Consolas" panose="020B0609020204030204" pitchFamily="49" charset="0"/>
            </a:endParaRPr>
          </a:p>
          <a:p>
            <a:pPr defTabSz="914400"/>
            <a:r>
              <a:rPr lang="vi-VN" sz="1600">
                <a:solidFill>
                  <a:srgbClr val="383A42"/>
                </a:solidFill>
                <a:latin typeface="Consolas" panose="020B0609020204030204" pitchFamily="49" charset="0"/>
              </a:rPr>
              <a:t>        </a:t>
            </a:r>
            <a:r>
              <a:rPr lang="vi-VN" sz="1600">
                <a:solidFill>
                  <a:srgbClr val="0098DD"/>
                </a:solidFill>
                <a:latin typeface="Consolas" panose="020B0609020204030204" pitchFamily="49" charset="0"/>
              </a:rPr>
              <a:t>int</a:t>
            </a:r>
            <a:r>
              <a:rPr lang="vi-VN" sz="1600">
                <a:solidFill>
                  <a:srgbClr val="383A42"/>
                </a:solidFill>
                <a:latin typeface="Consolas" panose="020B0609020204030204" pitchFamily="49" charset="0"/>
              </a:rPr>
              <a:t> u </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r>
              <a:rPr lang="vi-VN" sz="1600">
                <a:solidFill>
                  <a:srgbClr val="23974A"/>
                </a:solidFill>
                <a:latin typeface="Consolas" panose="020B0609020204030204" pitchFamily="49" charset="0"/>
              </a:rPr>
              <a:t>minKey</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key</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mstSet</a:t>
            </a:r>
            <a:r>
              <a:rPr lang="vi-VN" sz="1600">
                <a:solidFill>
                  <a:srgbClr val="7A82DA"/>
                </a:solidFill>
                <a:latin typeface="Consolas" panose="020B0609020204030204" pitchFamily="49" charset="0"/>
              </a:rPr>
              <a:t>);</a:t>
            </a:r>
            <a:endParaRPr lang="vi-VN" sz="1600">
              <a:solidFill>
                <a:srgbClr val="383A42"/>
              </a:solidFill>
              <a:latin typeface="Consolas" panose="020B0609020204030204" pitchFamily="49" charset="0"/>
            </a:endParaRPr>
          </a:p>
          <a:p>
            <a:pPr defTabSz="914400"/>
            <a:r>
              <a:rPr lang="vi-VN" sz="1600">
                <a:solidFill>
                  <a:srgbClr val="383A42"/>
                </a:solidFill>
                <a:latin typeface="Consolas" panose="020B0609020204030204" pitchFamily="49" charset="0"/>
              </a:rPr>
              <a:t>        mstSet</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u</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r>
              <a:rPr lang="vi-VN" sz="1600">
                <a:solidFill>
                  <a:srgbClr val="0098DD"/>
                </a:solidFill>
                <a:latin typeface="Consolas" panose="020B0609020204030204" pitchFamily="49" charset="0"/>
              </a:rPr>
              <a:t>true</a:t>
            </a:r>
            <a:r>
              <a:rPr lang="vi-VN" sz="1600">
                <a:solidFill>
                  <a:srgbClr val="7A82DA"/>
                </a:solidFill>
                <a:latin typeface="Consolas" panose="020B0609020204030204" pitchFamily="49" charset="0"/>
              </a:rPr>
              <a:t>;</a:t>
            </a:r>
            <a:endParaRPr lang="vi-VN" sz="1600">
              <a:solidFill>
                <a:srgbClr val="383A42"/>
              </a:solidFill>
              <a:latin typeface="Consolas" panose="020B0609020204030204" pitchFamily="49" charset="0"/>
            </a:endParaRPr>
          </a:p>
          <a:p>
            <a:pPr defTabSz="914400"/>
            <a:r>
              <a:rPr lang="vi-VN" sz="1600">
                <a:solidFill>
                  <a:srgbClr val="383A42"/>
                </a:solidFill>
                <a:latin typeface="Consolas" panose="020B0609020204030204" pitchFamily="49" charset="0"/>
              </a:rPr>
              <a:t>        </a:t>
            </a:r>
            <a:r>
              <a:rPr lang="vi-VN" sz="1600">
                <a:solidFill>
                  <a:srgbClr val="0098DD"/>
                </a:solidFill>
                <a:latin typeface="Consolas" panose="020B0609020204030204" pitchFamily="49" charset="0"/>
              </a:rPr>
              <a:t>for</a:t>
            </a:r>
            <a:r>
              <a:rPr lang="vi-VN" sz="1600">
                <a:solidFill>
                  <a:srgbClr val="383A42"/>
                </a:solidFill>
                <a:latin typeface="Consolas" panose="020B0609020204030204" pitchFamily="49" charset="0"/>
              </a:rPr>
              <a:t> </a:t>
            </a:r>
            <a:r>
              <a:rPr lang="vi-VN" sz="1600">
                <a:solidFill>
                  <a:srgbClr val="7A82DA"/>
                </a:solidFill>
                <a:latin typeface="Consolas" panose="020B0609020204030204" pitchFamily="49" charset="0"/>
              </a:rPr>
              <a:t>(</a:t>
            </a:r>
            <a:r>
              <a:rPr lang="vi-VN" sz="1600">
                <a:solidFill>
                  <a:srgbClr val="0098DD"/>
                </a:solidFill>
                <a:latin typeface="Consolas" panose="020B0609020204030204" pitchFamily="49" charset="0"/>
              </a:rPr>
              <a:t>int</a:t>
            </a:r>
            <a:r>
              <a:rPr lang="vi-VN" sz="1600">
                <a:solidFill>
                  <a:srgbClr val="383A42"/>
                </a:solidFill>
                <a:latin typeface="Consolas" panose="020B0609020204030204" pitchFamily="49" charset="0"/>
              </a:rPr>
              <a:t> v </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r>
              <a:rPr lang="vi-VN" sz="1600">
                <a:solidFill>
                  <a:srgbClr val="CE33C0"/>
                </a:solidFill>
                <a:latin typeface="Consolas" panose="020B0609020204030204" pitchFamily="49" charset="0"/>
              </a:rPr>
              <a:t>0</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v </a:t>
            </a:r>
            <a:r>
              <a:rPr lang="vi-VN" sz="1600">
                <a:solidFill>
                  <a:srgbClr val="7A82DA"/>
                </a:solidFill>
                <a:latin typeface="Consolas" panose="020B0609020204030204" pitchFamily="49" charset="0"/>
              </a:rPr>
              <a:t>&lt;</a:t>
            </a:r>
            <a:r>
              <a:rPr lang="vi-VN" sz="1600">
                <a:solidFill>
                  <a:srgbClr val="383A42"/>
                </a:solidFill>
                <a:latin typeface="Consolas" panose="020B0609020204030204" pitchFamily="49" charset="0"/>
              </a:rPr>
              <a:t> V</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v</a:t>
            </a:r>
            <a:r>
              <a:rPr lang="vi-VN" sz="1600">
                <a:solidFill>
                  <a:srgbClr val="7A82DA"/>
                </a:solidFill>
                <a:latin typeface="Consolas" panose="020B0609020204030204" pitchFamily="49" charset="0"/>
              </a:rPr>
              <a:t>++)</a:t>
            </a:r>
            <a:endParaRPr lang="vi-VN" sz="1600">
              <a:solidFill>
                <a:srgbClr val="383A42"/>
              </a:solidFill>
              <a:latin typeface="Consolas" panose="020B0609020204030204" pitchFamily="49" charset="0"/>
            </a:endParaRPr>
          </a:p>
          <a:p>
            <a:pPr defTabSz="914400"/>
            <a:r>
              <a:rPr lang="vi-VN" sz="1600">
                <a:solidFill>
                  <a:srgbClr val="383A42"/>
                </a:solidFill>
                <a:latin typeface="Consolas" panose="020B0609020204030204" pitchFamily="49" charset="0"/>
              </a:rPr>
              <a:t>            </a:t>
            </a:r>
            <a:r>
              <a:rPr lang="vi-VN" sz="1600">
                <a:solidFill>
                  <a:srgbClr val="0098DD"/>
                </a:solidFill>
                <a:latin typeface="Consolas" panose="020B0609020204030204" pitchFamily="49" charset="0"/>
              </a:rPr>
              <a:t>if</a:t>
            </a:r>
            <a:r>
              <a:rPr lang="vi-VN" sz="1600">
                <a:solidFill>
                  <a:srgbClr val="383A42"/>
                </a:solidFill>
                <a:latin typeface="Consolas" panose="020B0609020204030204" pitchFamily="49" charset="0"/>
              </a:rPr>
              <a:t> </a:t>
            </a:r>
            <a:r>
              <a:rPr lang="vi-VN" sz="1600">
                <a:solidFill>
                  <a:srgbClr val="7A82DA"/>
                </a:solidFill>
                <a:latin typeface="Consolas" panose="020B0609020204030204" pitchFamily="49" charset="0"/>
              </a:rPr>
              <a:t>(</a:t>
            </a:r>
            <a:r>
              <a:rPr lang="en-US" sz="1600">
                <a:solidFill>
                  <a:srgbClr val="383A42"/>
                </a:solidFill>
                <a:latin typeface="Consolas" panose="020B0609020204030204" pitchFamily="49" charset="0"/>
              </a:rPr>
              <a:t>graph</a:t>
            </a:r>
            <a:r>
              <a:rPr lang="vi-VN" sz="1600">
                <a:solidFill>
                  <a:srgbClr val="7A82DA"/>
                </a:solidFill>
                <a:latin typeface="Consolas" panose="020B0609020204030204" pitchFamily="49" charset="0"/>
              </a:rPr>
              <a:t>[</a:t>
            </a:r>
            <a:r>
              <a:rPr lang="en-US" sz="1600">
                <a:solidFill>
                  <a:srgbClr val="383A42"/>
                </a:solidFill>
                <a:latin typeface="Consolas" panose="020B0609020204030204" pitchFamily="49" charset="0"/>
              </a:rPr>
              <a:t>u</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v</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r>
              <a:rPr lang="vi-VN" sz="1600">
                <a:solidFill>
                  <a:srgbClr val="7A82DA"/>
                </a:solidFill>
                <a:latin typeface="Consolas" panose="020B0609020204030204" pitchFamily="49" charset="0"/>
              </a:rPr>
              <a:t>&amp;&amp;</a:t>
            </a:r>
            <a:r>
              <a:rPr lang="en-US" sz="1600">
                <a:solidFill>
                  <a:srgbClr val="7A82DA"/>
                </a:solidFill>
                <a:latin typeface="Consolas" panose="020B0609020204030204" pitchFamily="49" charset="0"/>
              </a:rPr>
              <a:t> </a:t>
            </a:r>
            <a:r>
              <a:rPr lang="vi-VN" sz="1600">
                <a:solidFill>
                  <a:srgbClr val="383A42"/>
                </a:solidFill>
                <a:latin typeface="Consolas" panose="020B0609020204030204" pitchFamily="49" charset="0"/>
              </a:rPr>
              <a:t>mstSet</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v</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r>
              <a:rPr lang="vi-VN" sz="1600">
                <a:solidFill>
                  <a:srgbClr val="0098DD"/>
                </a:solidFill>
                <a:latin typeface="Consolas" panose="020B0609020204030204" pitchFamily="49" charset="0"/>
              </a:rPr>
              <a:t>false</a:t>
            </a:r>
            <a:r>
              <a:rPr lang="vi-VN" sz="1600">
                <a:solidFill>
                  <a:srgbClr val="383A42"/>
                </a:solidFill>
                <a:latin typeface="Consolas" panose="020B0609020204030204" pitchFamily="49" charset="0"/>
              </a:rPr>
              <a:t> </a:t>
            </a:r>
            <a:r>
              <a:rPr lang="vi-VN" sz="1600">
                <a:solidFill>
                  <a:srgbClr val="7A82DA"/>
                </a:solidFill>
                <a:latin typeface="Consolas" panose="020B0609020204030204" pitchFamily="49" charset="0"/>
              </a:rPr>
              <a:t>&amp;&amp;</a:t>
            </a:r>
            <a:r>
              <a:rPr lang="vi-VN" sz="1600">
                <a:solidFill>
                  <a:srgbClr val="383A42"/>
                </a:solidFill>
                <a:latin typeface="Consolas" panose="020B0609020204030204" pitchFamily="49" charset="0"/>
              </a:rPr>
              <a:t> graph</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u</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v</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r>
              <a:rPr lang="vi-VN" sz="1600">
                <a:solidFill>
                  <a:srgbClr val="7A82DA"/>
                </a:solidFill>
                <a:latin typeface="Consolas" panose="020B0609020204030204" pitchFamily="49" charset="0"/>
              </a:rPr>
              <a:t>&lt;</a:t>
            </a:r>
            <a:r>
              <a:rPr lang="vi-VN" sz="1600">
                <a:solidFill>
                  <a:srgbClr val="383A42"/>
                </a:solidFill>
                <a:latin typeface="Consolas" panose="020B0609020204030204" pitchFamily="49" charset="0"/>
              </a:rPr>
              <a:t>  key</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v</a:t>
            </a:r>
            <a:r>
              <a:rPr lang="vi-VN" sz="1600">
                <a:solidFill>
                  <a:srgbClr val="7A82DA"/>
                </a:solidFill>
                <a:latin typeface="Consolas" panose="020B0609020204030204" pitchFamily="49" charset="0"/>
              </a:rPr>
              <a:t>])</a:t>
            </a:r>
            <a:endParaRPr lang="vi-VN" sz="1600">
              <a:solidFill>
                <a:srgbClr val="383A42"/>
              </a:solidFill>
              <a:latin typeface="Consolas" panose="020B0609020204030204" pitchFamily="49" charset="0"/>
            </a:endParaRPr>
          </a:p>
          <a:p>
            <a:pPr defTabSz="914400"/>
            <a:r>
              <a:rPr lang="vi-VN" sz="1600">
                <a:solidFill>
                  <a:srgbClr val="383A42"/>
                </a:solidFill>
                <a:latin typeface="Consolas" panose="020B0609020204030204" pitchFamily="49" charset="0"/>
              </a:rPr>
              <a:t>                parent</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v</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u</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key</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v</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graph</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u</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v</a:t>
            </a:r>
            <a:r>
              <a:rPr lang="vi-VN" sz="1600">
                <a:solidFill>
                  <a:srgbClr val="7A82DA"/>
                </a:solidFill>
                <a:latin typeface="Consolas" panose="020B0609020204030204" pitchFamily="49" charset="0"/>
              </a:rPr>
              <a:t>];</a:t>
            </a:r>
            <a:endParaRPr lang="vi-VN" sz="1600">
              <a:solidFill>
                <a:srgbClr val="383A42"/>
              </a:solidFill>
              <a:latin typeface="Consolas" panose="020B0609020204030204" pitchFamily="49" charset="0"/>
            </a:endParaRPr>
          </a:p>
          <a:p>
            <a:pPr defTabSz="914400"/>
            <a:r>
              <a:rPr lang="vi-VN" sz="1600">
                <a:solidFill>
                  <a:srgbClr val="383A42"/>
                </a:solidFill>
                <a:latin typeface="Consolas" panose="020B0609020204030204" pitchFamily="49" charset="0"/>
              </a:rPr>
              <a:t>    </a:t>
            </a:r>
            <a:r>
              <a:rPr lang="vi-VN" sz="1600">
                <a:solidFill>
                  <a:srgbClr val="7A82DA"/>
                </a:solidFill>
                <a:latin typeface="Consolas" panose="020B0609020204030204" pitchFamily="49" charset="0"/>
              </a:rPr>
              <a:t>}</a:t>
            </a:r>
            <a:r>
              <a:rPr lang="vi-VN" sz="1600">
                <a:solidFill>
                  <a:srgbClr val="383A42"/>
                </a:solidFill>
                <a:latin typeface="Consolas" panose="020B0609020204030204" pitchFamily="49" charset="0"/>
              </a:rPr>
              <a:t>   </a:t>
            </a:r>
          </a:p>
          <a:p>
            <a:pPr defTabSz="914400"/>
            <a:r>
              <a:rPr lang="vi-VN" sz="1600">
                <a:solidFill>
                  <a:srgbClr val="7A82DA"/>
                </a:solidFill>
                <a:latin typeface="Consolas" panose="020B0609020204030204" pitchFamily="49" charset="0"/>
              </a:rPr>
              <a:t>}</a:t>
            </a:r>
            <a:endParaRPr lang="en-US" sz="1600">
              <a:solidFill>
                <a:srgbClr val="7A82DA"/>
              </a:solidFill>
              <a:latin typeface="Consolas" panose="020B0609020204030204" pitchFamily="49" charset="0"/>
            </a:endParaRPr>
          </a:p>
          <a:p>
            <a:pPr defTabSz="914400"/>
            <a:r>
              <a:rPr lang="en-US" sz="1600">
                <a:solidFill>
                  <a:prstClr val="white">
                    <a:lumMod val="50000"/>
                  </a:prstClr>
                </a:solidFill>
                <a:latin typeface="Consolas" panose="020B0609020204030204" pitchFamily="49" charset="0"/>
              </a:rPr>
              <a:t>// Đỉnh parent[v] là cha của đỉnh v trong cây bao trùm nhỏ nhất. VD: [0, 3, 0, 0, 1]</a:t>
            </a:r>
            <a:endParaRPr lang="en-US" sz="1600">
              <a:solidFill>
                <a:srgbClr val="0098DD"/>
              </a:solidFill>
              <a:latin typeface="Consolas" panose="020B0609020204030204" pitchFamily="49" charset="0"/>
            </a:endParaRPr>
          </a:p>
        </p:txBody>
      </p:sp>
      <p:sp>
        <p:nvSpPr>
          <p:cNvPr id="6" name="Rectangle: Rounded Corners 5">
            <a:extLst>
              <a:ext uri="{FF2B5EF4-FFF2-40B4-BE49-F238E27FC236}">
                <a16:creationId xmlns:a16="http://schemas.microsoft.com/office/drawing/2014/main" id="{D2A72E63-6582-4DE7-A725-7D40E6E90E2F}"/>
              </a:ext>
            </a:extLst>
          </p:cNvPr>
          <p:cNvSpPr/>
          <p:nvPr/>
        </p:nvSpPr>
        <p:spPr>
          <a:xfrm>
            <a:off x="9342408" y="1092370"/>
            <a:ext cx="2449899" cy="4804917"/>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400"/>
            <a:r>
              <a:rPr lang="en-US">
                <a:solidFill>
                  <a:srgbClr val="5B9BD5"/>
                </a:solidFill>
                <a:latin typeface="Montserrat Black"/>
              </a:rPr>
              <a:t>Độ phức tạp</a:t>
            </a:r>
            <a:endParaRPr lang="vi-VN">
              <a:solidFill>
                <a:srgbClr val="5B9BD5"/>
              </a:solidFill>
              <a:latin typeface="Montserrat Black"/>
            </a:endParaRPr>
          </a:p>
        </p:txBody>
      </p:sp>
      <p:sp>
        <p:nvSpPr>
          <p:cNvPr id="7" name="Rectangle 6">
            <a:extLst>
              <a:ext uri="{FF2B5EF4-FFF2-40B4-BE49-F238E27FC236}">
                <a16:creationId xmlns:a16="http://schemas.microsoft.com/office/drawing/2014/main" id="{6D336309-7F25-4A21-BEA0-CA2E6F677110}"/>
              </a:ext>
            </a:extLst>
          </p:cNvPr>
          <p:cNvSpPr/>
          <p:nvPr/>
        </p:nvSpPr>
        <p:spPr>
          <a:xfrm>
            <a:off x="2863970" y="1975452"/>
            <a:ext cx="8721305" cy="293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a:solidFill>
                  <a:srgbClr val="5B9BD5"/>
                </a:solidFill>
                <a:latin typeface="Montserrat Black"/>
              </a:rPr>
              <a:t>-------------------------------------------------------------------------------------------------------        1</a:t>
            </a:r>
            <a:endParaRPr lang="vi-VN">
              <a:solidFill>
                <a:srgbClr val="5B9BD5"/>
              </a:solidFill>
              <a:latin typeface="Montserrat Black"/>
            </a:endParaRPr>
          </a:p>
        </p:txBody>
      </p:sp>
      <p:sp>
        <p:nvSpPr>
          <p:cNvPr id="14" name="Rectangle 13">
            <a:extLst>
              <a:ext uri="{FF2B5EF4-FFF2-40B4-BE49-F238E27FC236}">
                <a16:creationId xmlns:a16="http://schemas.microsoft.com/office/drawing/2014/main" id="{48BF618C-208F-4F99-82FB-4478696B3FC8}"/>
              </a:ext>
            </a:extLst>
          </p:cNvPr>
          <p:cNvSpPr/>
          <p:nvPr/>
        </p:nvSpPr>
        <p:spPr>
          <a:xfrm>
            <a:off x="2869725" y="2222742"/>
            <a:ext cx="8721305" cy="293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a:solidFill>
                  <a:srgbClr val="5B9BD5"/>
                </a:solidFill>
                <a:latin typeface="Montserrat Black"/>
              </a:rPr>
              <a:t>-------------------------------------------------------------------------------------------------------        1</a:t>
            </a:r>
            <a:endParaRPr lang="vi-VN">
              <a:solidFill>
                <a:srgbClr val="5B9BD5"/>
              </a:solidFill>
              <a:latin typeface="Montserrat Black"/>
            </a:endParaRPr>
          </a:p>
        </p:txBody>
      </p:sp>
      <p:sp>
        <p:nvSpPr>
          <p:cNvPr id="15" name="Rectangle 14">
            <a:extLst>
              <a:ext uri="{FF2B5EF4-FFF2-40B4-BE49-F238E27FC236}">
                <a16:creationId xmlns:a16="http://schemas.microsoft.com/office/drawing/2014/main" id="{51F725ED-3E53-4B19-BC57-65E5D68FECAD}"/>
              </a:ext>
            </a:extLst>
          </p:cNvPr>
          <p:cNvSpPr/>
          <p:nvPr/>
        </p:nvSpPr>
        <p:spPr>
          <a:xfrm>
            <a:off x="2863970" y="2467152"/>
            <a:ext cx="8721305" cy="293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a:solidFill>
                  <a:srgbClr val="5B9BD5"/>
                </a:solidFill>
                <a:latin typeface="Montserrat Black"/>
              </a:rPr>
              <a:t>-------------------------------------------------------------------------------------------------------        1</a:t>
            </a:r>
            <a:endParaRPr lang="vi-VN">
              <a:solidFill>
                <a:srgbClr val="5B9BD5"/>
              </a:solidFill>
              <a:latin typeface="Montserrat Black"/>
            </a:endParaRPr>
          </a:p>
        </p:txBody>
      </p:sp>
      <p:sp>
        <p:nvSpPr>
          <p:cNvPr id="17" name="Rectangle 16">
            <a:extLst>
              <a:ext uri="{FF2B5EF4-FFF2-40B4-BE49-F238E27FC236}">
                <a16:creationId xmlns:a16="http://schemas.microsoft.com/office/drawing/2014/main" id="{A7AD4B20-0CF1-4116-ACB7-A6AE264959F9}"/>
              </a:ext>
            </a:extLst>
          </p:cNvPr>
          <p:cNvSpPr/>
          <p:nvPr/>
        </p:nvSpPr>
        <p:spPr>
          <a:xfrm>
            <a:off x="4261449" y="2700066"/>
            <a:ext cx="7323826" cy="293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a:solidFill>
                  <a:srgbClr val="5B9BD5"/>
                </a:solidFill>
                <a:latin typeface="Montserrat Black"/>
              </a:rPr>
              <a:t>-----------------------------------------------------------------------------------     V + 1</a:t>
            </a:r>
            <a:endParaRPr lang="vi-VN">
              <a:solidFill>
                <a:srgbClr val="5B9BD5"/>
              </a:solidFill>
              <a:latin typeface="Montserrat Black"/>
            </a:endParaRPr>
          </a:p>
        </p:txBody>
      </p:sp>
      <p:sp>
        <p:nvSpPr>
          <p:cNvPr id="18" name="Rectangle 17">
            <a:extLst>
              <a:ext uri="{FF2B5EF4-FFF2-40B4-BE49-F238E27FC236}">
                <a16:creationId xmlns:a16="http://schemas.microsoft.com/office/drawing/2014/main" id="{FBE878FA-E2FB-4D0A-AF04-B5410CDA49B4}"/>
              </a:ext>
            </a:extLst>
          </p:cNvPr>
          <p:cNvSpPr/>
          <p:nvPr/>
        </p:nvSpPr>
        <p:spPr>
          <a:xfrm>
            <a:off x="5736567" y="2941606"/>
            <a:ext cx="5831456" cy="293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a:solidFill>
                  <a:srgbClr val="5B9BD5"/>
                </a:solidFill>
                <a:latin typeface="Montserrat Black"/>
              </a:rPr>
              <a:t>--------------------------------------------------------------  1V  + 1V</a:t>
            </a:r>
            <a:endParaRPr lang="vi-VN">
              <a:solidFill>
                <a:srgbClr val="5B9BD5"/>
              </a:solidFill>
              <a:latin typeface="Montserrat Black"/>
            </a:endParaRPr>
          </a:p>
        </p:txBody>
      </p:sp>
      <p:sp>
        <p:nvSpPr>
          <p:cNvPr id="19" name="Rectangle 18">
            <a:extLst>
              <a:ext uri="{FF2B5EF4-FFF2-40B4-BE49-F238E27FC236}">
                <a16:creationId xmlns:a16="http://schemas.microsoft.com/office/drawing/2014/main" id="{FFB64157-9C4C-4E2F-A347-83F215FF56B4}"/>
              </a:ext>
            </a:extLst>
          </p:cNvPr>
          <p:cNvSpPr/>
          <p:nvPr/>
        </p:nvSpPr>
        <p:spPr>
          <a:xfrm>
            <a:off x="2389518" y="3188899"/>
            <a:ext cx="9201512" cy="293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a:solidFill>
                  <a:srgbClr val="5B9BD5"/>
                </a:solidFill>
                <a:latin typeface="Montserrat Black"/>
              </a:rPr>
              <a:t>--------------------------------------------------------------------------------------------------------------        1</a:t>
            </a:r>
            <a:endParaRPr lang="vi-VN">
              <a:solidFill>
                <a:srgbClr val="5B9BD5"/>
              </a:solidFill>
              <a:latin typeface="Montserrat Black"/>
            </a:endParaRPr>
          </a:p>
        </p:txBody>
      </p:sp>
      <p:sp>
        <p:nvSpPr>
          <p:cNvPr id="20" name="Rectangle 19">
            <a:extLst>
              <a:ext uri="{FF2B5EF4-FFF2-40B4-BE49-F238E27FC236}">
                <a16:creationId xmlns:a16="http://schemas.microsoft.com/office/drawing/2014/main" id="{F5E39DD3-E6B0-4529-9544-BC7E66820142}"/>
              </a:ext>
            </a:extLst>
          </p:cNvPr>
          <p:cNvSpPr/>
          <p:nvPr/>
        </p:nvSpPr>
        <p:spPr>
          <a:xfrm>
            <a:off x="2878346" y="3421810"/>
            <a:ext cx="8721305" cy="293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a:solidFill>
                  <a:srgbClr val="5B9BD5"/>
                </a:solidFill>
                <a:latin typeface="Montserrat Black"/>
              </a:rPr>
              <a:t>-------------------------------------------------------------------------------------------------------        1</a:t>
            </a:r>
            <a:endParaRPr lang="vi-VN">
              <a:solidFill>
                <a:srgbClr val="5B9BD5"/>
              </a:solidFill>
              <a:latin typeface="Montserrat Black"/>
            </a:endParaRPr>
          </a:p>
        </p:txBody>
      </p:sp>
      <p:sp>
        <p:nvSpPr>
          <p:cNvPr id="21" name="Rectangle 20">
            <a:extLst>
              <a:ext uri="{FF2B5EF4-FFF2-40B4-BE49-F238E27FC236}">
                <a16:creationId xmlns:a16="http://schemas.microsoft.com/office/drawing/2014/main" id="{D3FC520F-2668-4A33-900E-006B9D37C377}"/>
              </a:ext>
            </a:extLst>
          </p:cNvPr>
          <p:cNvSpPr/>
          <p:nvPr/>
        </p:nvSpPr>
        <p:spPr>
          <a:xfrm>
            <a:off x="6095999" y="3680604"/>
            <a:ext cx="5831456" cy="293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a:solidFill>
                  <a:srgbClr val="5B9BD5"/>
                </a:solidFill>
                <a:latin typeface="Montserrat Black"/>
              </a:rPr>
              <a:t>---------------------------------------------------------        V</a:t>
            </a:r>
            <a:endParaRPr lang="vi-VN">
              <a:solidFill>
                <a:srgbClr val="5B9BD5"/>
              </a:solidFill>
              <a:latin typeface="Montserrat Black"/>
            </a:endParaRPr>
          </a:p>
        </p:txBody>
      </p:sp>
      <p:sp>
        <p:nvSpPr>
          <p:cNvPr id="22" name="Rectangle 21">
            <a:extLst>
              <a:ext uri="{FF2B5EF4-FFF2-40B4-BE49-F238E27FC236}">
                <a16:creationId xmlns:a16="http://schemas.microsoft.com/office/drawing/2014/main" id="{57E98C6F-8F13-4AAC-9526-E4746A586A33}"/>
              </a:ext>
            </a:extLst>
          </p:cNvPr>
          <p:cNvSpPr/>
          <p:nvPr/>
        </p:nvSpPr>
        <p:spPr>
          <a:xfrm>
            <a:off x="4781905" y="3927893"/>
            <a:ext cx="6817745" cy="293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a:solidFill>
                  <a:srgbClr val="5B9BD5"/>
                </a:solidFill>
                <a:latin typeface="Montserrat Black"/>
              </a:rPr>
              <a:t>-------------------------------------------------------------------       1(V – 1)(5V + 4)</a:t>
            </a:r>
            <a:endParaRPr lang="vi-VN">
              <a:solidFill>
                <a:srgbClr val="5B9BD5"/>
              </a:solidFill>
              <a:latin typeface="Montserrat Black"/>
            </a:endParaRPr>
          </a:p>
        </p:txBody>
      </p:sp>
      <p:sp>
        <p:nvSpPr>
          <p:cNvPr id="23" name="Rectangle 22">
            <a:extLst>
              <a:ext uri="{FF2B5EF4-FFF2-40B4-BE49-F238E27FC236}">
                <a16:creationId xmlns:a16="http://schemas.microsoft.com/office/drawing/2014/main" id="{42518BE8-20F5-48B5-ADA2-F6C20CEA6F77}"/>
              </a:ext>
            </a:extLst>
          </p:cNvPr>
          <p:cNvSpPr/>
          <p:nvPr/>
        </p:nvSpPr>
        <p:spPr>
          <a:xfrm>
            <a:off x="3600100" y="4160810"/>
            <a:ext cx="7999550" cy="293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a:solidFill>
                  <a:srgbClr val="5B9BD5"/>
                </a:solidFill>
                <a:latin typeface="Montserrat Black"/>
              </a:rPr>
              <a:t>---------------------------------------------------------------------------------------------     V - 1</a:t>
            </a:r>
            <a:endParaRPr lang="vi-VN">
              <a:solidFill>
                <a:srgbClr val="5B9BD5"/>
              </a:solidFill>
              <a:latin typeface="Montserrat Black"/>
            </a:endParaRPr>
          </a:p>
        </p:txBody>
      </p:sp>
      <p:sp>
        <p:nvSpPr>
          <p:cNvPr id="24" name="Rectangle 23">
            <a:extLst>
              <a:ext uri="{FF2B5EF4-FFF2-40B4-BE49-F238E27FC236}">
                <a16:creationId xmlns:a16="http://schemas.microsoft.com/office/drawing/2014/main" id="{25B49E86-E5CE-4AC2-9BAC-3F4AC6A0F157}"/>
              </a:ext>
            </a:extLst>
          </p:cNvPr>
          <p:cNvSpPr/>
          <p:nvPr/>
        </p:nvSpPr>
        <p:spPr>
          <a:xfrm>
            <a:off x="4738779" y="4402343"/>
            <a:ext cx="6829244" cy="293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a:solidFill>
                  <a:srgbClr val="5B9BD5"/>
                </a:solidFill>
                <a:latin typeface="Montserrat Black"/>
              </a:rPr>
              <a:t>--------------------------------------------------------------------        (V + 1)(V - 1)</a:t>
            </a:r>
            <a:endParaRPr lang="vi-VN">
              <a:solidFill>
                <a:srgbClr val="5B9BD5"/>
              </a:solidFill>
              <a:latin typeface="Montserrat Black"/>
            </a:endParaRPr>
          </a:p>
        </p:txBody>
      </p:sp>
      <p:sp>
        <p:nvSpPr>
          <p:cNvPr id="25" name="Rectangle 24">
            <a:extLst>
              <a:ext uri="{FF2B5EF4-FFF2-40B4-BE49-F238E27FC236}">
                <a16:creationId xmlns:a16="http://schemas.microsoft.com/office/drawing/2014/main" id="{B0034671-5573-4BF1-80B4-D43953603708}"/>
              </a:ext>
            </a:extLst>
          </p:cNvPr>
          <p:cNvSpPr/>
          <p:nvPr/>
        </p:nvSpPr>
        <p:spPr>
          <a:xfrm>
            <a:off x="9204383" y="4661142"/>
            <a:ext cx="2763327" cy="293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a:solidFill>
                  <a:srgbClr val="5B9BD5"/>
                </a:solidFill>
                <a:latin typeface="Montserrat Black"/>
              </a:rPr>
              <a:t>----      1*V*(V - 1) * 3</a:t>
            </a:r>
            <a:endParaRPr lang="vi-VN">
              <a:solidFill>
                <a:srgbClr val="5B9BD5"/>
              </a:solidFill>
              <a:latin typeface="Montserrat Black"/>
            </a:endParaRPr>
          </a:p>
        </p:txBody>
      </p:sp>
      <p:sp>
        <p:nvSpPr>
          <p:cNvPr id="26" name="Rectangle 25">
            <a:extLst>
              <a:ext uri="{FF2B5EF4-FFF2-40B4-BE49-F238E27FC236}">
                <a16:creationId xmlns:a16="http://schemas.microsoft.com/office/drawing/2014/main" id="{DA2EAE77-BE89-4C8C-9CA7-88975F172185}"/>
              </a:ext>
            </a:extLst>
          </p:cNvPr>
          <p:cNvSpPr/>
          <p:nvPr/>
        </p:nvSpPr>
        <p:spPr>
          <a:xfrm>
            <a:off x="6696971" y="4894044"/>
            <a:ext cx="5831456" cy="293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a:solidFill>
                  <a:srgbClr val="5B9BD5"/>
                </a:solidFill>
                <a:latin typeface="Montserrat Black"/>
              </a:rPr>
              <a:t>----------------------------------------      1*V*(V - 1) * 2</a:t>
            </a:r>
            <a:endParaRPr lang="vi-VN">
              <a:solidFill>
                <a:srgbClr val="5B9BD5"/>
              </a:solidFill>
              <a:latin typeface="Montserrat Black"/>
            </a:endParaRPr>
          </a:p>
        </p:txBody>
      </p:sp>
      <p:sp>
        <p:nvSpPr>
          <p:cNvPr id="8" name="TextBox 7">
            <a:extLst>
              <a:ext uri="{FF2B5EF4-FFF2-40B4-BE49-F238E27FC236}">
                <a16:creationId xmlns:a16="http://schemas.microsoft.com/office/drawing/2014/main" id="{B48574BB-418B-416C-96FE-3FA1CECB9D3A}"/>
              </a:ext>
            </a:extLst>
          </p:cNvPr>
          <p:cNvSpPr txBox="1"/>
          <p:nvPr/>
        </p:nvSpPr>
        <p:spPr>
          <a:xfrm>
            <a:off x="9342408" y="5339758"/>
            <a:ext cx="2449899" cy="369332"/>
          </a:xfrm>
          <a:prstGeom prst="rect">
            <a:avLst/>
          </a:prstGeom>
          <a:noFill/>
        </p:spPr>
        <p:txBody>
          <a:bodyPr wrap="square" rtlCol="0">
            <a:spAutoFit/>
          </a:bodyPr>
          <a:lstStyle/>
          <a:p>
            <a:pPr algn="ctr" defTabSz="914400"/>
            <a:r>
              <a:rPr lang="en-US">
                <a:solidFill>
                  <a:srgbClr val="5B9BD5"/>
                </a:solidFill>
                <a:latin typeface="Montserrat Black"/>
              </a:rPr>
              <a:t>f(V) = 11V</a:t>
            </a:r>
            <a:r>
              <a:rPr lang="en-US" baseline="30000">
                <a:solidFill>
                  <a:srgbClr val="5B9BD5"/>
                </a:solidFill>
                <a:latin typeface="Montserrat Black"/>
              </a:rPr>
              <a:t>2</a:t>
            </a:r>
            <a:r>
              <a:rPr lang="en-US">
                <a:solidFill>
                  <a:srgbClr val="5B9BD5"/>
                </a:solidFill>
                <a:latin typeface="Montserrat Black"/>
              </a:rPr>
              <a:t> - V </a:t>
            </a:r>
            <a:endParaRPr lang="vi-VN">
              <a:solidFill>
                <a:srgbClr val="5B9BD5"/>
              </a:solidFill>
              <a:latin typeface="Montserrat Black"/>
            </a:endParaRPr>
          </a:p>
        </p:txBody>
      </p:sp>
      <p:cxnSp>
        <p:nvCxnSpPr>
          <p:cNvPr id="10" name="Straight Connector 9">
            <a:extLst>
              <a:ext uri="{FF2B5EF4-FFF2-40B4-BE49-F238E27FC236}">
                <a16:creationId xmlns:a16="http://schemas.microsoft.com/office/drawing/2014/main" id="{F5AF6DF9-1219-48EF-8484-E38C58073DCF}"/>
              </a:ext>
            </a:extLst>
          </p:cNvPr>
          <p:cNvCxnSpPr/>
          <p:nvPr/>
        </p:nvCxnSpPr>
        <p:spPr>
          <a:xfrm>
            <a:off x="9782352" y="5290854"/>
            <a:ext cx="158512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F8118BA-41EE-45C5-A892-9D9257BCCC37}"/>
              </a:ext>
            </a:extLst>
          </p:cNvPr>
          <p:cNvSpPr txBox="1"/>
          <p:nvPr/>
        </p:nvSpPr>
        <p:spPr>
          <a:xfrm>
            <a:off x="9575322" y="3269468"/>
            <a:ext cx="2024328" cy="523220"/>
          </a:xfrm>
          <a:prstGeom prst="rect">
            <a:avLst/>
          </a:prstGeom>
          <a:noFill/>
        </p:spPr>
        <p:txBody>
          <a:bodyPr wrap="square" rtlCol="0">
            <a:spAutoFit/>
          </a:bodyPr>
          <a:lstStyle/>
          <a:p>
            <a:pPr algn="ctr" defTabSz="914400"/>
            <a:r>
              <a:rPr lang="en-US" sz="2800">
                <a:solidFill>
                  <a:srgbClr val="5B9BD5"/>
                </a:solidFill>
                <a:latin typeface="Montserrat Black"/>
              </a:rPr>
              <a:t>O(V</a:t>
            </a:r>
            <a:r>
              <a:rPr lang="en-US" sz="2800" baseline="30000">
                <a:solidFill>
                  <a:srgbClr val="5B9BD5"/>
                </a:solidFill>
                <a:latin typeface="Montserrat Black"/>
              </a:rPr>
              <a:t>2</a:t>
            </a:r>
            <a:r>
              <a:rPr lang="en-US" sz="2800">
                <a:solidFill>
                  <a:srgbClr val="5B9BD5"/>
                </a:solidFill>
                <a:latin typeface="Montserrat Black"/>
              </a:rPr>
              <a:t>)</a:t>
            </a:r>
            <a:endParaRPr lang="vi-VN" sz="2800">
              <a:solidFill>
                <a:srgbClr val="5B9BD5"/>
              </a:solidFill>
              <a:latin typeface="Montserrat Black"/>
            </a:endParaRPr>
          </a:p>
        </p:txBody>
      </p:sp>
    </p:spTree>
    <p:extLst>
      <p:ext uri="{BB962C8B-B14F-4D97-AF65-F5344CB8AC3E}">
        <p14:creationId xmlns:p14="http://schemas.microsoft.com/office/powerpoint/2010/main" val="19221435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fad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1" nodeType="clickEffect">
                                  <p:stCondLst>
                                    <p:cond delay="0"/>
                                  </p:stCondLst>
                                  <p:childTnLst>
                                    <p:animEffect transition="out" filter="fade">
                                      <p:cBhvr>
                                        <p:cTn id="84" dur="500"/>
                                        <p:tgtEl>
                                          <p:spTgt spid="7"/>
                                        </p:tgtEl>
                                      </p:cBhvr>
                                    </p:animEffect>
                                    <p:set>
                                      <p:cBhvr>
                                        <p:cTn id="85" dur="1" fill="hold">
                                          <p:stCondLst>
                                            <p:cond delay="499"/>
                                          </p:stCondLst>
                                        </p:cTn>
                                        <p:tgtEl>
                                          <p:spTgt spid="7"/>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14"/>
                                        </p:tgtEl>
                                      </p:cBhvr>
                                    </p:animEffect>
                                    <p:set>
                                      <p:cBhvr>
                                        <p:cTn id="88" dur="1" fill="hold">
                                          <p:stCondLst>
                                            <p:cond delay="499"/>
                                          </p:stCondLst>
                                        </p:cTn>
                                        <p:tgtEl>
                                          <p:spTgt spid="14"/>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15"/>
                                        </p:tgtEl>
                                      </p:cBhvr>
                                    </p:animEffect>
                                    <p:set>
                                      <p:cBhvr>
                                        <p:cTn id="91" dur="1" fill="hold">
                                          <p:stCondLst>
                                            <p:cond delay="499"/>
                                          </p:stCondLst>
                                        </p:cTn>
                                        <p:tgtEl>
                                          <p:spTgt spid="15"/>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7"/>
                                        </p:tgtEl>
                                      </p:cBhvr>
                                    </p:animEffect>
                                    <p:set>
                                      <p:cBhvr>
                                        <p:cTn id="94" dur="1" fill="hold">
                                          <p:stCondLst>
                                            <p:cond delay="499"/>
                                          </p:stCondLst>
                                        </p:cTn>
                                        <p:tgtEl>
                                          <p:spTgt spid="17"/>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18"/>
                                        </p:tgtEl>
                                      </p:cBhvr>
                                    </p:animEffect>
                                    <p:set>
                                      <p:cBhvr>
                                        <p:cTn id="97" dur="1" fill="hold">
                                          <p:stCondLst>
                                            <p:cond delay="499"/>
                                          </p:stCondLst>
                                        </p:cTn>
                                        <p:tgtEl>
                                          <p:spTgt spid="18"/>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19"/>
                                        </p:tgtEl>
                                      </p:cBhvr>
                                    </p:animEffect>
                                    <p:set>
                                      <p:cBhvr>
                                        <p:cTn id="100" dur="1" fill="hold">
                                          <p:stCondLst>
                                            <p:cond delay="499"/>
                                          </p:stCondLst>
                                        </p:cTn>
                                        <p:tgtEl>
                                          <p:spTgt spid="19"/>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20"/>
                                        </p:tgtEl>
                                      </p:cBhvr>
                                    </p:animEffect>
                                    <p:set>
                                      <p:cBhvr>
                                        <p:cTn id="103" dur="1" fill="hold">
                                          <p:stCondLst>
                                            <p:cond delay="499"/>
                                          </p:stCondLst>
                                        </p:cTn>
                                        <p:tgtEl>
                                          <p:spTgt spid="20"/>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21"/>
                                        </p:tgtEl>
                                      </p:cBhvr>
                                    </p:animEffect>
                                    <p:set>
                                      <p:cBhvr>
                                        <p:cTn id="106" dur="1" fill="hold">
                                          <p:stCondLst>
                                            <p:cond delay="499"/>
                                          </p:stCondLst>
                                        </p:cTn>
                                        <p:tgtEl>
                                          <p:spTgt spid="21"/>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22"/>
                                        </p:tgtEl>
                                      </p:cBhvr>
                                    </p:animEffect>
                                    <p:set>
                                      <p:cBhvr>
                                        <p:cTn id="109" dur="1" fill="hold">
                                          <p:stCondLst>
                                            <p:cond delay="499"/>
                                          </p:stCondLst>
                                        </p:cTn>
                                        <p:tgtEl>
                                          <p:spTgt spid="22"/>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23"/>
                                        </p:tgtEl>
                                      </p:cBhvr>
                                    </p:animEffect>
                                    <p:set>
                                      <p:cBhvr>
                                        <p:cTn id="112" dur="1" fill="hold">
                                          <p:stCondLst>
                                            <p:cond delay="499"/>
                                          </p:stCondLst>
                                        </p:cTn>
                                        <p:tgtEl>
                                          <p:spTgt spid="23"/>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24"/>
                                        </p:tgtEl>
                                      </p:cBhvr>
                                    </p:animEffect>
                                    <p:set>
                                      <p:cBhvr>
                                        <p:cTn id="115" dur="1" fill="hold">
                                          <p:stCondLst>
                                            <p:cond delay="499"/>
                                          </p:stCondLst>
                                        </p:cTn>
                                        <p:tgtEl>
                                          <p:spTgt spid="24"/>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25"/>
                                        </p:tgtEl>
                                      </p:cBhvr>
                                    </p:animEffect>
                                    <p:set>
                                      <p:cBhvr>
                                        <p:cTn id="118" dur="1" fill="hold">
                                          <p:stCondLst>
                                            <p:cond delay="499"/>
                                          </p:stCondLst>
                                        </p:cTn>
                                        <p:tgtEl>
                                          <p:spTgt spid="25"/>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26"/>
                                        </p:tgtEl>
                                      </p:cBhvr>
                                    </p:animEffect>
                                    <p:set>
                                      <p:cBhvr>
                                        <p:cTn id="121" dur="1" fill="hold">
                                          <p:stCondLst>
                                            <p:cond delay="499"/>
                                          </p:stCondLst>
                                        </p:cTn>
                                        <p:tgtEl>
                                          <p:spTgt spid="26"/>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0"/>
                                        </p:tgtEl>
                                      </p:cBhvr>
                                    </p:animEffect>
                                    <p:set>
                                      <p:cBhvr>
                                        <p:cTn id="124" dur="1" fill="hold">
                                          <p:stCondLst>
                                            <p:cond delay="499"/>
                                          </p:stCondLst>
                                        </p:cTn>
                                        <p:tgtEl>
                                          <p:spTgt spid="10"/>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8"/>
                                        </p:tgtEl>
                                      </p:cBhvr>
                                    </p:animEffect>
                                    <p:set>
                                      <p:cBhvr>
                                        <p:cTn id="127" dur="1" fill="hold">
                                          <p:stCondLst>
                                            <p:cond delay="499"/>
                                          </p:stCondLst>
                                        </p:cTn>
                                        <p:tgtEl>
                                          <p:spTgt spid="8"/>
                                        </p:tgtEl>
                                        <p:attrNameLst>
                                          <p:attrName>style.visibility</p:attrName>
                                        </p:attrNameLst>
                                      </p:cBhvr>
                                      <p:to>
                                        <p:strVal val="hidden"/>
                                      </p:to>
                                    </p:set>
                                  </p:childTnLst>
                                </p:cTn>
                              </p:par>
                              <p:par>
                                <p:cTn id="128" presetID="10" presetClass="entr" presetSubtype="0" fill="hold" grpId="0" nodeType="withEffect">
                                  <p:stCondLst>
                                    <p:cond delay="0"/>
                                  </p:stCondLst>
                                  <p:childTnLst>
                                    <p:set>
                                      <p:cBhvr>
                                        <p:cTn id="129" dur="1" fill="hold">
                                          <p:stCondLst>
                                            <p:cond delay="0"/>
                                          </p:stCondLst>
                                        </p:cTn>
                                        <p:tgtEl>
                                          <p:spTgt spid="27"/>
                                        </p:tgtEl>
                                        <p:attrNameLst>
                                          <p:attrName>style.visibility</p:attrName>
                                        </p:attrNameLst>
                                      </p:cBhvr>
                                      <p:to>
                                        <p:strVal val="visible"/>
                                      </p:to>
                                    </p:set>
                                    <p:animEffect transition="in" filter="fade">
                                      <p:cBhvr>
                                        <p:cTn id="1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7" grpId="1"/>
      <p:bldP spid="14" grpId="0"/>
      <p:bldP spid="14" grpId="1"/>
      <p:bldP spid="15" grpId="0"/>
      <p:bldP spid="15"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8" grpId="0"/>
      <p:bldP spid="8" grpId="1"/>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8939" y="426723"/>
            <a:ext cx="9109165" cy="707886"/>
          </a:xfrm>
          <a:prstGeom prst="rect">
            <a:avLst/>
          </a:prstGeom>
          <a:noFill/>
        </p:spPr>
        <p:txBody>
          <a:bodyPr wrap="square" rtlCol="0">
            <a:spAutoFit/>
          </a:bodyPr>
          <a:lstStyle/>
          <a:p>
            <a:pPr defTabSz="914400"/>
            <a:r>
              <a:rPr lang="vi-VN" sz="4000" b="1" u="sng" dirty="0" smtClean="0">
                <a:solidFill>
                  <a:srgbClr val="CC0000"/>
                </a:solidFill>
                <a:effectLst>
                  <a:outerShdw blurRad="38100" dist="38100" dir="2700000" algn="tl">
                    <a:srgbClr val="000000">
                      <a:alpha val="43137"/>
                    </a:srgbClr>
                  </a:outerShdw>
                </a:effectLst>
              </a:rPr>
              <a:t>Ý tưởng thuật toán Kruskal</a:t>
            </a:r>
            <a:endParaRPr lang="vi-VN" sz="4000" b="1" u="sng" dirty="0">
              <a:solidFill>
                <a:srgbClr val="CC0000"/>
              </a:solidFill>
              <a:effectLst>
                <a:outerShdw blurRad="38100" dist="38100" dir="2700000" algn="tl">
                  <a:srgbClr val="000000">
                    <a:alpha val="43137"/>
                  </a:srgbClr>
                </a:outerShdw>
              </a:effectLst>
            </a:endParaRPr>
          </a:p>
        </p:txBody>
      </p:sp>
      <p:sp>
        <p:nvSpPr>
          <p:cNvPr id="3" name="TextBox 2"/>
          <p:cNvSpPr txBox="1"/>
          <p:nvPr/>
        </p:nvSpPr>
        <p:spPr>
          <a:xfrm>
            <a:off x="818609" y="1393375"/>
            <a:ext cx="9496969" cy="5447645"/>
          </a:xfrm>
          <a:prstGeom prst="rect">
            <a:avLst/>
          </a:prstGeom>
          <a:noFill/>
        </p:spPr>
        <p:txBody>
          <a:bodyPr wrap="square" rtlCol="0">
            <a:spAutoFit/>
          </a:bodyPr>
          <a:lstStyle/>
          <a:p>
            <a:pPr marL="285750" indent="-285750" defTabSz="914400">
              <a:buFont typeface="Arial" panose="020B0604020202020204" pitchFamily="34" charset="0"/>
              <a:buChar char="•"/>
            </a:pPr>
            <a:r>
              <a:rPr lang="en-US" sz="3200" dirty="0" err="1">
                <a:solidFill>
                  <a:srgbClr val="526EAE"/>
                </a:solidFill>
                <a:latin typeface="Arial" panose="020B0604020202020204" pitchFamily="34" charset="0"/>
                <a:cs typeface="Arial" panose="020B0604020202020204" pitchFamily="34" charset="0"/>
              </a:rPr>
              <a:t>Sắp</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xếp</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danh</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sách</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các</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cạnh</a:t>
            </a:r>
            <a:r>
              <a:rPr lang="en-US" sz="3200" dirty="0">
                <a:solidFill>
                  <a:srgbClr val="526EAE"/>
                </a:solidFill>
                <a:latin typeface="Arial" panose="020B0604020202020204" pitchFamily="34" charset="0"/>
                <a:cs typeface="Arial" panose="020B0604020202020204" pitchFamily="34" charset="0"/>
              </a:rPr>
              <a:t> E </a:t>
            </a:r>
            <a:r>
              <a:rPr lang="en-US" sz="3200" dirty="0" err="1">
                <a:solidFill>
                  <a:srgbClr val="526EAE"/>
                </a:solidFill>
                <a:latin typeface="Arial" panose="020B0604020202020204" pitchFamily="34" charset="0"/>
                <a:cs typeface="Arial" panose="020B0604020202020204" pitchFamily="34" charset="0"/>
              </a:rPr>
              <a:t>của</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đồ</a:t>
            </a:r>
            <a:r>
              <a:rPr lang="en-US" sz="3200" dirty="0">
                <a:solidFill>
                  <a:srgbClr val="526EAE"/>
                </a:solidFill>
                <a:latin typeface="Arial" panose="020B0604020202020204" pitchFamily="34" charset="0"/>
                <a:cs typeface="Arial" panose="020B0604020202020204" pitchFamily="34" charset="0"/>
              </a:rPr>
              <a:t> </a:t>
            </a:r>
            <a:r>
              <a:rPr lang="en-US" sz="3200" dirty="0" err="1" smtClean="0">
                <a:solidFill>
                  <a:srgbClr val="526EAE"/>
                </a:solidFill>
                <a:latin typeface="Arial" panose="020B0604020202020204" pitchFamily="34" charset="0"/>
                <a:cs typeface="Arial" panose="020B0604020202020204" pitchFamily="34" charset="0"/>
              </a:rPr>
              <a:t>thị</a:t>
            </a:r>
            <a:r>
              <a:rPr lang="en-US" sz="3200" dirty="0" smtClean="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theo</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trọng</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số</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tăng</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dần</a:t>
            </a:r>
            <a:r>
              <a:rPr lang="en-US" sz="3200" dirty="0">
                <a:solidFill>
                  <a:srgbClr val="526EAE"/>
                </a:solidFill>
                <a:latin typeface="Arial" panose="020B0604020202020204" pitchFamily="34" charset="0"/>
                <a:cs typeface="Arial" panose="020B0604020202020204" pitchFamily="34" charset="0"/>
              </a:rPr>
              <a:t>. </a:t>
            </a:r>
            <a:endParaRPr lang="vi-VN" sz="3200" dirty="0">
              <a:solidFill>
                <a:srgbClr val="526EAE"/>
              </a:solidFill>
              <a:cs typeface="Arial" panose="020B0604020202020204" pitchFamily="34" charset="0"/>
            </a:endParaRPr>
          </a:p>
          <a:p>
            <a:pPr marL="285750" indent="-285750" defTabSz="914400">
              <a:buFont typeface="Arial" panose="020B0604020202020204" pitchFamily="34" charset="0"/>
              <a:buChar char="•"/>
            </a:pPr>
            <a:r>
              <a:rPr lang="en-US" sz="3200" dirty="0" err="1">
                <a:solidFill>
                  <a:srgbClr val="526EAE"/>
                </a:solidFill>
                <a:latin typeface="Arial" panose="020B0604020202020204" pitchFamily="34" charset="0"/>
                <a:cs typeface="Arial" panose="020B0604020202020204" pitchFamily="34" charset="0"/>
              </a:rPr>
              <a:t>Sau</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đó</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chúng</a:t>
            </a:r>
            <a:r>
              <a:rPr lang="en-US" sz="3200" dirty="0">
                <a:solidFill>
                  <a:srgbClr val="526EAE"/>
                </a:solidFill>
                <a:latin typeface="Arial" panose="020B0604020202020204" pitchFamily="34" charset="0"/>
                <a:cs typeface="Arial" panose="020B0604020202020204" pitchFamily="34" charset="0"/>
              </a:rPr>
              <a:t> ta </a:t>
            </a:r>
            <a:r>
              <a:rPr lang="en-US" sz="3200" dirty="0" err="1">
                <a:solidFill>
                  <a:srgbClr val="526EAE"/>
                </a:solidFill>
                <a:latin typeface="Arial" panose="020B0604020202020204" pitchFamily="34" charset="0"/>
                <a:cs typeface="Arial" panose="020B0604020202020204" pitchFamily="34" charset="0"/>
              </a:rPr>
              <a:t>bắt</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đầu</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thêm</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các</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cạnh</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vào</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đồ</a:t>
            </a:r>
            <a:r>
              <a:rPr lang="en-US" sz="3200" dirty="0">
                <a:solidFill>
                  <a:srgbClr val="526EAE"/>
                </a:solidFill>
                <a:latin typeface="Arial" panose="020B0604020202020204" pitchFamily="34" charset="0"/>
                <a:cs typeface="Arial" panose="020B0604020202020204" pitchFamily="34" charset="0"/>
              </a:rPr>
              <a:t> </a:t>
            </a:r>
            <a:r>
              <a:rPr lang="en-US" sz="3200" dirty="0" err="1" smtClean="0">
                <a:solidFill>
                  <a:srgbClr val="526EAE"/>
                </a:solidFill>
                <a:latin typeface="Arial" panose="020B0604020202020204" pitchFamily="34" charset="0"/>
                <a:cs typeface="Arial" panose="020B0604020202020204" pitchFamily="34" charset="0"/>
              </a:rPr>
              <a:t>thị</a:t>
            </a:r>
            <a:r>
              <a:rPr lang="en-US" sz="3200" dirty="0" smtClean="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bắt</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đầu</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từ</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cạnh</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có</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trọng</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số</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thấp</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nhất</a:t>
            </a:r>
            <a:r>
              <a:rPr lang="en-US" sz="3200" dirty="0">
                <a:solidFill>
                  <a:srgbClr val="526EAE"/>
                </a:solidFill>
                <a:latin typeface="Arial" panose="020B0604020202020204" pitchFamily="34" charset="0"/>
                <a:cs typeface="Arial" panose="020B0604020202020204" pitchFamily="34" charset="0"/>
              </a:rPr>
              <a:t>. </a:t>
            </a:r>
            <a:endParaRPr lang="vi-VN" sz="3200" dirty="0">
              <a:solidFill>
                <a:srgbClr val="526EAE"/>
              </a:solidFill>
              <a:cs typeface="Arial" panose="020B0604020202020204" pitchFamily="34" charset="0"/>
            </a:endParaRPr>
          </a:p>
          <a:p>
            <a:pPr marL="285750" indent="-285750" defTabSz="914400">
              <a:buFont typeface="Arial" panose="020B0604020202020204" pitchFamily="34" charset="0"/>
              <a:buChar char="•"/>
            </a:pPr>
            <a:r>
              <a:rPr lang="en-US" sz="3200" dirty="0" err="1">
                <a:solidFill>
                  <a:srgbClr val="526EAE"/>
                </a:solidFill>
                <a:latin typeface="Arial" panose="020B0604020202020204" pitchFamily="34" charset="0"/>
                <a:cs typeface="Arial" panose="020B0604020202020204" pitchFamily="34" charset="0"/>
              </a:rPr>
              <a:t>Tại</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bất</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cứ</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thời</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điểm</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nào</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chúng</a:t>
            </a:r>
            <a:r>
              <a:rPr lang="en-US" sz="3200" dirty="0">
                <a:solidFill>
                  <a:srgbClr val="526EAE"/>
                </a:solidFill>
                <a:latin typeface="Arial" panose="020B0604020202020204" pitchFamily="34" charset="0"/>
                <a:cs typeface="Arial" panose="020B0604020202020204" pitchFamily="34" charset="0"/>
              </a:rPr>
              <a:t> ta </a:t>
            </a:r>
            <a:r>
              <a:rPr lang="en-US" sz="3200" dirty="0" err="1">
                <a:solidFill>
                  <a:srgbClr val="526EAE"/>
                </a:solidFill>
                <a:latin typeface="Arial" panose="020B0604020202020204" pitchFamily="34" charset="0"/>
                <a:cs typeface="Arial" panose="020B0604020202020204" pitchFamily="34" charset="0"/>
              </a:rPr>
              <a:t>cũng</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cần</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kiểm</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tra</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các</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thuộc</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tính</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của</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cây</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khung</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có</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còn</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được</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duy</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trì</a:t>
            </a:r>
            <a:r>
              <a:rPr lang="en-US" sz="3200" dirty="0">
                <a:solidFill>
                  <a:srgbClr val="526EAE"/>
                </a:solidFill>
                <a:latin typeface="Arial" panose="020B0604020202020204" pitchFamily="34" charset="0"/>
                <a:cs typeface="Arial" panose="020B0604020202020204" pitchFamily="34" charset="0"/>
              </a:rPr>
              <a:t> hay </a:t>
            </a:r>
            <a:r>
              <a:rPr lang="en-US" sz="3200" dirty="0" err="1">
                <a:solidFill>
                  <a:srgbClr val="526EAE"/>
                </a:solidFill>
                <a:latin typeface="Arial" panose="020B0604020202020204" pitchFamily="34" charset="0"/>
                <a:cs typeface="Arial" panose="020B0604020202020204" pitchFamily="34" charset="0"/>
              </a:rPr>
              <a:t>không</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Trong</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trường</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hợp</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khi</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thêm</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một</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cạnh</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mà</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làm</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phá</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vỡ</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thuộc</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tính</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của</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cây</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khung</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thì</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chúng</a:t>
            </a:r>
            <a:r>
              <a:rPr lang="en-US" sz="3200" dirty="0">
                <a:solidFill>
                  <a:srgbClr val="526EAE"/>
                </a:solidFill>
                <a:latin typeface="Arial" panose="020B0604020202020204" pitchFamily="34" charset="0"/>
                <a:cs typeface="Arial" panose="020B0604020202020204" pitchFamily="34" charset="0"/>
              </a:rPr>
              <a:t> ta </a:t>
            </a:r>
            <a:r>
              <a:rPr lang="en-US" sz="3200" dirty="0" err="1">
                <a:solidFill>
                  <a:srgbClr val="526EAE"/>
                </a:solidFill>
                <a:latin typeface="Arial" panose="020B0604020202020204" pitchFamily="34" charset="0"/>
                <a:cs typeface="Arial" panose="020B0604020202020204" pitchFamily="34" charset="0"/>
              </a:rPr>
              <a:t>cần</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cân</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nhắc</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việc</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không</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thêm</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cạnh</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đó</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vào</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đồ</a:t>
            </a:r>
            <a:r>
              <a:rPr lang="en-US" sz="3200" dirty="0">
                <a:solidFill>
                  <a:srgbClr val="526EAE"/>
                </a:solidFill>
                <a:latin typeface="Arial" panose="020B0604020202020204" pitchFamily="34" charset="0"/>
                <a:cs typeface="Arial" panose="020B0604020202020204" pitchFamily="34" charset="0"/>
              </a:rPr>
              <a:t> </a:t>
            </a:r>
            <a:r>
              <a:rPr lang="en-US" sz="3200" dirty="0" err="1">
                <a:solidFill>
                  <a:srgbClr val="526EAE"/>
                </a:solidFill>
                <a:latin typeface="Arial" panose="020B0604020202020204" pitchFamily="34" charset="0"/>
                <a:cs typeface="Arial" panose="020B0604020202020204" pitchFamily="34" charset="0"/>
              </a:rPr>
              <a:t>thị</a:t>
            </a:r>
            <a:endParaRPr lang="vi-VN" sz="3200" dirty="0">
              <a:solidFill>
                <a:srgbClr val="526EAE"/>
              </a:solidFill>
              <a:cs typeface="Arial" panose="020B0604020202020204" pitchFamily="34" charset="0"/>
            </a:endParaRPr>
          </a:p>
          <a:p>
            <a:pPr marL="285750" indent="-285750" defTabSz="914400">
              <a:buFont typeface="Arial" panose="020B0604020202020204" pitchFamily="34" charset="0"/>
              <a:buChar char="•"/>
            </a:pPr>
            <a:endParaRPr lang="vi-VN" sz="2800" dirty="0">
              <a:solidFill>
                <a:srgbClr val="92D050"/>
              </a:solidFill>
            </a:endParaRPr>
          </a:p>
        </p:txBody>
      </p:sp>
    </p:spTree>
    <p:extLst>
      <p:ext uri="{BB962C8B-B14F-4D97-AF65-F5344CB8AC3E}">
        <p14:creationId xmlns:p14="http://schemas.microsoft.com/office/powerpoint/2010/main" val="35221917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8939" y="426721"/>
            <a:ext cx="9109165" cy="707886"/>
          </a:xfrm>
          <a:prstGeom prst="rect">
            <a:avLst/>
          </a:prstGeom>
          <a:noFill/>
        </p:spPr>
        <p:txBody>
          <a:bodyPr wrap="square" rtlCol="0">
            <a:spAutoFit/>
          </a:bodyPr>
          <a:lstStyle/>
          <a:p>
            <a:pPr defTabSz="914400"/>
            <a:r>
              <a:rPr lang="vi-VN" sz="4000" b="1" u="sng" dirty="0" smtClean="0">
                <a:solidFill>
                  <a:srgbClr val="CC0000"/>
                </a:solidFill>
                <a:effectLst>
                  <a:outerShdw blurRad="38100" dist="38100" dir="2700000" algn="tl">
                    <a:srgbClr val="000000">
                      <a:alpha val="43137"/>
                    </a:srgbClr>
                  </a:outerShdw>
                </a:effectLst>
              </a:rPr>
              <a:t> Ví dụ minh họa</a:t>
            </a:r>
            <a:endParaRPr lang="vi-VN" sz="4000" b="1" u="sng" dirty="0">
              <a:solidFill>
                <a:srgbClr val="CC0000"/>
              </a:solidFill>
              <a:effectLst>
                <a:outerShdw blurRad="38100" dist="38100" dir="2700000" algn="tl">
                  <a:srgbClr val="000000">
                    <a:alpha val="43137"/>
                  </a:srgbClr>
                </a:outerShdw>
              </a:effectLst>
            </a:endParaRPr>
          </a:p>
        </p:txBody>
      </p:sp>
      <p:sp>
        <p:nvSpPr>
          <p:cNvPr id="3" name="Oval 2"/>
          <p:cNvSpPr/>
          <p:nvPr/>
        </p:nvSpPr>
        <p:spPr>
          <a:xfrm>
            <a:off x="3004459" y="1536131"/>
            <a:ext cx="679268" cy="65314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vi-VN" dirty="0">
                <a:solidFill>
                  <a:prstClr val="black"/>
                </a:solidFill>
              </a:rPr>
              <a:t>1</a:t>
            </a:r>
          </a:p>
        </p:txBody>
      </p:sp>
      <p:sp>
        <p:nvSpPr>
          <p:cNvPr id="4" name="Oval 3"/>
          <p:cNvSpPr/>
          <p:nvPr/>
        </p:nvSpPr>
        <p:spPr>
          <a:xfrm>
            <a:off x="1219202" y="3130730"/>
            <a:ext cx="679268" cy="65314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vi-VN" dirty="0" smtClean="0">
                <a:solidFill>
                  <a:prstClr val="black"/>
                </a:solidFill>
              </a:rPr>
              <a:t>5</a:t>
            </a:r>
            <a:endParaRPr lang="vi-VN" dirty="0">
              <a:solidFill>
                <a:prstClr val="black"/>
              </a:solidFill>
            </a:endParaRPr>
          </a:p>
        </p:txBody>
      </p:sp>
      <p:sp>
        <p:nvSpPr>
          <p:cNvPr id="6" name="Oval 5"/>
          <p:cNvSpPr/>
          <p:nvPr/>
        </p:nvSpPr>
        <p:spPr>
          <a:xfrm>
            <a:off x="4759235" y="5475201"/>
            <a:ext cx="679268" cy="65314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vi-VN" dirty="0" smtClean="0">
                <a:solidFill>
                  <a:prstClr val="black"/>
                </a:solidFill>
              </a:rPr>
              <a:t>3</a:t>
            </a:r>
            <a:endParaRPr lang="vi-VN" dirty="0">
              <a:solidFill>
                <a:prstClr val="black"/>
              </a:solidFill>
            </a:endParaRPr>
          </a:p>
        </p:txBody>
      </p:sp>
      <p:sp>
        <p:nvSpPr>
          <p:cNvPr id="7" name="Oval 6"/>
          <p:cNvSpPr/>
          <p:nvPr/>
        </p:nvSpPr>
        <p:spPr>
          <a:xfrm>
            <a:off x="1219202" y="5475202"/>
            <a:ext cx="679268" cy="65314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vi-VN" dirty="0" smtClean="0">
                <a:solidFill>
                  <a:prstClr val="black"/>
                </a:solidFill>
              </a:rPr>
              <a:t>4</a:t>
            </a:r>
            <a:endParaRPr lang="vi-VN" dirty="0">
              <a:solidFill>
                <a:prstClr val="black"/>
              </a:solidFill>
            </a:endParaRPr>
          </a:p>
        </p:txBody>
      </p:sp>
      <p:sp>
        <p:nvSpPr>
          <p:cNvPr id="8" name="Oval 7"/>
          <p:cNvSpPr/>
          <p:nvPr/>
        </p:nvSpPr>
        <p:spPr>
          <a:xfrm>
            <a:off x="4759235" y="3130730"/>
            <a:ext cx="679268" cy="65314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vi-VN" dirty="0" smtClean="0">
                <a:solidFill>
                  <a:prstClr val="black"/>
                </a:solidFill>
              </a:rPr>
              <a:t>2</a:t>
            </a:r>
            <a:endParaRPr lang="vi-VN" dirty="0">
              <a:solidFill>
                <a:prstClr val="black"/>
              </a:solidFill>
            </a:endParaRPr>
          </a:p>
        </p:txBody>
      </p:sp>
      <p:cxnSp>
        <p:nvCxnSpPr>
          <p:cNvPr id="12" name="Straight Connector 11"/>
          <p:cNvCxnSpPr>
            <a:stCxn id="3" idx="2"/>
            <a:endCxn id="4" idx="0"/>
          </p:cNvCxnSpPr>
          <p:nvPr/>
        </p:nvCxnSpPr>
        <p:spPr>
          <a:xfrm flipH="1">
            <a:off x="1558837" y="1862706"/>
            <a:ext cx="1445623" cy="12680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3" idx="6"/>
            <a:endCxn id="8" idx="0"/>
          </p:cNvCxnSpPr>
          <p:nvPr/>
        </p:nvCxnSpPr>
        <p:spPr>
          <a:xfrm>
            <a:off x="3683727" y="1862702"/>
            <a:ext cx="1415143" cy="12680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4" idx="4"/>
            <a:endCxn id="7" idx="0"/>
          </p:cNvCxnSpPr>
          <p:nvPr/>
        </p:nvCxnSpPr>
        <p:spPr>
          <a:xfrm>
            <a:off x="1558835" y="3783872"/>
            <a:ext cx="0" cy="16913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7" idx="6"/>
            <a:endCxn id="6" idx="2"/>
          </p:cNvCxnSpPr>
          <p:nvPr/>
        </p:nvCxnSpPr>
        <p:spPr>
          <a:xfrm flipV="1">
            <a:off x="1898468" y="5801773"/>
            <a:ext cx="286076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8" idx="4"/>
            <a:endCxn id="6" idx="0"/>
          </p:cNvCxnSpPr>
          <p:nvPr/>
        </p:nvCxnSpPr>
        <p:spPr>
          <a:xfrm>
            <a:off x="5098868" y="3783871"/>
            <a:ext cx="0" cy="16913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4" idx="5"/>
            <a:endCxn id="6" idx="1"/>
          </p:cNvCxnSpPr>
          <p:nvPr/>
        </p:nvCxnSpPr>
        <p:spPr>
          <a:xfrm>
            <a:off x="1798992" y="3688225"/>
            <a:ext cx="3059719" cy="18826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 idx="6"/>
            <a:endCxn id="8" idx="2"/>
          </p:cNvCxnSpPr>
          <p:nvPr/>
        </p:nvCxnSpPr>
        <p:spPr>
          <a:xfrm flipV="1">
            <a:off x="1898468" y="3457301"/>
            <a:ext cx="286076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rot="19198212">
            <a:off x="1972358" y="2048952"/>
            <a:ext cx="383177" cy="461665"/>
          </a:xfrm>
          <a:prstGeom prst="rect">
            <a:avLst/>
          </a:prstGeom>
          <a:noFill/>
        </p:spPr>
        <p:txBody>
          <a:bodyPr wrap="square" rtlCol="0">
            <a:spAutoFit/>
          </a:bodyPr>
          <a:lstStyle/>
          <a:p>
            <a:pPr defTabSz="914400"/>
            <a:r>
              <a:rPr lang="vi-VN" sz="2400" dirty="0" smtClean="0">
                <a:solidFill>
                  <a:prstClr val="black"/>
                </a:solidFill>
              </a:rPr>
              <a:t>1</a:t>
            </a:r>
            <a:endParaRPr lang="vi-VN" sz="2400" dirty="0">
              <a:solidFill>
                <a:prstClr val="black"/>
              </a:solidFill>
            </a:endParaRPr>
          </a:p>
        </p:txBody>
      </p:sp>
      <p:sp>
        <p:nvSpPr>
          <p:cNvPr id="36" name="TextBox 35"/>
          <p:cNvSpPr txBox="1"/>
          <p:nvPr/>
        </p:nvSpPr>
        <p:spPr>
          <a:xfrm rot="2305991">
            <a:off x="4307617" y="2044011"/>
            <a:ext cx="365760" cy="380221"/>
          </a:xfrm>
          <a:prstGeom prst="rect">
            <a:avLst/>
          </a:prstGeom>
          <a:noFill/>
        </p:spPr>
        <p:txBody>
          <a:bodyPr wrap="square" rtlCol="0">
            <a:spAutoFit/>
          </a:bodyPr>
          <a:lstStyle/>
          <a:p>
            <a:pPr defTabSz="914400"/>
            <a:r>
              <a:rPr lang="vi-VN" smtClean="0">
                <a:solidFill>
                  <a:prstClr val="black"/>
                </a:solidFill>
              </a:rPr>
              <a:t>7</a:t>
            </a:r>
            <a:endParaRPr lang="vi-VN">
              <a:solidFill>
                <a:prstClr val="black"/>
              </a:solidFill>
            </a:endParaRPr>
          </a:p>
        </p:txBody>
      </p:sp>
      <p:sp>
        <p:nvSpPr>
          <p:cNvPr id="37" name="TextBox 36"/>
          <p:cNvSpPr txBox="1"/>
          <p:nvPr/>
        </p:nvSpPr>
        <p:spPr>
          <a:xfrm>
            <a:off x="3204419" y="3013555"/>
            <a:ext cx="470263" cy="369332"/>
          </a:xfrm>
          <a:prstGeom prst="rect">
            <a:avLst/>
          </a:prstGeom>
          <a:noFill/>
        </p:spPr>
        <p:txBody>
          <a:bodyPr wrap="square" rtlCol="0">
            <a:spAutoFit/>
          </a:bodyPr>
          <a:lstStyle/>
          <a:p>
            <a:pPr defTabSz="914400"/>
            <a:r>
              <a:rPr lang="vi-VN" dirty="0" smtClean="0">
                <a:solidFill>
                  <a:prstClr val="black"/>
                </a:solidFill>
              </a:rPr>
              <a:t>5</a:t>
            </a:r>
            <a:endParaRPr lang="vi-VN" dirty="0">
              <a:solidFill>
                <a:prstClr val="black"/>
              </a:solidFill>
            </a:endParaRPr>
          </a:p>
        </p:txBody>
      </p:sp>
      <p:sp>
        <p:nvSpPr>
          <p:cNvPr id="38" name="TextBox 37"/>
          <p:cNvSpPr txBox="1"/>
          <p:nvPr/>
        </p:nvSpPr>
        <p:spPr>
          <a:xfrm rot="2110240">
            <a:off x="3284553" y="4147151"/>
            <a:ext cx="322217" cy="369332"/>
          </a:xfrm>
          <a:prstGeom prst="rect">
            <a:avLst/>
          </a:prstGeom>
          <a:noFill/>
        </p:spPr>
        <p:txBody>
          <a:bodyPr wrap="square" rtlCol="0">
            <a:spAutoFit/>
          </a:bodyPr>
          <a:lstStyle/>
          <a:p>
            <a:pPr defTabSz="914400"/>
            <a:r>
              <a:rPr lang="vi-VN" dirty="0" smtClean="0">
                <a:solidFill>
                  <a:prstClr val="black"/>
                </a:solidFill>
              </a:rPr>
              <a:t>3</a:t>
            </a:r>
            <a:endParaRPr lang="vi-VN" dirty="0">
              <a:solidFill>
                <a:prstClr val="black"/>
              </a:solidFill>
            </a:endParaRPr>
          </a:p>
        </p:txBody>
      </p:sp>
      <p:sp>
        <p:nvSpPr>
          <p:cNvPr id="39" name="TextBox 38"/>
          <p:cNvSpPr txBox="1"/>
          <p:nvPr/>
        </p:nvSpPr>
        <p:spPr>
          <a:xfrm>
            <a:off x="5225143" y="4390906"/>
            <a:ext cx="374468" cy="369332"/>
          </a:xfrm>
          <a:prstGeom prst="rect">
            <a:avLst/>
          </a:prstGeom>
          <a:noFill/>
        </p:spPr>
        <p:txBody>
          <a:bodyPr wrap="square" rtlCol="0">
            <a:spAutoFit/>
          </a:bodyPr>
          <a:lstStyle/>
          <a:p>
            <a:pPr defTabSz="914400"/>
            <a:r>
              <a:rPr lang="vi-VN" smtClean="0">
                <a:solidFill>
                  <a:prstClr val="black"/>
                </a:solidFill>
              </a:rPr>
              <a:t>6</a:t>
            </a:r>
            <a:endParaRPr lang="vi-VN">
              <a:solidFill>
                <a:prstClr val="black"/>
              </a:solidFill>
            </a:endParaRPr>
          </a:p>
        </p:txBody>
      </p:sp>
      <p:sp>
        <p:nvSpPr>
          <p:cNvPr id="40" name="TextBox 39"/>
          <p:cNvSpPr txBox="1"/>
          <p:nvPr/>
        </p:nvSpPr>
        <p:spPr>
          <a:xfrm>
            <a:off x="3126545" y="5801768"/>
            <a:ext cx="435091" cy="369332"/>
          </a:xfrm>
          <a:prstGeom prst="rect">
            <a:avLst/>
          </a:prstGeom>
          <a:noFill/>
        </p:spPr>
        <p:txBody>
          <a:bodyPr wrap="square" rtlCol="0">
            <a:spAutoFit/>
          </a:bodyPr>
          <a:lstStyle/>
          <a:p>
            <a:pPr defTabSz="914400"/>
            <a:r>
              <a:rPr lang="vi-VN" dirty="0" smtClean="0">
                <a:solidFill>
                  <a:prstClr val="black"/>
                </a:solidFill>
              </a:rPr>
              <a:t>2</a:t>
            </a:r>
            <a:endParaRPr lang="vi-VN" dirty="0">
              <a:solidFill>
                <a:prstClr val="black"/>
              </a:solidFill>
            </a:endParaRPr>
          </a:p>
        </p:txBody>
      </p:sp>
      <p:sp>
        <p:nvSpPr>
          <p:cNvPr id="41" name="TextBox 40"/>
          <p:cNvSpPr txBox="1"/>
          <p:nvPr/>
        </p:nvSpPr>
        <p:spPr>
          <a:xfrm rot="153883">
            <a:off x="1104149" y="4388337"/>
            <a:ext cx="400595" cy="374468"/>
          </a:xfrm>
          <a:prstGeom prst="rect">
            <a:avLst/>
          </a:prstGeom>
          <a:noFill/>
        </p:spPr>
        <p:txBody>
          <a:bodyPr wrap="square" rtlCol="0">
            <a:spAutoFit/>
          </a:bodyPr>
          <a:lstStyle/>
          <a:p>
            <a:pPr defTabSz="914400"/>
            <a:r>
              <a:rPr lang="vi-VN" dirty="0" smtClean="0">
                <a:solidFill>
                  <a:prstClr val="black"/>
                </a:solidFill>
              </a:rPr>
              <a:t>4</a:t>
            </a:r>
            <a:endParaRPr lang="vi-VN" dirty="0">
              <a:solidFill>
                <a:prstClr val="black"/>
              </a:solidFill>
            </a:endParaRPr>
          </a:p>
        </p:txBody>
      </p:sp>
      <p:cxnSp>
        <p:nvCxnSpPr>
          <p:cNvPr id="48" name="Straight Connector 47"/>
          <p:cNvCxnSpPr/>
          <p:nvPr/>
        </p:nvCxnSpPr>
        <p:spPr>
          <a:xfrm flipH="1">
            <a:off x="1566665" y="1859944"/>
            <a:ext cx="1445623" cy="12680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1913709" y="5804535"/>
            <a:ext cx="2860767"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54" name="Table 53"/>
          <p:cNvGraphicFramePr>
            <a:graphicFrameLocks noGrp="1"/>
          </p:cNvGraphicFramePr>
          <p:nvPr>
            <p:extLst>
              <p:ext uri="{D42A27DB-BD31-4B8C-83A1-F6EECF244321}">
                <p14:modId xmlns:p14="http://schemas.microsoft.com/office/powerpoint/2010/main" val="3583131106"/>
              </p:ext>
            </p:extLst>
          </p:nvPr>
        </p:nvGraphicFramePr>
        <p:xfrm>
          <a:off x="6040621" y="1447096"/>
          <a:ext cx="2988010" cy="4473356"/>
        </p:xfrm>
        <a:graphic>
          <a:graphicData uri="http://schemas.openxmlformats.org/drawingml/2006/table">
            <a:tbl>
              <a:tblPr firstRow="1" firstCol="1" bandRow="1">
                <a:tableStyleId>{3C2FFA5D-87B4-456A-9821-1D502468CF0F}</a:tableStyleId>
              </a:tblPr>
              <a:tblGrid>
                <a:gridCol w="1494005">
                  <a:extLst>
                    <a:ext uri="{9D8B030D-6E8A-4147-A177-3AD203B41FA5}">
                      <a16:colId xmlns:a16="http://schemas.microsoft.com/office/drawing/2014/main" val="2546830839"/>
                    </a:ext>
                  </a:extLst>
                </a:gridCol>
                <a:gridCol w="1494005">
                  <a:extLst>
                    <a:ext uri="{9D8B030D-6E8A-4147-A177-3AD203B41FA5}">
                      <a16:colId xmlns:a16="http://schemas.microsoft.com/office/drawing/2014/main" val="3107617355"/>
                    </a:ext>
                  </a:extLst>
                </a:gridCol>
              </a:tblGrid>
              <a:tr h="557318">
                <a:tc>
                  <a:txBody>
                    <a:bodyPr/>
                    <a:lstStyle/>
                    <a:p>
                      <a:pPr algn="ctr">
                        <a:lnSpc>
                          <a:spcPct val="150000"/>
                        </a:lnSpc>
                        <a:spcAft>
                          <a:spcPts val="0"/>
                        </a:spcAft>
                      </a:pPr>
                      <a:r>
                        <a:rPr lang="vi-VN" sz="1300" dirty="0">
                          <a:effectLst/>
                        </a:rPr>
                        <a:t>Cạnh</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vi-VN" sz="1300" dirty="0">
                          <a:effectLst/>
                        </a:rPr>
                        <a:t>Trọng số</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18709615"/>
                  </a:ext>
                </a:extLst>
              </a:tr>
              <a:tr h="557318">
                <a:tc>
                  <a:txBody>
                    <a:bodyPr/>
                    <a:lstStyle/>
                    <a:p>
                      <a:pPr algn="ctr">
                        <a:lnSpc>
                          <a:spcPct val="150000"/>
                        </a:lnSpc>
                        <a:spcAft>
                          <a:spcPts val="0"/>
                        </a:spcAft>
                      </a:pPr>
                      <a:r>
                        <a:rPr lang="vi-VN" sz="1300" dirty="0">
                          <a:effectLst/>
                        </a:rPr>
                        <a:t>(5;1)</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vi-VN" sz="1300" dirty="0">
                          <a:effectLst/>
                        </a:rPr>
                        <a:t>1</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71636972"/>
                  </a:ext>
                </a:extLst>
              </a:tr>
              <a:tr h="572130">
                <a:tc>
                  <a:txBody>
                    <a:bodyPr/>
                    <a:lstStyle/>
                    <a:p>
                      <a:pPr algn="ctr">
                        <a:lnSpc>
                          <a:spcPct val="150000"/>
                        </a:lnSpc>
                        <a:spcAft>
                          <a:spcPts val="0"/>
                        </a:spcAft>
                      </a:pPr>
                      <a:r>
                        <a:rPr lang="vi-VN" sz="1300" dirty="0">
                          <a:effectLst/>
                        </a:rPr>
                        <a:t>(3;4)</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vi-VN" sz="1300" dirty="0">
                          <a:effectLst/>
                        </a:rPr>
                        <a:t>2</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82720429"/>
                  </a:ext>
                </a:extLst>
              </a:tr>
              <a:tr h="557318">
                <a:tc>
                  <a:txBody>
                    <a:bodyPr/>
                    <a:lstStyle/>
                    <a:p>
                      <a:pPr algn="ctr">
                        <a:lnSpc>
                          <a:spcPct val="150000"/>
                        </a:lnSpc>
                        <a:spcAft>
                          <a:spcPts val="0"/>
                        </a:spcAft>
                      </a:pPr>
                      <a:r>
                        <a:rPr lang="vi-VN" sz="1300">
                          <a:effectLst/>
                        </a:rPr>
                        <a:t>(5;3)</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vi-VN" sz="1300">
                          <a:effectLst/>
                        </a:rPr>
                        <a:t>3</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32921225"/>
                  </a:ext>
                </a:extLst>
              </a:tr>
              <a:tr h="557318">
                <a:tc>
                  <a:txBody>
                    <a:bodyPr/>
                    <a:lstStyle/>
                    <a:p>
                      <a:pPr algn="ctr">
                        <a:lnSpc>
                          <a:spcPct val="150000"/>
                        </a:lnSpc>
                        <a:spcAft>
                          <a:spcPts val="0"/>
                        </a:spcAft>
                      </a:pPr>
                      <a:r>
                        <a:rPr lang="vi-VN" sz="1300">
                          <a:effectLst/>
                        </a:rPr>
                        <a:t>(4;5)</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vi-VN" sz="1300">
                          <a:effectLst/>
                        </a:rPr>
                        <a:t>4</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67557081"/>
                  </a:ext>
                </a:extLst>
              </a:tr>
              <a:tr h="557318">
                <a:tc>
                  <a:txBody>
                    <a:bodyPr/>
                    <a:lstStyle/>
                    <a:p>
                      <a:pPr algn="ctr">
                        <a:lnSpc>
                          <a:spcPct val="150000"/>
                        </a:lnSpc>
                        <a:spcAft>
                          <a:spcPts val="0"/>
                        </a:spcAft>
                      </a:pPr>
                      <a:r>
                        <a:rPr lang="vi-VN" sz="1300">
                          <a:effectLst/>
                        </a:rPr>
                        <a:t>(5;2)</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vi-VN" sz="1300">
                          <a:effectLst/>
                        </a:rPr>
                        <a:t>5</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95535637"/>
                  </a:ext>
                </a:extLst>
              </a:tr>
              <a:tr h="557318">
                <a:tc>
                  <a:txBody>
                    <a:bodyPr/>
                    <a:lstStyle/>
                    <a:p>
                      <a:pPr algn="ctr">
                        <a:lnSpc>
                          <a:spcPct val="150000"/>
                        </a:lnSpc>
                        <a:spcAft>
                          <a:spcPts val="0"/>
                        </a:spcAft>
                      </a:pPr>
                      <a:r>
                        <a:rPr lang="vi-VN" sz="1300">
                          <a:effectLst/>
                        </a:rPr>
                        <a:t>(2;3)</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vi-VN" sz="1300">
                          <a:effectLst/>
                        </a:rPr>
                        <a:t>6</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35721452"/>
                  </a:ext>
                </a:extLst>
              </a:tr>
              <a:tr h="557318">
                <a:tc>
                  <a:txBody>
                    <a:bodyPr/>
                    <a:lstStyle/>
                    <a:p>
                      <a:pPr algn="ctr">
                        <a:lnSpc>
                          <a:spcPct val="150000"/>
                        </a:lnSpc>
                        <a:spcAft>
                          <a:spcPts val="0"/>
                        </a:spcAft>
                      </a:pPr>
                      <a:r>
                        <a:rPr lang="vi-VN" sz="1300">
                          <a:effectLst/>
                        </a:rPr>
                        <a:t>(1;2)</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vi-VN" sz="1300" dirty="0">
                          <a:effectLst/>
                        </a:rPr>
                        <a:t>7</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79646391"/>
                  </a:ext>
                </a:extLst>
              </a:tr>
            </a:tbl>
          </a:graphicData>
        </a:graphic>
      </p:graphicFrame>
      <p:graphicFrame>
        <p:nvGraphicFramePr>
          <p:cNvPr id="55" name="Table 54"/>
          <p:cNvGraphicFramePr>
            <a:graphicFrameLocks noGrp="1"/>
          </p:cNvGraphicFramePr>
          <p:nvPr>
            <p:extLst>
              <p:ext uri="{D42A27DB-BD31-4B8C-83A1-F6EECF244321}">
                <p14:modId xmlns:p14="http://schemas.microsoft.com/office/powerpoint/2010/main" val="2375562562"/>
              </p:ext>
            </p:extLst>
          </p:nvPr>
        </p:nvGraphicFramePr>
        <p:xfrm>
          <a:off x="6040621" y="2010526"/>
          <a:ext cx="2988010" cy="538508"/>
        </p:xfrm>
        <a:graphic>
          <a:graphicData uri="http://schemas.openxmlformats.org/drawingml/2006/table">
            <a:tbl>
              <a:tblPr firstRow="1" firstCol="1" bandRow="1">
                <a:tableStyleId>{638B1855-1B75-4FBE-930C-398BA8C253C6}</a:tableStyleId>
              </a:tblPr>
              <a:tblGrid>
                <a:gridCol w="1494005">
                  <a:extLst>
                    <a:ext uri="{9D8B030D-6E8A-4147-A177-3AD203B41FA5}">
                      <a16:colId xmlns:a16="http://schemas.microsoft.com/office/drawing/2014/main" val="3616559205"/>
                    </a:ext>
                  </a:extLst>
                </a:gridCol>
                <a:gridCol w="1494005">
                  <a:extLst>
                    <a:ext uri="{9D8B030D-6E8A-4147-A177-3AD203B41FA5}">
                      <a16:colId xmlns:a16="http://schemas.microsoft.com/office/drawing/2014/main" val="3706174262"/>
                    </a:ext>
                  </a:extLst>
                </a:gridCol>
              </a:tblGrid>
              <a:tr h="538508">
                <a:tc>
                  <a:txBody>
                    <a:bodyPr/>
                    <a:lstStyle/>
                    <a:p>
                      <a:pPr algn="ctr">
                        <a:lnSpc>
                          <a:spcPct val="150000"/>
                        </a:lnSpc>
                        <a:spcAft>
                          <a:spcPts val="0"/>
                        </a:spcAft>
                      </a:pPr>
                      <a:r>
                        <a:rPr lang="vi-VN" sz="1300" dirty="0">
                          <a:effectLst/>
                        </a:rPr>
                        <a:t>(5;1)</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vi-VN" sz="1300" dirty="0">
                          <a:effectLst/>
                        </a:rPr>
                        <a:t>1</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22620458"/>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2039444105"/>
              </p:ext>
            </p:extLst>
          </p:nvPr>
        </p:nvGraphicFramePr>
        <p:xfrm>
          <a:off x="6059314" y="1447038"/>
          <a:ext cx="2963430" cy="4473357"/>
        </p:xfrm>
        <a:graphic>
          <a:graphicData uri="http://schemas.openxmlformats.org/drawingml/2006/table">
            <a:tbl>
              <a:tblPr firstRow="1" firstCol="1" bandRow="1">
                <a:tableStyleId>{D113A9D2-9D6B-4929-AA2D-F23B5EE8CBE7}</a:tableStyleId>
              </a:tblPr>
              <a:tblGrid>
                <a:gridCol w="1490859">
                  <a:extLst>
                    <a:ext uri="{9D8B030D-6E8A-4147-A177-3AD203B41FA5}">
                      <a16:colId xmlns:a16="http://schemas.microsoft.com/office/drawing/2014/main" val="383362340"/>
                    </a:ext>
                  </a:extLst>
                </a:gridCol>
                <a:gridCol w="1472571">
                  <a:extLst>
                    <a:ext uri="{9D8B030D-6E8A-4147-A177-3AD203B41FA5}">
                      <a16:colId xmlns:a16="http://schemas.microsoft.com/office/drawing/2014/main" val="797894258"/>
                    </a:ext>
                  </a:extLst>
                </a:gridCol>
              </a:tblGrid>
              <a:tr h="557318">
                <a:tc>
                  <a:txBody>
                    <a:bodyPr/>
                    <a:lstStyle/>
                    <a:p>
                      <a:pPr algn="ctr">
                        <a:lnSpc>
                          <a:spcPct val="150000"/>
                        </a:lnSpc>
                        <a:spcAft>
                          <a:spcPts val="0"/>
                        </a:spcAft>
                      </a:pPr>
                      <a:r>
                        <a:rPr lang="vi-VN" sz="1300" dirty="0">
                          <a:effectLst/>
                        </a:rPr>
                        <a:t>Cạnh</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vi-VN" sz="1300" dirty="0">
                          <a:effectLst/>
                        </a:rPr>
                        <a:t>Trọng số</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52131723"/>
                  </a:ext>
                </a:extLst>
              </a:tr>
              <a:tr h="557318">
                <a:tc>
                  <a:txBody>
                    <a:bodyPr/>
                    <a:lstStyle/>
                    <a:p>
                      <a:pPr algn="ctr">
                        <a:lnSpc>
                          <a:spcPct val="150000"/>
                        </a:lnSpc>
                        <a:spcAft>
                          <a:spcPts val="0"/>
                        </a:spcAft>
                      </a:pPr>
                      <a:r>
                        <a:rPr lang="vi-VN" sz="1300">
                          <a:effectLst/>
                        </a:rPr>
                        <a:t>(1;2)</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vi-VN" sz="1300" dirty="0">
                          <a:effectLst/>
                        </a:rPr>
                        <a:t>7</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8586081"/>
                  </a:ext>
                </a:extLst>
              </a:tr>
              <a:tr h="572131">
                <a:tc>
                  <a:txBody>
                    <a:bodyPr/>
                    <a:lstStyle/>
                    <a:p>
                      <a:pPr algn="ctr">
                        <a:lnSpc>
                          <a:spcPct val="150000"/>
                        </a:lnSpc>
                        <a:spcAft>
                          <a:spcPts val="0"/>
                        </a:spcAft>
                      </a:pPr>
                      <a:r>
                        <a:rPr lang="vi-VN" sz="1300" dirty="0">
                          <a:effectLst/>
                        </a:rPr>
                        <a:t>(2;3)</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vi-VN" sz="1300" dirty="0">
                          <a:effectLst/>
                        </a:rPr>
                        <a:t>6</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71323436"/>
                  </a:ext>
                </a:extLst>
              </a:tr>
              <a:tr h="557318">
                <a:tc>
                  <a:txBody>
                    <a:bodyPr/>
                    <a:lstStyle/>
                    <a:p>
                      <a:pPr algn="ctr">
                        <a:lnSpc>
                          <a:spcPct val="150000"/>
                        </a:lnSpc>
                        <a:spcAft>
                          <a:spcPts val="0"/>
                        </a:spcAft>
                      </a:pPr>
                      <a:r>
                        <a:rPr lang="vi-VN" sz="1300">
                          <a:effectLst/>
                        </a:rPr>
                        <a:t>(3;4)</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vi-VN" sz="1300">
                          <a:effectLst/>
                        </a:rPr>
                        <a:t>2</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11923485"/>
                  </a:ext>
                </a:extLst>
              </a:tr>
              <a:tr h="557318">
                <a:tc>
                  <a:txBody>
                    <a:bodyPr/>
                    <a:lstStyle/>
                    <a:p>
                      <a:pPr algn="ctr">
                        <a:lnSpc>
                          <a:spcPct val="150000"/>
                        </a:lnSpc>
                        <a:spcAft>
                          <a:spcPts val="0"/>
                        </a:spcAft>
                      </a:pPr>
                      <a:r>
                        <a:rPr lang="vi-VN" sz="1300" dirty="0">
                          <a:effectLst/>
                        </a:rPr>
                        <a:t>(4;5)</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vi-VN" sz="1300">
                          <a:effectLst/>
                        </a:rPr>
                        <a:t>4</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58640547"/>
                  </a:ext>
                </a:extLst>
              </a:tr>
              <a:tr h="557318">
                <a:tc>
                  <a:txBody>
                    <a:bodyPr/>
                    <a:lstStyle/>
                    <a:p>
                      <a:pPr algn="ctr">
                        <a:lnSpc>
                          <a:spcPct val="150000"/>
                        </a:lnSpc>
                        <a:spcAft>
                          <a:spcPts val="0"/>
                        </a:spcAft>
                      </a:pPr>
                      <a:r>
                        <a:rPr lang="vi-VN" sz="1300">
                          <a:effectLst/>
                        </a:rPr>
                        <a:t>(5;1)</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vi-VN" sz="1300">
                          <a:effectLst/>
                        </a:rPr>
                        <a:t>1</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7702227"/>
                  </a:ext>
                </a:extLst>
              </a:tr>
              <a:tr h="557318">
                <a:tc>
                  <a:txBody>
                    <a:bodyPr/>
                    <a:lstStyle/>
                    <a:p>
                      <a:pPr algn="ctr">
                        <a:lnSpc>
                          <a:spcPct val="150000"/>
                        </a:lnSpc>
                        <a:spcAft>
                          <a:spcPts val="0"/>
                        </a:spcAft>
                      </a:pPr>
                      <a:r>
                        <a:rPr lang="vi-VN" sz="1300">
                          <a:effectLst/>
                        </a:rPr>
                        <a:t>(5;2)</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vi-VN" sz="1300">
                          <a:effectLst/>
                        </a:rPr>
                        <a:t>5</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75478551"/>
                  </a:ext>
                </a:extLst>
              </a:tr>
              <a:tr h="557318">
                <a:tc>
                  <a:txBody>
                    <a:bodyPr/>
                    <a:lstStyle/>
                    <a:p>
                      <a:pPr algn="ctr">
                        <a:lnSpc>
                          <a:spcPct val="150000"/>
                        </a:lnSpc>
                        <a:spcAft>
                          <a:spcPts val="0"/>
                        </a:spcAft>
                      </a:pPr>
                      <a:r>
                        <a:rPr lang="vi-VN" sz="1300">
                          <a:effectLst/>
                        </a:rPr>
                        <a:t>(5;3)</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vi-VN" sz="1300" dirty="0">
                          <a:effectLst/>
                        </a:rPr>
                        <a:t>3</a:t>
                      </a:r>
                      <a:endParaRPr lang="vi-VN" sz="11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50699472"/>
                  </a:ext>
                </a:extLst>
              </a:tr>
            </a:tbl>
          </a:graphicData>
        </a:graphic>
      </p:graphicFrame>
      <p:graphicFrame>
        <p:nvGraphicFramePr>
          <p:cNvPr id="59" name="Table 58"/>
          <p:cNvGraphicFramePr>
            <a:graphicFrameLocks noGrp="1"/>
          </p:cNvGraphicFramePr>
          <p:nvPr>
            <p:extLst>
              <p:ext uri="{D42A27DB-BD31-4B8C-83A1-F6EECF244321}">
                <p14:modId xmlns:p14="http://schemas.microsoft.com/office/powerpoint/2010/main" val="3443853789"/>
              </p:ext>
            </p:extLst>
          </p:nvPr>
        </p:nvGraphicFramePr>
        <p:xfrm>
          <a:off x="6040472" y="4262727"/>
          <a:ext cx="3008376" cy="550886"/>
        </p:xfrm>
        <a:graphic>
          <a:graphicData uri="http://schemas.openxmlformats.org/drawingml/2006/table">
            <a:tbl>
              <a:tblPr firstRow="1" bandRow="1">
                <a:tableStyleId>{93296810-A885-4BE3-A3E7-6D5BEEA58F35}</a:tableStyleId>
              </a:tblPr>
              <a:tblGrid>
                <a:gridCol w="1504188">
                  <a:extLst>
                    <a:ext uri="{9D8B030D-6E8A-4147-A177-3AD203B41FA5}">
                      <a16:colId xmlns:a16="http://schemas.microsoft.com/office/drawing/2014/main" val="3457745933"/>
                    </a:ext>
                  </a:extLst>
                </a:gridCol>
                <a:gridCol w="1504188">
                  <a:extLst>
                    <a:ext uri="{9D8B030D-6E8A-4147-A177-3AD203B41FA5}">
                      <a16:colId xmlns:a16="http://schemas.microsoft.com/office/drawing/2014/main" val="3311756384"/>
                    </a:ext>
                  </a:extLst>
                </a:gridCol>
              </a:tblGrid>
              <a:tr h="550886">
                <a:tc>
                  <a:txBody>
                    <a:bodyPr/>
                    <a:lstStyle/>
                    <a:p>
                      <a:pPr algn="ctr"/>
                      <a:r>
                        <a:rPr lang="vi-VN" sz="1300" dirty="0" smtClean="0"/>
                        <a:t>(5;2)</a:t>
                      </a:r>
                      <a:endParaRPr lang="vi-VN" sz="1300" dirty="0"/>
                    </a:p>
                  </a:txBody>
                  <a:tcPr anchor="ctr"/>
                </a:tc>
                <a:tc>
                  <a:txBody>
                    <a:bodyPr/>
                    <a:lstStyle/>
                    <a:p>
                      <a:pPr algn="ctr"/>
                      <a:r>
                        <a:rPr lang="vi-VN" sz="1300" dirty="0" smtClean="0"/>
                        <a:t>5</a:t>
                      </a:r>
                      <a:endParaRPr lang="vi-VN" sz="1300" dirty="0"/>
                    </a:p>
                  </a:txBody>
                  <a:tcPr anchor="ctr"/>
                </a:tc>
                <a:extLst>
                  <a:ext uri="{0D108BD9-81ED-4DB2-BD59-A6C34878D82A}">
                    <a16:rowId xmlns:a16="http://schemas.microsoft.com/office/drawing/2014/main" val="967360254"/>
                  </a:ext>
                </a:extLst>
              </a:tr>
            </a:tbl>
          </a:graphicData>
        </a:graphic>
      </p:graphicFrame>
      <p:graphicFrame>
        <p:nvGraphicFramePr>
          <p:cNvPr id="61" name="Table 60"/>
          <p:cNvGraphicFramePr>
            <a:graphicFrameLocks noGrp="1"/>
          </p:cNvGraphicFramePr>
          <p:nvPr>
            <p:extLst>
              <p:ext uri="{D42A27DB-BD31-4B8C-83A1-F6EECF244321}">
                <p14:modId xmlns:p14="http://schemas.microsoft.com/office/powerpoint/2010/main" val="2172250431"/>
              </p:ext>
            </p:extLst>
          </p:nvPr>
        </p:nvGraphicFramePr>
        <p:xfrm>
          <a:off x="6040769" y="2564256"/>
          <a:ext cx="2988010" cy="548208"/>
        </p:xfrm>
        <a:graphic>
          <a:graphicData uri="http://schemas.openxmlformats.org/drawingml/2006/table">
            <a:tbl>
              <a:tblPr firstRow="1" bandRow="1">
                <a:tableStyleId>{93296810-A885-4BE3-A3E7-6D5BEEA58F35}</a:tableStyleId>
              </a:tblPr>
              <a:tblGrid>
                <a:gridCol w="1494005">
                  <a:extLst>
                    <a:ext uri="{9D8B030D-6E8A-4147-A177-3AD203B41FA5}">
                      <a16:colId xmlns:a16="http://schemas.microsoft.com/office/drawing/2014/main" val="3457745933"/>
                    </a:ext>
                  </a:extLst>
                </a:gridCol>
                <a:gridCol w="1494005">
                  <a:extLst>
                    <a:ext uri="{9D8B030D-6E8A-4147-A177-3AD203B41FA5}">
                      <a16:colId xmlns:a16="http://schemas.microsoft.com/office/drawing/2014/main" val="3311756384"/>
                    </a:ext>
                  </a:extLst>
                </a:gridCol>
              </a:tblGrid>
              <a:tr h="548208">
                <a:tc>
                  <a:txBody>
                    <a:bodyPr/>
                    <a:lstStyle/>
                    <a:p>
                      <a:pPr algn="ctr"/>
                      <a:r>
                        <a:rPr lang="vi-VN" sz="1300" dirty="0" smtClean="0"/>
                        <a:t>(3;4)</a:t>
                      </a:r>
                      <a:endParaRPr lang="vi-VN" sz="1300" dirty="0"/>
                    </a:p>
                  </a:txBody>
                  <a:tcPr anchor="ctr"/>
                </a:tc>
                <a:tc>
                  <a:txBody>
                    <a:bodyPr/>
                    <a:lstStyle/>
                    <a:p>
                      <a:pPr algn="ctr"/>
                      <a:r>
                        <a:rPr lang="vi-VN" sz="1300" dirty="0" smtClean="0"/>
                        <a:t>2</a:t>
                      </a:r>
                      <a:endParaRPr lang="vi-VN" sz="1300" dirty="0"/>
                    </a:p>
                  </a:txBody>
                  <a:tcPr anchor="ctr"/>
                </a:tc>
                <a:extLst>
                  <a:ext uri="{0D108BD9-81ED-4DB2-BD59-A6C34878D82A}">
                    <a16:rowId xmlns:a16="http://schemas.microsoft.com/office/drawing/2014/main" val="967360254"/>
                  </a:ext>
                </a:extLst>
              </a:tr>
            </a:tbl>
          </a:graphicData>
        </a:graphic>
      </p:graphicFrame>
      <p:cxnSp>
        <p:nvCxnSpPr>
          <p:cNvPr id="65" name="Straight Connector 64"/>
          <p:cNvCxnSpPr>
            <a:stCxn id="4" idx="5"/>
            <a:endCxn id="6" idx="1"/>
          </p:cNvCxnSpPr>
          <p:nvPr/>
        </p:nvCxnSpPr>
        <p:spPr>
          <a:xfrm>
            <a:off x="1798992" y="3688225"/>
            <a:ext cx="3059719" cy="18826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66" name="Table 65"/>
          <p:cNvGraphicFramePr>
            <a:graphicFrameLocks noGrp="1"/>
          </p:cNvGraphicFramePr>
          <p:nvPr>
            <p:extLst>
              <p:ext uri="{D42A27DB-BD31-4B8C-83A1-F6EECF244321}">
                <p14:modId xmlns:p14="http://schemas.microsoft.com/office/powerpoint/2010/main" val="669679948"/>
              </p:ext>
            </p:extLst>
          </p:nvPr>
        </p:nvGraphicFramePr>
        <p:xfrm>
          <a:off x="6048701" y="3126699"/>
          <a:ext cx="2971850" cy="550886"/>
        </p:xfrm>
        <a:graphic>
          <a:graphicData uri="http://schemas.openxmlformats.org/drawingml/2006/table">
            <a:tbl>
              <a:tblPr firstRow="1" bandRow="1">
                <a:tableStyleId>{93296810-A885-4BE3-A3E7-6D5BEEA58F35}</a:tableStyleId>
              </a:tblPr>
              <a:tblGrid>
                <a:gridCol w="1485925">
                  <a:extLst>
                    <a:ext uri="{9D8B030D-6E8A-4147-A177-3AD203B41FA5}">
                      <a16:colId xmlns:a16="http://schemas.microsoft.com/office/drawing/2014/main" val="3457745933"/>
                    </a:ext>
                  </a:extLst>
                </a:gridCol>
                <a:gridCol w="1485925">
                  <a:extLst>
                    <a:ext uri="{9D8B030D-6E8A-4147-A177-3AD203B41FA5}">
                      <a16:colId xmlns:a16="http://schemas.microsoft.com/office/drawing/2014/main" val="3311756384"/>
                    </a:ext>
                  </a:extLst>
                </a:gridCol>
              </a:tblGrid>
              <a:tr h="550886">
                <a:tc>
                  <a:txBody>
                    <a:bodyPr/>
                    <a:lstStyle/>
                    <a:p>
                      <a:pPr algn="ctr"/>
                      <a:r>
                        <a:rPr lang="vi-VN" sz="1300" dirty="0" smtClean="0"/>
                        <a:t>(5;3)</a:t>
                      </a:r>
                      <a:endParaRPr lang="vi-VN" sz="1300" dirty="0"/>
                    </a:p>
                  </a:txBody>
                  <a:tcPr anchor="ctr"/>
                </a:tc>
                <a:tc>
                  <a:txBody>
                    <a:bodyPr/>
                    <a:lstStyle/>
                    <a:p>
                      <a:pPr algn="ctr"/>
                      <a:r>
                        <a:rPr lang="vi-VN" sz="1300" dirty="0" smtClean="0"/>
                        <a:t>3</a:t>
                      </a:r>
                      <a:endParaRPr lang="vi-VN" sz="1300" dirty="0"/>
                    </a:p>
                  </a:txBody>
                  <a:tcPr anchor="ctr"/>
                </a:tc>
                <a:extLst>
                  <a:ext uri="{0D108BD9-81ED-4DB2-BD59-A6C34878D82A}">
                    <a16:rowId xmlns:a16="http://schemas.microsoft.com/office/drawing/2014/main" val="967360254"/>
                  </a:ext>
                </a:extLst>
              </a:tr>
            </a:tbl>
          </a:graphicData>
        </a:graphic>
      </p:graphicFrame>
      <p:sp>
        <p:nvSpPr>
          <p:cNvPr id="67" name="Oval 66"/>
          <p:cNvSpPr/>
          <p:nvPr/>
        </p:nvSpPr>
        <p:spPr>
          <a:xfrm>
            <a:off x="3000543" y="1537514"/>
            <a:ext cx="679268" cy="653143"/>
          </a:xfrm>
          <a:prstGeom prst="ellipse">
            <a:avLst/>
          </a:prstGeom>
          <a:solidFill>
            <a:srgbClr val="58DF4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vi-VN" dirty="0">
                <a:solidFill>
                  <a:prstClr val="black"/>
                </a:solidFill>
              </a:rPr>
              <a:t>1</a:t>
            </a:r>
          </a:p>
        </p:txBody>
      </p:sp>
      <p:sp>
        <p:nvSpPr>
          <p:cNvPr id="68" name="Oval 67"/>
          <p:cNvSpPr/>
          <p:nvPr/>
        </p:nvSpPr>
        <p:spPr>
          <a:xfrm>
            <a:off x="1225071" y="3127971"/>
            <a:ext cx="679268" cy="653143"/>
          </a:xfrm>
          <a:prstGeom prst="ellipse">
            <a:avLst/>
          </a:prstGeom>
          <a:solidFill>
            <a:srgbClr val="58DF4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vi-VN" dirty="0" smtClean="0">
                <a:solidFill>
                  <a:prstClr val="black"/>
                </a:solidFill>
              </a:rPr>
              <a:t>5</a:t>
            </a:r>
            <a:endParaRPr lang="vi-VN" dirty="0">
              <a:solidFill>
                <a:prstClr val="black"/>
              </a:solidFill>
            </a:endParaRPr>
          </a:p>
        </p:txBody>
      </p:sp>
      <p:sp>
        <p:nvSpPr>
          <p:cNvPr id="69" name="Oval 68"/>
          <p:cNvSpPr/>
          <p:nvPr/>
        </p:nvSpPr>
        <p:spPr>
          <a:xfrm>
            <a:off x="4754911" y="5476185"/>
            <a:ext cx="679268" cy="653143"/>
          </a:xfrm>
          <a:prstGeom prst="ellipse">
            <a:avLst/>
          </a:prstGeom>
          <a:solidFill>
            <a:srgbClr val="58DF4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vi-VN" dirty="0" smtClean="0">
                <a:solidFill>
                  <a:prstClr val="black"/>
                </a:solidFill>
              </a:rPr>
              <a:t>3</a:t>
            </a:r>
            <a:endParaRPr lang="vi-VN" dirty="0">
              <a:solidFill>
                <a:prstClr val="black"/>
              </a:solidFill>
            </a:endParaRPr>
          </a:p>
        </p:txBody>
      </p:sp>
      <p:sp>
        <p:nvSpPr>
          <p:cNvPr id="70" name="Oval 69"/>
          <p:cNvSpPr/>
          <p:nvPr/>
        </p:nvSpPr>
        <p:spPr>
          <a:xfrm>
            <a:off x="1214875" y="5475201"/>
            <a:ext cx="679268" cy="653143"/>
          </a:xfrm>
          <a:prstGeom prst="ellipse">
            <a:avLst/>
          </a:prstGeom>
          <a:solidFill>
            <a:srgbClr val="58DF4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vi-VN" dirty="0" smtClean="0">
                <a:solidFill>
                  <a:prstClr val="black"/>
                </a:solidFill>
              </a:rPr>
              <a:t>4</a:t>
            </a:r>
            <a:endParaRPr lang="vi-VN" dirty="0">
              <a:solidFill>
                <a:prstClr val="black"/>
              </a:solidFill>
            </a:endParaRPr>
          </a:p>
        </p:txBody>
      </p:sp>
      <p:graphicFrame>
        <p:nvGraphicFramePr>
          <p:cNvPr id="71" name="Table 70"/>
          <p:cNvGraphicFramePr>
            <a:graphicFrameLocks noGrp="1"/>
          </p:cNvGraphicFramePr>
          <p:nvPr>
            <p:extLst>
              <p:ext uri="{D42A27DB-BD31-4B8C-83A1-F6EECF244321}">
                <p14:modId xmlns:p14="http://schemas.microsoft.com/office/powerpoint/2010/main" val="3802946818"/>
              </p:ext>
            </p:extLst>
          </p:nvPr>
        </p:nvGraphicFramePr>
        <p:xfrm>
          <a:off x="6040474" y="3690129"/>
          <a:ext cx="2988158" cy="550886"/>
        </p:xfrm>
        <a:graphic>
          <a:graphicData uri="http://schemas.openxmlformats.org/drawingml/2006/table">
            <a:tbl>
              <a:tblPr firstRow="1" bandRow="1">
                <a:tableStyleId>{93296810-A885-4BE3-A3E7-6D5BEEA58F35}</a:tableStyleId>
              </a:tblPr>
              <a:tblGrid>
                <a:gridCol w="1494079">
                  <a:extLst>
                    <a:ext uri="{9D8B030D-6E8A-4147-A177-3AD203B41FA5}">
                      <a16:colId xmlns:a16="http://schemas.microsoft.com/office/drawing/2014/main" val="3457745933"/>
                    </a:ext>
                  </a:extLst>
                </a:gridCol>
                <a:gridCol w="1494079">
                  <a:extLst>
                    <a:ext uri="{9D8B030D-6E8A-4147-A177-3AD203B41FA5}">
                      <a16:colId xmlns:a16="http://schemas.microsoft.com/office/drawing/2014/main" val="3311756384"/>
                    </a:ext>
                  </a:extLst>
                </a:gridCol>
              </a:tblGrid>
              <a:tr h="550886">
                <a:tc>
                  <a:txBody>
                    <a:bodyPr/>
                    <a:lstStyle/>
                    <a:p>
                      <a:pPr algn="ctr"/>
                      <a:r>
                        <a:rPr lang="vi-VN" sz="1300" dirty="0" smtClean="0"/>
                        <a:t>(4;5)</a:t>
                      </a:r>
                      <a:endParaRPr lang="vi-VN" sz="1300" dirty="0"/>
                    </a:p>
                  </a:txBody>
                  <a:tcPr anchor="ctr">
                    <a:solidFill>
                      <a:srgbClr val="FF0000"/>
                    </a:solidFill>
                  </a:tcPr>
                </a:tc>
                <a:tc>
                  <a:txBody>
                    <a:bodyPr/>
                    <a:lstStyle/>
                    <a:p>
                      <a:pPr algn="ctr"/>
                      <a:r>
                        <a:rPr lang="vi-VN" sz="1300" dirty="0" smtClean="0"/>
                        <a:t>4</a:t>
                      </a:r>
                      <a:endParaRPr lang="vi-VN" sz="1300" dirty="0"/>
                    </a:p>
                  </a:txBody>
                  <a:tcPr anchor="ctr">
                    <a:solidFill>
                      <a:srgbClr val="FF0000"/>
                    </a:solidFill>
                  </a:tcPr>
                </a:tc>
                <a:extLst>
                  <a:ext uri="{0D108BD9-81ED-4DB2-BD59-A6C34878D82A}">
                    <a16:rowId xmlns:a16="http://schemas.microsoft.com/office/drawing/2014/main" val="967360254"/>
                  </a:ext>
                </a:extLst>
              </a:tr>
            </a:tbl>
          </a:graphicData>
        </a:graphic>
      </p:graphicFrame>
      <p:sp>
        <p:nvSpPr>
          <p:cNvPr id="72" name="Multiply 71"/>
          <p:cNvSpPr/>
          <p:nvPr/>
        </p:nvSpPr>
        <p:spPr>
          <a:xfrm>
            <a:off x="1207095" y="4149831"/>
            <a:ext cx="685800" cy="90705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vi-VN">
              <a:solidFill>
                <a:prstClr val="white"/>
              </a:solidFill>
            </a:endParaRPr>
          </a:p>
        </p:txBody>
      </p:sp>
      <p:sp>
        <p:nvSpPr>
          <p:cNvPr id="73" name="Oval 72"/>
          <p:cNvSpPr/>
          <p:nvPr/>
        </p:nvSpPr>
        <p:spPr>
          <a:xfrm>
            <a:off x="4767315" y="3127966"/>
            <a:ext cx="679268" cy="653143"/>
          </a:xfrm>
          <a:prstGeom prst="ellipse">
            <a:avLst/>
          </a:prstGeom>
          <a:solidFill>
            <a:srgbClr val="58DF4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vi-VN" dirty="0" smtClean="0">
                <a:solidFill>
                  <a:prstClr val="black"/>
                </a:solidFill>
              </a:rPr>
              <a:t>2</a:t>
            </a:r>
            <a:endParaRPr lang="vi-VN" dirty="0">
              <a:solidFill>
                <a:prstClr val="black"/>
              </a:solidFill>
            </a:endParaRPr>
          </a:p>
        </p:txBody>
      </p:sp>
      <p:cxnSp>
        <p:nvCxnSpPr>
          <p:cNvPr id="75" name="Straight Connector 74"/>
          <p:cNvCxnSpPr>
            <a:stCxn id="68" idx="6"/>
            <a:endCxn id="73" idx="2"/>
          </p:cNvCxnSpPr>
          <p:nvPr/>
        </p:nvCxnSpPr>
        <p:spPr>
          <a:xfrm flipV="1">
            <a:off x="1904342" y="3454542"/>
            <a:ext cx="2862975"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2517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2" presetClass="entr" presetSubtype="4"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additive="base">
                                        <p:cTn id="61" dur="500" fill="hold"/>
                                        <p:tgtEl>
                                          <p:spTgt spid="40"/>
                                        </p:tgtEl>
                                        <p:attrNameLst>
                                          <p:attrName>ppt_x</p:attrName>
                                        </p:attrNameLst>
                                      </p:cBhvr>
                                      <p:tavLst>
                                        <p:tav tm="0">
                                          <p:val>
                                            <p:strVal val="#ppt_x"/>
                                          </p:val>
                                        </p:tav>
                                        <p:tav tm="100000">
                                          <p:val>
                                            <p:strVal val="#ppt_x"/>
                                          </p:val>
                                        </p:tav>
                                      </p:tavLst>
                                    </p:anim>
                                    <p:anim calcmode="lin" valueType="num">
                                      <p:cBhvr additive="base">
                                        <p:cTn id="62" dur="500" fill="hold"/>
                                        <p:tgtEl>
                                          <p:spTgt spid="40"/>
                                        </p:tgtEl>
                                        <p:attrNameLst>
                                          <p:attrName>ppt_y</p:attrName>
                                        </p:attrNameLst>
                                      </p:cBhvr>
                                      <p:tavLst>
                                        <p:tav tm="0">
                                          <p:val>
                                            <p:strVal val="1+#ppt_h/2"/>
                                          </p:val>
                                        </p:tav>
                                        <p:tav tm="100000">
                                          <p:val>
                                            <p:strVal val="#ppt_y"/>
                                          </p:val>
                                        </p:tav>
                                      </p:tavLst>
                                    </p:anim>
                                  </p:childTnLst>
                                </p:cTn>
                              </p:par>
                              <p:par>
                                <p:cTn id="63" presetID="10" presetClass="entr" presetSubtype="0" fill="hold" nodeType="with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blinds(horizontal)">
                                      <p:cBhvr>
                                        <p:cTn id="70" dur="500"/>
                                        <p:tgtEl>
                                          <p:spTgt spid="54"/>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blinds(horizontal)">
                                      <p:cBhvr>
                                        <p:cTn id="75" dur="500"/>
                                        <p:tgtEl>
                                          <p:spTgt spid="5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fade">
                                      <p:cBhvr>
                                        <p:cTn id="78" dur="500"/>
                                        <p:tgtEl>
                                          <p:spTgt spid="6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fade">
                                      <p:cBhvr>
                                        <p:cTn id="81" dur="500"/>
                                        <p:tgtEl>
                                          <p:spTgt spid="68"/>
                                        </p:tgtEl>
                                      </p:cBhvr>
                                    </p:animEffect>
                                  </p:childTnLst>
                                </p:cTn>
                              </p:par>
                              <p:par>
                                <p:cTn id="82" presetID="3" presetClass="entr" presetSubtype="10" fill="hold" nodeType="with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blinds(horizontal)">
                                      <p:cBhvr>
                                        <p:cTn id="84" dur="500"/>
                                        <p:tgtEl>
                                          <p:spTgt spid="48"/>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53"/>
                                        </p:tgtEl>
                                        <p:attrNameLst>
                                          <p:attrName>style.visibility</p:attrName>
                                        </p:attrNameLst>
                                      </p:cBhvr>
                                      <p:to>
                                        <p:strVal val="visible"/>
                                      </p:to>
                                    </p:set>
                                    <p:anim calcmode="lin" valueType="num">
                                      <p:cBhvr additive="base">
                                        <p:cTn id="89" dur="500" fill="hold"/>
                                        <p:tgtEl>
                                          <p:spTgt spid="53"/>
                                        </p:tgtEl>
                                        <p:attrNameLst>
                                          <p:attrName>ppt_x</p:attrName>
                                        </p:attrNameLst>
                                      </p:cBhvr>
                                      <p:tavLst>
                                        <p:tav tm="0">
                                          <p:val>
                                            <p:strVal val="#ppt_x"/>
                                          </p:val>
                                        </p:tav>
                                        <p:tav tm="100000">
                                          <p:val>
                                            <p:strVal val="#ppt_x"/>
                                          </p:val>
                                        </p:tav>
                                      </p:tavLst>
                                    </p:anim>
                                    <p:anim calcmode="lin" valueType="num">
                                      <p:cBhvr additive="base">
                                        <p:cTn id="90" dur="500" fill="hold"/>
                                        <p:tgtEl>
                                          <p:spTgt spid="53"/>
                                        </p:tgtEl>
                                        <p:attrNameLst>
                                          <p:attrName>ppt_y</p:attrName>
                                        </p:attrNameLst>
                                      </p:cBhvr>
                                      <p:tavLst>
                                        <p:tav tm="0">
                                          <p:val>
                                            <p:strVal val="1+#ppt_h/2"/>
                                          </p:val>
                                        </p:tav>
                                        <p:tav tm="100000">
                                          <p:val>
                                            <p:strVal val="#ppt_y"/>
                                          </p:val>
                                        </p:tav>
                                      </p:tavLst>
                                    </p:anim>
                                  </p:childTnLst>
                                </p:cTn>
                              </p:par>
                              <p:par>
                                <p:cTn id="91" presetID="10" presetClass="entr" presetSubtype="0" fill="hold" grpId="0" nodeType="with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0"/>
                                        </p:tgtEl>
                                        <p:attrNameLst>
                                          <p:attrName>style.visibility</p:attrName>
                                        </p:attrNameLst>
                                      </p:cBhvr>
                                      <p:to>
                                        <p:strVal val="visible"/>
                                      </p:to>
                                    </p:set>
                                    <p:animEffect transition="in" filter="fade">
                                      <p:cBhvr>
                                        <p:cTn id="96" dur="500"/>
                                        <p:tgtEl>
                                          <p:spTgt spid="70"/>
                                        </p:tgtEl>
                                      </p:cBhvr>
                                    </p:animEffect>
                                  </p:childTnLst>
                                </p:cTn>
                              </p:par>
                              <p:par>
                                <p:cTn id="97" presetID="3" presetClass="entr" presetSubtype="10" fill="hold"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blinds(horizontal)">
                                      <p:cBhvr>
                                        <p:cTn id="99" dur="500"/>
                                        <p:tgtEl>
                                          <p:spTgt spid="61"/>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nodeType="click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blinds(horizontal)">
                                      <p:cBhvr>
                                        <p:cTn id="104" dur="500"/>
                                        <p:tgtEl>
                                          <p:spTgt spid="66"/>
                                        </p:tgtEl>
                                      </p:cBhvr>
                                    </p:animEffect>
                                  </p:childTnLst>
                                </p:cTn>
                              </p:par>
                              <p:par>
                                <p:cTn id="105" presetID="22" presetClass="entr" presetSubtype="4" fill="hold" nodeType="with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wipe(down)">
                                      <p:cBhvr>
                                        <p:cTn id="107" dur="500"/>
                                        <p:tgtEl>
                                          <p:spTgt spid="65"/>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nodeType="clickEffect">
                                  <p:stCondLst>
                                    <p:cond delay="0"/>
                                  </p:stCondLst>
                                  <p:childTnLst>
                                    <p:set>
                                      <p:cBhvr>
                                        <p:cTn id="111" dur="1" fill="hold">
                                          <p:stCondLst>
                                            <p:cond delay="0"/>
                                          </p:stCondLst>
                                        </p:cTn>
                                        <p:tgtEl>
                                          <p:spTgt spid="71"/>
                                        </p:tgtEl>
                                        <p:attrNameLst>
                                          <p:attrName>style.visibility</p:attrName>
                                        </p:attrNameLst>
                                      </p:cBhvr>
                                      <p:to>
                                        <p:strVal val="visible"/>
                                      </p:to>
                                    </p:set>
                                    <p:anim calcmode="lin" valueType="num">
                                      <p:cBhvr additive="base">
                                        <p:cTn id="112" dur="500" fill="hold"/>
                                        <p:tgtEl>
                                          <p:spTgt spid="71"/>
                                        </p:tgtEl>
                                        <p:attrNameLst>
                                          <p:attrName>ppt_x</p:attrName>
                                        </p:attrNameLst>
                                      </p:cBhvr>
                                      <p:tavLst>
                                        <p:tav tm="0">
                                          <p:val>
                                            <p:strVal val="#ppt_x"/>
                                          </p:val>
                                        </p:tav>
                                        <p:tav tm="100000">
                                          <p:val>
                                            <p:strVal val="#ppt_x"/>
                                          </p:val>
                                        </p:tav>
                                      </p:tavLst>
                                    </p:anim>
                                    <p:anim calcmode="lin" valueType="num">
                                      <p:cBhvr additive="base">
                                        <p:cTn id="113" dur="500" fill="hold"/>
                                        <p:tgtEl>
                                          <p:spTgt spid="71"/>
                                        </p:tgtEl>
                                        <p:attrNameLst>
                                          <p:attrName>ppt_y</p:attrName>
                                        </p:attrNameLst>
                                      </p:cBhvr>
                                      <p:tavLst>
                                        <p:tav tm="0">
                                          <p:val>
                                            <p:strVal val="1+#ppt_h/2"/>
                                          </p:val>
                                        </p:tav>
                                        <p:tav tm="100000">
                                          <p:val>
                                            <p:strVal val="#ppt_y"/>
                                          </p:val>
                                        </p:tav>
                                      </p:tavLst>
                                    </p:anim>
                                  </p:childTnLst>
                                </p:cTn>
                              </p:par>
                              <p:par>
                                <p:cTn id="114" presetID="3" presetClass="entr" presetSubtype="10" fill="hold" grpId="0" nodeType="withEffect">
                                  <p:stCondLst>
                                    <p:cond delay="0"/>
                                  </p:stCondLst>
                                  <p:childTnLst>
                                    <p:set>
                                      <p:cBhvr>
                                        <p:cTn id="115" dur="1" fill="hold">
                                          <p:stCondLst>
                                            <p:cond delay="0"/>
                                          </p:stCondLst>
                                        </p:cTn>
                                        <p:tgtEl>
                                          <p:spTgt spid="72"/>
                                        </p:tgtEl>
                                        <p:attrNameLst>
                                          <p:attrName>style.visibility</p:attrName>
                                        </p:attrNameLst>
                                      </p:cBhvr>
                                      <p:to>
                                        <p:strVal val="visible"/>
                                      </p:to>
                                    </p:set>
                                    <p:animEffect transition="in" filter="blinds(horizontal)">
                                      <p:cBhvr>
                                        <p:cTn id="116" dur="500"/>
                                        <p:tgtEl>
                                          <p:spTgt spid="72"/>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75"/>
                                        </p:tgtEl>
                                        <p:attrNameLst>
                                          <p:attrName>style.visibility</p:attrName>
                                        </p:attrNameLst>
                                      </p:cBhvr>
                                      <p:to>
                                        <p:strVal val="visible"/>
                                      </p:to>
                                    </p:set>
                                    <p:anim calcmode="lin" valueType="num">
                                      <p:cBhvr additive="base">
                                        <p:cTn id="121" dur="500" fill="hold"/>
                                        <p:tgtEl>
                                          <p:spTgt spid="75"/>
                                        </p:tgtEl>
                                        <p:attrNameLst>
                                          <p:attrName>ppt_x</p:attrName>
                                        </p:attrNameLst>
                                      </p:cBhvr>
                                      <p:tavLst>
                                        <p:tav tm="0">
                                          <p:val>
                                            <p:strVal val="#ppt_x"/>
                                          </p:val>
                                        </p:tav>
                                        <p:tav tm="100000">
                                          <p:val>
                                            <p:strVal val="#ppt_x"/>
                                          </p:val>
                                        </p:tav>
                                      </p:tavLst>
                                    </p:anim>
                                    <p:anim calcmode="lin" valueType="num">
                                      <p:cBhvr additive="base">
                                        <p:cTn id="122" dur="500" fill="hold"/>
                                        <p:tgtEl>
                                          <p:spTgt spid="75"/>
                                        </p:tgtEl>
                                        <p:attrNameLst>
                                          <p:attrName>ppt_y</p:attrName>
                                        </p:attrNameLst>
                                      </p:cBhvr>
                                      <p:tavLst>
                                        <p:tav tm="0">
                                          <p:val>
                                            <p:strVal val="1+#ppt_h/2"/>
                                          </p:val>
                                        </p:tav>
                                        <p:tav tm="100000">
                                          <p:val>
                                            <p:strVal val="#ppt_y"/>
                                          </p:val>
                                        </p:tav>
                                      </p:tavLst>
                                    </p:anim>
                                  </p:childTnLst>
                                </p:cTn>
                              </p:par>
                              <p:par>
                                <p:cTn id="123" presetID="10" presetClass="entr" presetSubtype="0" fill="hold" grpId="0" nodeType="withEffect">
                                  <p:stCondLst>
                                    <p:cond delay="0"/>
                                  </p:stCondLst>
                                  <p:childTnLst>
                                    <p:set>
                                      <p:cBhvr>
                                        <p:cTn id="124" dur="1" fill="hold">
                                          <p:stCondLst>
                                            <p:cond delay="0"/>
                                          </p:stCondLst>
                                        </p:cTn>
                                        <p:tgtEl>
                                          <p:spTgt spid="73"/>
                                        </p:tgtEl>
                                        <p:attrNameLst>
                                          <p:attrName>style.visibility</p:attrName>
                                        </p:attrNameLst>
                                      </p:cBhvr>
                                      <p:to>
                                        <p:strVal val="visible"/>
                                      </p:to>
                                    </p:set>
                                    <p:animEffect transition="in" filter="fade">
                                      <p:cBhvr>
                                        <p:cTn id="125" dur="500"/>
                                        <p:tgtEl>
                                          <p:spTgt spid="73"/>
                                        </p:tgtEl>
                                      </p:cBhvr>
                                    </p:animEffect>
                                  </p:childTnLst>
                                </p:cTn>
                              </p:par>
                              <p:par>
                                <p:cTn id="126" presetID="3" presetClass="entr" presetSubtype="10" fill="hold" nodeType="withEffect">
                                  <p:stCondLst>
                                    <p:cond delay="0"/>
                                  </p:stCondLst>
                                  <p:childTnLst>
                                    <p:set>
                                      <p:cBhvr>
                                        <p:cTn id="127" dur="1" fill="hold">
                                          <p:stCondLst>
                                            <p:cond delay="0"/>
                                          </p:stCondLst>
                                        </p:cTn>
                                        <p:tgtEl>
                                          <p:spTgt spid="59"/>
                                        </p:tgtEl>
                                        <p:attrNameLst>
                                          <p:attrName>style.visibility</p:attrName>
                                        </p:attrNameLst>
                                      </p:cBhvr>
                                      <p:to>
                                        <p:strVal val="visible"/>
                                      </p:to>
                                    </p:set>
                                    <p:animEffect transition="in" filter="blinds(horizontal)">
                                      <p:cBhvr>
                                        <p:cTn id="12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35" grpId="0"/>
      <p:bldP spid="36" grpId="0"/>
      <p:bldP spid="37" grpId="0"/>
      <p:bldP spid="38" grpId="0"/>
      <p:bldP spid="39" grpId="0"/>
      <p:bldP spid="40" grpId="0"/>
      <p:bldP spid="41" grpId="0"/>
      <p:bldP spid="67" grpId="0" animBg="1"/>
      <p:bldP spid="68" grpId="0" animBg="1"/>
      <p:bldP spid="69" grpId="0" animBg="1"/>
      <p:bldP spid="70" grpId="0" animBg="1"/>
      <p:bldP spid="72" grpId="0" animBg="1"/>
      <p:bldP spid="7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8939" y="426721"/>
            <a:ext cx="9109165" cy="707886"/>
          </a:xfrm>
          <a:prstGeom prst="rect">
            <a:avLst/>
          </a:prstGeom>
          <a:noFill/>
        </p:spPr>
        <p:txBody>
          <a:bodyPr wrap="square" rtlCol="0">
            <a:spAutoFit/>
          </a:bodyPr>
          <a:lstStyle/>
          <a:p>
            <a:pPr defTabSz="914400"/>
            <a:r>
              <a:rPr lang="vi-VN" sz="4000" b="1" u="sng" dirty="0" smtClean="0">
                <a:solidFill>
                  <a:srgbClr val="CC0000"/>
                </a:solidFill>
                <a:effectLst>
                  <a:outerShdw blurRad="38100" dist="38100" dir="2700000" algn="tl">
                    <a:srgbClr val="000000">
                      <a:alpha val="43137"/>
                    </a:srgbClr>
                  </a:outerShdw>
                </a:effectLst>
              </a:rPr>
              <a:t>Thực hiện code</a:t>
            </a:r>
            <a:endParaRPr lang="vi-VN" sz="4000" b="1" u="sng" dirty="0">
              <a:solidFill>
                <a:srgbClr val="CC0000"/>
              </a:solidFill>
              <a:effectLst>
                <a:outerShdw blurRad="38100" dist="38100" dir="2700000" algn="tl">
                  <a:srgbClr val="000000">
                    <a:alpha val="43137"/>
                  </a:srgbClr>
                </a:outerShdw>
              </a:effectLst>
            </a:endParaRPr>
          </a:p>
        </p:txBody>
      </p:sp>
      <p:cxnSp>
        <p:nvCxnSpPr>
          <p:cNvPr id="5" name="Straight Connector 4"/>
          <p:cNvCxnSpPr/>
          <p:nvPr/>
        </p:nvCxnSpPr>
        <p:spPr>
          <a:xfrm>
            <a:off x="5797296" y="1362456"/>
            <a:ext cx="9144" cy="5312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67539" y="2761492"/>
            <a:ext cx="4362831" cy="646331"/>
          </a:xfrm>
          <a:prstGeom prst="rect">
            <a:avLst/>
          </a:prstGeom>
          <a:noFill/>
        </p:spPr>
        <p:txBody>
          <a:bodyPr wrap="square" rtlCol="0">
            <a:spAutoFit/>
          </a:bodyPr>
          <a:lstStyle/>
          <a:p>
            <a:pPr defTabSz="914400"/>
            <a:r>
              <a:rPr lang="vi-VN" dirty="0" smtClean="0">
                <a:solidFill>
                  <a:prstClr val="black"/>
                </a:solidFill>
              </a:rPr>
              <a:t>Tạo một mãng để làm không gian mẫu chứa các gốc .O(n)</a:t>
            </a:r>
            <a:endParaRPr lang="vi-VN" dirty="0">
              <a:solidFill>
                <a:prstClr val="black"/>
              </a:solidFill>
            </a:endParaRPr>
          </a:p>
        </p:txBody>
      </p:sp>
      <p:sp>
        <p:nvSpPr>
          <p:cNvPr id="9" name="TextBox 8"/>
          <p:cNvSpPr txBox="1"/>
          <p:nvPr/>
        </p:nvSpPr>
        <p:spPr>
          <a:xfrm>
            <a:off x="867539" y="5157220"/>
            <a:ext cx="4435983" cy="646331"/>
          </a:xfrm>
          <a:prstGeom prst="rect">
            <a:avLst/>
          </a:prstGeom>
          <a:noFill/>
        </p:spPr>
        <p:txBody>
          <a:bodyPr wrap="square" rtlCol="0">
            <a:spAutoFit/>
          </a:bodyPr>
          <a:lstStyle/>
          <a:p>
            <a:pPr defTabSz="914400"/>
            <a:r>
              <a:rPr lang="vi-VN" dirty="0" smtClean="0">
                <a:solidFill>
                  <a:prstClr val="black"/>
                </a:solidFill>
              </a:rPr>
              <a:t>Hàm đệ quy để trả về giá trị của id[x] là giá trị của đỉnh .O(n)</a:t>
            </a:r>
            <a:endParaRPr lang="vi-VN" dirty="0">
              <a:solidFill>
                <a:prstClr val="black"/>
              </a:solidFill>
            </a:endParaRPr>
          </a:p>
        </p:txBody>
      </p:sp>
      <p:pic>
        <p:nvPicPr>
          <p:cNvPr id="10" name="Picture 9"/>
          <p:cNvPicPr>
            <a:picLocks noChangeAspect="1"/>
          </p:cNvPicPr>
          <p:nvPr/>
        </p:nvPicPr>
        <p:blipFill>
          <a:blip r:embed="rId2"/>
          <a:stretch>
            <a:fillRect/>
          </a:stretch>
        </p:blipFill>
        <p:spPr>
          <a:xfrm>
            <a:off x="867540" y="1546080"/>
            <a:ext cx="3857625" cy="1076325"/>
          </a:xfrm>
          <a:prstGeom prst="rect">
            <a:avLst/>
          </a:prstGeom>
        </p:spPr>
      </p:pic>
      <p:pic>
        <p:nvPicPr>
          <p:cNvPr id="11" name="Picture 10"/>
          <p:cNvPicPr>
            <a:picLocks noChangeAspect="1"/>
          </p:cNvPicPr>
          <p:nvPr/>
        </p:nvPicPr>
        <p:blipFill>
          <a:blip r:embed="rId3"/>
          <a:stretch>
            <a:fillRect/>
          </a:stretch>
        </p:blipFill>
        <p:spPr>
          <a:xfrm>
            <a:off x="867539" y="3620534"/>
            <a:ext cx="2952751" cy="1323975"/>
          </a:xfrm>
          <a:prstGeom prst="rect">
            <a:avLst/>
          </a:prstGeom>
        </p:spPr>
      </p:pic>
      <p:pic>
        <p:nvPicPr>
          <p:cNvPr id="12" name="Picture 11"/>
          <p:cNvPicPr>
            <a:picLocks noChangeAspect="1"/>
          </p:cNvPicPr>
          <p:nvPr/>
        </p:nvPicPr>
        <p:blipFill>
          <a:blip r:embed="rId4"/>
          <a:stretch>
            <a:fillRect/>
          </a:stretch>
        </p:blipFill>
        <p:spPr>
          <a:xfrm>
            <a:off x="6465951" y="1472184"/>
            <a:ext cx="3589020" cy="1645920"/>
          </a:xfrm>
          <a:prstGeom prst="rect">
            <a:avLst/>
          </a:prstGeom>
        </p:spPr>
      </p:pic>
      <p:sp>
        <p:nvSpPr>
          <p:cNvPr id="13" name="TextBox 12"/>
          <p:cNvSpPr txBox="1"/>
          <p:nvPr/>
        </p:nvSpPr>
        <p:spPr>
          <a:xfrm>
            <a:off x="6465954" y="3759571"/>
            <a:ext cx="3491865" cy="1754326"/>
          </a:xfrm>
          <a:prstGeom prst="rect">
            <a:avLst/>
          </a:prstGeom>
          <a:noFill/>
        </p:spPr>
        <p:txBody>
          <a:bodyPr wrap="square" rtlCol="0">
            <a:spAutoFit/>
          </a:bodyPr>
          <a:lstStyle/>
          <a:p>
            <a:pPr defTabSz="914400"/>
            <a:r>
              <a:rPr lang="vi-VN" dirty="0">
                <a:solidFill>
                  <a:prstClr val="black"/>
                </a:solidFill>
              </a:rPr>
              <a:t>Dùng để liên minh 2 gốc với nhau nhằm mục đích đánh dấu các đỉnh đã xuất hiện bằng cách chuyển gốc của y cho x</a:t>
            </a:r>
            <a:r>
              <a:rPr lang="vi-VN" dirty="0" smtClean="0">
                <a:solidFill>
                  <a:prstClr val="black"/>
                </a:solidFill>
              </a:rPr>
              <a:t>.(Chuyển giá trị gốc của đỉnh này với đỉnh còn lại trong cạnh)</a:t>
            </a:r>
            <a:endParaRPr lang="vi-VN" dirty="0">
              <a:solidFill>
                <a:prstClr val="black"/>
              </a:solidFill>
            </a:endParaRPr>
          </a:p>
        </p:txBody>
      </p:sp>
    </p:spTree>
    <p:extLst>
      <p:ext uri="{BB962C8B-B14F-4D97-AF65-F5344CB8AC3E}">
        <p14:creationId xmlns:p14="http://schemas.microsoft.com/office/powerpoint/2010/main" val="22742043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8939" y="426721"/>
            <a:ext cx="9109165" cy="707886"/>
          </a:xfrm>
          <a:prstGeom prst="rect">
            <a:avLst/>
          </a:prstGeom>
          <a:noFill/>
        </p:spPr>
        <p:txBody>
          <a:bodyPr wrap="square" rtlCol="0">
            <a:spAutoFit/>
          </a:bodyPr>
          <a:lstStyle/>
          <a:p>
            <a:pPr defTabSz="914400"/>
            <a:r>
              <a:rPr lang="vi-VN" sz="4000" b="1" u="sng" dirty="0" smtClean="0">
                <a:solidFill>
                  <a:srgbClr val="CC0000"/>
                </a:solidFill>
                <a:effectLst>
                  <a:outerShdw blurRad="38100" dist="38100" dir="2700000" algn="tl">
                    <a:srgbClr val="000000">
                      <a:alpha val="43137"/>
                    </a:srgbClr>
                  </a:outerShdw>
                </a:effectLst>
              </a:rPr>
              <a:t>Thực hiện code(tt)</a:t>
            </a:r>
            <a:endParaRPr lang="vi-VN" sz="4000" b="1" u="sng" dirty="0">
              <a:solidFill>
                <a:srgbClr val="CC0000"/>
              </a:solidFill>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a:stretch>
            <a:fillRect/>
          </a:stretch>
        </p:blipFill>
        <p:spPr>
          <a:xfrm>
            <a:off x="870013" y="1289879"/>
            <a:ext cx="7688771" cy="4314825"/>
          </a:xfrm>
          <a:prstGeom prst="rect">
            <a:avLst/>
          </a:prstGeom>
        </p:spPr>
      </p:pic>
      <p:sp>
        <p:nvSpPr>
          <p:cNvPr id="4" name="TextBox 3"/>
          <p:cNvSpPr txBox="1"/>
          <p:nvPr/>
        </p:nvSpPr>
        <p:spPr>
          <a:xfrm>
            <a:off x="8705088" y="1243584"/>
            <a:ext cx="3191256" cy="4247317"/>
          </a:xfrm>
          <a:prstGeom prst="rect">
            <a:avLst/>
          </a:prstGeom>
          <a:noFill/>
        </p:spPr>
        <p:txBody>
          <a:bodyPr wrap="square" rtlCol="0">
            <a:spAutoFit/>
          </a:bodyPr>
          <a:lstStyle/>
          <a:p>
            <a:pPr marL="285750" indent="-285750" defTabSz="914400">
              <a:buFont typeface="Wingdings" panose="05000000000000000000" pitchFamily="2" charset="2"/>
              <a:buChar char="Ø"/>
            </a:pPr>
            <a:r>
              <a:rPr lang="vi-VN" dirty="0">
                <a:solidFill>
                  <a:prstClr val="black"/>
                </a:solidFill>
              </a:rPr>
              <a:t>Tạo vòng lặp </a:t>
            </a:r>
            <a:r>
              <a:rPr lang="vi-VN" dirty="0" smtClean="0">
                <a:solidFill>
                  <a:prstClr val="black"/>
                </a:solidFill>
              </a:rPr>
              <a:t>có số lần bằng </a:t>
            </a:r>
            <a:r>
              <a:rPr lang="vi-VN" dirty="0">
                <a:solidFill>
                  <a:prstClr val="black"/>
                </a:solidFill>
              </a:rPr>
              <a:t>số cạnh đã nhập vào </a:t>
            </a:r>
          </a:p>
          <a:p>
            <a:pPr marL="285750" indent="-285750" defTabSz="914400">
              <a:buFont typeface="Wingdings" panose="05000000000000000000" pitchFamily="2" charset="2"/>
              <a:buChar char="Ø"/>
            </a:pPr>
            <a:r>
              <a:rPr lang="vi-VN" dirty="0" smtClean="0">
                <a:solidFill>
                  <a:prstClr val="black"/>
                </a:solidFill>
              </a:rPr>
              <a:t>Lấy </a:t>
            </a:r>
            <a:r>
              <a:rPr lang="vi-VN" dirty="0">
                <a:solidFill>
                  <a:prstClr val="black"/>
                </a:solidFill>
              </a:rPr>
              <a:t>dữ liệu của các </a:t>
            </a:r>
            <a:r>
              <a:rPr lang="vi-VN" dirty="0" smtClean="0">
                <a:solidFill>
                  <a:prstClr val="black"/>
                </a:solidFill>
              </a:rPr>
              <a:t>cạnh</a:t>
            </a:r>
          </a:p>
          <a:p>
            <a:pPr defTabSz="914400"/>
            <a:r>
              <a:rPr lang="vi-VN" dirty="0">
                <a:solidFill>
                  <a:prstClr val="black"/>
                </a:solidFill>
              </a:rPr>
              <a:t> </a:t>
            </a:r>
            <a:r>
              <a:rPr lang="vi-VN" dirty="0" smtClean="0">
                <a:solidFill>
                  <a:prstClr val="black"/>
                </a:solidFill>
              </a:rPr>
              <a:t>    (</a:t>
            </a:r>
            <a:r>
              <a:rPr lang="vi-VN" dirty="0">
                <a:solidFill>
                  <a:prstClr val="black"/>
                </a:solidFill>
              </a:rPr>
              <a:t>2 đỉnh,trọng số</a:t>
            </a:r>
            <a:r>
              <a:rPr lang="vi-VN" dirty="0" smtClean="0">
                <a:solidFill>
                  <a:prstClr val="black"/>
                </a:solidFill>
              </a:rPr>
              <a:t>)</a:t>
            </a:r>
          </a:p>
          <a:p>
            <a:pPr marL="285750" indent="-285750" defTabSz="914400">
              <a:buFont typeface="Wingdings" panose="05000000000000000000" pitchFamily="2" charset="2"/>
              <a:buChar char="Ø"/>
            </a:pPr>
            <a:r>
              <a:rPr lang="vi-VN" dirty="0">
                <a:solidFill>
                  <a:prstClr val="black"/>
                </a:solidFill>
              </a:rPr>
              <a:t>Kiểm tra xem gốc của các đỉnh đã được đánh dấu hay chưa nếu chưa thì cộng trọng số vào m</a:t>
            </a:r>
            <a:r>
              <a:rPr lang="vi-VN" dirty="0" smtClean="0">
                <a:solidFill>
                  <a:prstClr val="black"/>
                </a:solidFill>
              </a:rPr>
              <a:t>inimumCost </a:t>
            </a:r>
            <a:r>
              <a:rPr lang="vi-VN" dirty="0">
                <a:solidFill>
                  <a:prstClr val="black"/>
                </a:solidFill>
              </a:rPr>
              <a:t>và tiến hành đánh dấu các đỉnh.Nếu các đỉnh đã được đánh dấu thì bỏ qua và tiến hành với các cạnh khác.</a:t>
            </a:r>
          </a:p>
          <a:p>
            <a:pPr defTabSz="914400"/>
            <a:endParaRPr lang="vi-VN" dirty="0">
              <a:solidFill>
                <a:prstClr val="black"/>
              </a:solidFill>
            </a:endParaRPr>
          </a:p>
          <a:p>
            <a:pPr defTabSz="914400"/>
            <a:endParaRPr lang="vi-VN" dirty="0">
              <a:solidFill>
                <a:prstClr val="black"/>
              </a:solidFill>
            </a:endParaRPr>
          </a:p>
        </p:txBody>
      </p:sp>
    </p:spTree>
    <p:extLst>
      <p:ext uri="{BB962C8B-B14F-4D97-AF65-F5344CB8AC3E}">
        <p14:creationId xmlns:p14="http://schemas.microsoft.com/office/powerpoint/2010/main" val="612441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8939" y="426721"/>
            <a:ext cx="9109165" cy="707886"/>
          </a:xfrm>
          <a:prstGeom prst="rect">
            <a:avLst/>
          </a:prstGeom>
          <a:noFill/>
        </p:spPr>
        <p:txBody>
          <a:bodyPr wrap="square" rtlCol="0">
            <a:spAutoFit/>
          </a:bodyPr>
          <a:lstStyle/>
          <a:p>
            <a:pPr defTabSz="914400"/>
            <a:r>
              <a:rPr lang="vi-VN" sz="4000" b="1" u="sng" dirty="0" smtClean="0">
                <a:solidFill>
                  <a:srgbClr val="CC0000"/>
                </a:solidFill>
                <a:effectLst>
                  <a:outerShdw blurRad="38100" dist="38100" dir="2700000" algn="tl">
                    <a:srgbClr val="000000">
                      <a:alpha val="43137"/>
                    </a:srgbClr>
                  </a:outerShdw>
                </a:effectLst>
              </a:rPr>
              <a:t>Thực hiện code(tt)</a:t>
            </a:r>
            <a:endParaRPr lang="vi-VN" sz="4000" b="1" u="sng" dirty="0">
              <a:solidFill>
                <a:srgbClr val="CC0000"/>
              </a:solidFill>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2"/>
          <a:stretch>
            <a:fillRect/>
          </a:stretch>
        </p:blipFill>
        <p:spPr>
          <a:xfrm>
            <a:off x="748940" y="1557528"/>
            <a:ext cx="6753225" cy="4419600"/>
          </a:xfrm>
          <a:prstGeom prst="rect">
            <a:avLst/>
          </a:prstGeom>
        </p:spPr>
      </p:pic>
      <p:sp>
        <p:nvSpPr>
          <p:cNvPr id="6" name="TextBox 5"/>
          <p:cNvSpPr txBox="1"/>
          <p:nvPr/>
        </p:nvSpPr>
        <p:spPr>
          <a:xfrm>
            <a:off x="7918704" y="1536194"/>
            <a:ext cx="3374136" cy="3785652"/>
          </a:xfrm>
          <a:prstGeom prst="rect">
            <a:avLst/>
          </a:prstGeom>
          <a:noFill/>
        </p:spPr>
        <p:txBody>
          <a:bodyPr wrap="square" rtlCol="0">
            <a:spAutoFit/>
          </a:bodyPr>
          <a:lstStyle/>
          <a:p>
            <a:pPr defTabSz="914400"/>
            <a:r>
              <a:rPr lang="vi-VN" sz="4000" dirty="0" smtClean="0">
                <a:solidFill>
                  <a:prstClr val="black"/>
                </a:solidFill>
              </a:rPr>
              <a:t>Tiến hành nhập input</a:t>
            </a:r>
          </a:p>
          <a:p>
            <a:pPr defTabSz="914400"/>
            <a:endParaRPr lang="vi-VN" sz="4000" dirty="0">
              <a:solidFill>
                <a:prstClr val="black"/>
              </a:solidFill>
            </a:endParaRPr>
          </a:p>
          <a:p>
            <a:pPr defTabSz="914400"/>
            <a:r>
              <a:rPr lang="vi-VN" sz="4000" dirty="0" smtClean="0">
                <a:solidFill>
                  <a:prstClr val="black"/>
                </a:solidFill>
              </a:rPr>
              <a:t> </a:t>
            </a:r>
          </a:p>
          <a:p>
            <a:pPr defTabSz="914400"/>
            <a:r>
              <a:rPr lang="vi-VN" sz="4000" dirty="0" smtClean="0">
                <a:solidFill>
                  <a:prstClr val="black"/>
                </a:solidFill>
              </a:rPr>
              <a:t>Và xuất ra output</a:t>
            </a:r>
          </a:p>
        </p:txBody>
      </p:sp>
    </p:spTree>
    <p:extLst>
      <p:ext uri="{BB962C8B-B14F-4D97-AF65-F5344CB8AC3E}">
        <p14:creationId xmlns:p14="http://schemas.microsoft.com/office/powerpoint/2010/main" val="7025589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48BE14-922F-4E43-828A-D4A7F6744568}"/>
              </a:ext>
            </a:extLst>
          </p:cNvPr>
          <p:cNvSpPr>
            <a:spLocks noGrp="1"/>
          </p:cNvSpPr>
          <p:nvPr>
            <p:ph idx="1"/>
          </p:nvPr>
        </p:nvSpPr>
        <p:spPr>
          <a:xfrm>
            <a:off x="1251677" y="2014152"/>
            <a:ext cx="10178323" cy="3247166"/>
          </a:xfrm>
        </p:spPr>
        <p:txBody>
          <a:bodyPr anchor="ctr">
            <a:normAutofit/>
          </a:bodyPr>
          <a:lstStyle/>
          <a:p>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K</a:t>
            </a:r>
            <a:r>
              <a:rPr lang="vi-VN" sz="2400" dirty="0">
                <a:solidFill>
                  <a:schemeClr val="tx1">
                    <a:lumMod val="75000"/>
                    <a:lumOff val="25000"/>
                  </a:schemeClr>
                </a:solidFill>
                <a:latin typeface="Times New Roman" panose="02020603050405020304" pitchFamily="18" charset="0"/>
                <a:cs typeface="Times New Roman" panose="02020603050405020304" pitchFamily="18" charset="0"/>
              </a:rPr>
              <a:t>hái niệm, ý tưởng, cơ chế hoạt động của giải thuật đô thị đồ thị có trọng số: cây khung tối tiểu</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a:t>
            </a:r>
          </a:p>
          <a:p>
            <a:r>
              <a:rPr lang="en-US" sz="2400" dirty="0" err="1">
                <a:solidFill>
                  <a:schemeClr val="tx1">
                    <a:lumMod val="75000"/>
                    <a:lumOff val="25000"/>
                  </a:schemeClr>
                </a:solidFill>
                <a:latin typeface="Times New Roman" panose="02020603050405020304" pitchFamily="18" charset="0"/>
                <a:cs typeface="Times New Roman" panose="02020603050405020304" pitchFamily="18" charset="0"/>
              </a:rPr>
              <a:t>Ví</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lumOff val="25000"/>
                  </a:schemeClr>
                </a:solidFill>
                <a:latin typeface="Times New Roman" panose="02020603050405020304" pitchFamily="18" charset="0"/>
                <a:cs typeface="Times New Roman" panose="02020603050405020304" pitchFamily="18" charset="0"/>
              </a:rPr>
              <a:t>dụ</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lumOff val="25000"/>
                  </a:schemeClr>
                </a:solidFill>
                <a:latin typeface="Times New Roman" panose="02020603050405020304" pitchFamily="18" charset="0"/>
                <a:cs typeface="Times New Roman" panose="02020603050405020304" pitchFamily="18" charset="0"/>
              </a:rPr>
              <a:t>minh</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lumOff val="25000"/>
                  </a:schemeClr>
                </a:solidFill>
                <a:latin typeface="Times New Roman" panose="02020603050405020304" pitchFamily="18" charset="0"/>
                <a:cs typeface="Times New Roman" panose="02020603050405020304" pitchFamily="18" charset="0"/>
              </a:rPr>
              <a:t>hoạ</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 code, demo.</a:t>
            </a:r>
          </a:p>
          <a:p>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P</a:t>
            </a:r>
            <a:r>
              <a:rPr lang="vi-VN" sz="2400" dirty="0">
                <a:solidFill>
                  <a:schemeClr val="tx1">
                    <a:lumMod val="75000"/>
                    <a:lumOff val="25000"/>
                  </a:schemeClr>
                </a:solidFill>
                <a:latin typeface="Times New Roman" panose="02020603050405020304" pitchFamily="18" charset="0"/>
                <a:cs typeface="Times New Roman" panose="02020603050405020304" pitchFamily="18" charset="0"/>
              </a:rPr>
              <a:t>hân tích độ phức tạp c</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ủ</a:t>
            </a:r>
            <a:r>
              <a:rPr lang="vi-VN" sz="2400" dirty="0">
                <a:solidFill>
                  <a:schemeClr val="tx1">
                    <a:lumMod val="75000"/>
                    <a:lumOff val="25000"/>
                  </a:schemeClr>
                </a:solidFill>
                <a:latin typeface="Times New Roman" panose="02020603050405020304" pitchFamily="18" charset="0"/>
                <a:cs typeface="Times New Roman" panose="02020603050405020304" pitchFamily="18" charset="0"/>
              </a:rPr>
              <a:t>a thuật toán</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a:t>
            </a:r>
          </a:p>
          <a:p>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Ư</a:t>
            </a:r>
            <a:r>
              <a:rPr lang="vi-VN" sz="2400" dirty="0">
                <a:solidFill>
                  <a:schemeClr val="tx1">
                    <a:lumMod val="75000"/>
                    <a:lumOff val="25000"/>
                  </a:schemeClr>
                </a:solidFill>
                <a:latin typeface="Times New Roman" panose="02020603050405020304" pitchFamily="18" charset="0"/>
                <a:cs typeface="Times New Roman" panose="02020603050405020304" pitchFamily="18" charset="0"/>
              </a:rPr>
              <a:t>u và nhược điểm, so sánh đồ thị có trong số với các đồ thị </a:t>
            </a:r>
            <a:r>
              <a:rPr lang="en-US" sz="2400" dirty="0" err="1">
                <a:solidFill>
                  <a:schemeClr val="tx1">
                    <a:lumMod val="75000"/>
                    <a:lumOff val="25000"/>
                  </a:schemeClr>
                </a:solidFill>
                <a:latin typeface="Times New Roman" panose="02020603050405020304" pitchFamily="18" charset="0"/>
                <a:cs typeface="Times New Roman" panose="02020603050405020304" pitchFamily="18" charset="0"/>
              </a:rPr>
              <a:t>th</a:t>
            </a:r>
            <a:r>
              <a:rPr lang="vi-VN" sz="2400" dirty="0">
                <a:solidFill>
                  <a:schemeClr val="tx1">
                    <a:lumMod val="75000"/>
                    <a:lumOff val="25000"/>
                  </a:schemeClr>
                </a:solidFill>
                <a:latin typeface="Times New Roman" panose="02020603050405020304" pitchFamily="18" charset="0"/>
                <a:cs typeface="Times New Roman" panose="02020603050405020304" pitchFamily="18" charset="0"/>
              </a:rPr>
              <a:t>ư</a:t>
            </a:r>
            <a:r>
              <a:rPr lang="en-US" sz="2400" dirty="0" err="1">
                <a:solidFill>
                  <a:schemeClr val="tx1">
                    <a:lumMod val="75000"/>
                    <a:lumOff val="25000"/>
                  </a:schemeClr>
                </a:solidFill>
                <a:latin typeface="Times New Roman" panose="02020603050405020304" pitchFamily="18" charset="0"/>
                <a:cs typeface="Times New Roman" panose="02020603050405020304" pitchFamily="18" charset="0"/>
              </a:rPr>
              <a:t>ờng</a:t>
            </a:r>
            <a:r>
              <a:rPr lang="vi-VN" sz="24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lumOff val="25000"/>
                  </a:schemeClr>
                </a:solidFill>
                <a:latin typeface="Times New Roman" panose="02020603050405020304" pitchFamily="18" charset="0"/>
                <a:cs typeface="Times New Roman" panose="02020603050405020304" pitchFamily="18" charset="0"/>
              </a:rPr>
              <a:t>bài</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lumOff val="25000"/>
                  </a:schemeClr>
                </a:solidFill>
                <a:latin typeface="Times New Roman" panose="02020603050405020304" pitchFamily="18" charset="0"/>
                <a:cs typeface="Times New Roman" panose="02020603050405020304" pitchFamily="18" charset="0"/>
              </a:rPr>
              <a:t>toán</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lumOff val="25000"/>
                  </a:schemeClr>
                </a:solidFill>
                <a:latin typeface="Times New Roman" panose="02020603050405020304" pitchFamily="18" charset="0"/>
                <a:cs typeface="Times New Roman" panose="02020603050405020304" pitchFamily="18" charset="0"/>
              </a:rPr>
              <a:t>cây</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lumOff val="25000"/>
                  </a:schemeClr>
                </a:solidFill>
                <a:latin typeface="Times New Roman" panose="02020603050405020304" pitchFamily="18" charset="0"/>
                <a:cs typeface="Times New Roman" panose="02020603050405020304" pitchFamily="18" charset="0"/>
              </a:rPr>
              <a:t>khung</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lumOff val="25000"/>
                  </a:schemeClr>
                </a:solidFill>
                <a:latin typeface="Times New Roman" panose="02020603050405020304" pitchFamily="18" charset="0"/>
                <a:cs typeface="Times New Roman" panose="02020603050405020304" pitchFamily="18" charset="0"/>
              </a:rPr>
              <a:t>tối</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lumOff val="25000"/>
                  </a:schemeClr>
                </a:solidFill>
                <a:latin typeface="Times New Roman" panose="02020603050405020304" pitchFamily="18" charset="0"/>
                <a:cs typeface="Times New Roman" panose="02020603050405020304" pitchFamily="18" charset="0"/>
              </a:rPr>
              <a:t>thiểu</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vi-VN" sz="2400" dirty="0">
                <a:solidFill>
                  <a:schemeClr val="tx1">
                    <a:lumMod val="75000"/>
                    <a:lumOff val="25000"/>
                  </a:schemeClr>
                </a:solidFill>
                <a:latin typeface="Times New Roman" panose="02020603050405020304" pitchFamily="18" charset="0"/>
                <a:cs typeface="Times New Roman" panose="02020603050405020304" pitchFamily="18" charset="0"/>
              </a:rPr>
              <a:t>ứng dụng thực tế.</a:t>
            </a:r>
            <a:endParaRPr lang="en-US" sz="2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EB2CFE1-B629-46AD-BF48-04AE78E1E1CF}"/>
              </a:ext>
            </a:extLst>
          </p:cNvPr>
          <p:cNvSpPr txBox="1"/>
          <p:nvPr/>
        </p:nvSpPr>
        <p:spPr>
          <a:xfrm>
            <a:off x="2038867" y="1124466"/>
            <a:ext cx="3052119" cy="584775"/>
          </a:xfrm>
          <a:prstGeom prst="rect">
            <a:avLst/>
          </a:prstGeom>
          <a:noFill/>
        </p:spPr>
        <p:txBody>
          <a:bodyPr wrap="square" rtlCol="0">
            <a:spAutoFit/>
          </a:bodyPr>
          <a:lstStyle/>
          <a:p>
            <a:r>
              <a:rPr lang="en-US" sz="3200" dirty="0" err="1">
                <a:latin typeface="Times New Roman" panose="02020603050405020304" pitchFamily="18" charset="0"/>
                <a:cs typeface="Times New Roman" panose="02020603050405020304" pitchFamily="18" charset="0"/>
              </a:rPr>
              <a:t>Nội</a:t>
            </a:r>
            <a:r>
              <a:rPr lang="en-US" sz="3200" dirty="0">
                <a:latin typeface="Times New Roman" panose="02020603050405020304" pitchFamily="18" charset="0"/>
                <a:cs typeface="Times New Roman" panose="02020603050405020304" pitchFamily="18" charset="0"/>
              </a:rPr>
              <a:t> dung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077930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0651" y="335281"/>
            <a:ext cx="9109165" cy="707886"/>
          </a:xfrm>
          <a:prstGeom prst="rect">
            <a:avLst/>
          </a:prstGeom>
          <a:noFill/>
        </p:spPr>
        <p:txBody>
          <a:bodyPr wrap="square" rtlCol="0">
            <a:spAutoFit/>
          </a:bodyPr>
          <a:lstStyle/>
          <a:p>
            <a:pPr defTabSz="914400"/>
            <a:r>
              <a:rPr lang="vi-VN" sz="4000" b="1" u="sng" dirty="0" smtClean="0">
                <a:solidFill>
                  <a:srgbClr val="CC0000"/>
                </a:solidFill>
                <a:effectLst>
                  <a:outerShdw blurRad="38100" dist="38100" dir="2700000" algn="tl">
                    <a:srgbClr val="000000">
                      <a:alpha val="43137"/>
                    </a:srgbClr>
                  </a:outerShdw>
                </a:effectLst>
              </a:rPr>
              <a:t>Phân tích độ phức tạp</a:t>
            </a:r>
            <a:endParaRPr lang="vi-VN" sz="4000" b="1" u="sng" dirty="0">
              <a:solidFill>
                <a:srgbClr val="CC0000"/>
              </a:solidFill>
              <a:effectLst>
                <a:outerShdw blurRad="38100" dist="38100" dir="2700000" algn="tl">
                  <a:srgbClr val="000000">
                    <a:alpha val="43137"/>
                  </a:srgbClr>
                </a:outerShdw>
              </a:effectLst>
            </a:endParaRPr>
          </a:p>
        </p:txBody>
      </p:sp>
      <p:sp>
        <p:nvSpPr>
          <p:cNvPr id="4" name="Rectangle 3"/>
          <p:cNvSpPr/>
          <p:nvPr/>
        </p:nvSpPr>
        <p:spPr>
          <a:xfrm>
            <a:off x="730652" y="1270908"/>
            <a:ext cx="5844320" cy="4801314"/>
          </a:xfrm>
          <a:prstGeom prst="rect">
            <a:avLst/>
          </a:prstGeom>
        </p:spPr>
        <p:txBody>
          <a:bodyPr wrap="square">
            <a:spAutoFit/>
          </a:bodyPr>
          <a:lstStyle/>
          <a:p>
            <a:r>
              <a:rPr lang="vi-VN" dirty="0"/>
              <a:t>long long kruskal(pair&lt;long long, pair&lt;int, int&gt; &gt; p[])</a:t>
            </a:r>
          </a:p>
          <a:p>
            <a:r>
              <a:rPr lang="vi-VN" dirty="0"/>
              <a:t>{</a:t>
            </a:r>
          </a:p>
          <a:p>
            <a:r>
              <a:rPr lang="vi-VN" dirty="0"/>
              <a:t>    int x, y;</a:t>
            </a:r>
          </a:p>
          <a:p>
            <a:r>
              <a:rPr lang="vi-VN" dirty="0"/>
              <a:t>    long long cost, minimumCost = 0;</a:t>
            </a:r>
          </a:p>
          <a:p>
            <a:r>
              <a:rPr lang="vi-VN" dirty="0"/>
              <a:t>    for(int i = 0;i &lt; edges;++i)</a:t>
            </a:r>
          </a:p>
          <a:p>
            <a:r>
              <a:rPr lang="vi-VN" dirty="0"/>
              <a:t>    {</a:t>
            </a:r>
          </a:p>
          <a:p>
            <a:r>
              <a:rPr lang="vi-VN" dirty="0" smtClean="0"/>
              <a:t>	x </a:t>
            </a:r>
            <a:r>
              <a:rPr lang="vi-VN" dirty="0"/>
              <a:t>= p[i].second.first;</a:t>
            </a:r>
          </a:p>
          <a:p>
            <a:r>
              <a:rPr lang="vi-VN" dirty="0"/>
              <a:t>       </a:t>
            </a:r>
            <a:r>
              <a:rPr lang="vi-VN" dirty="0" smtClean="0"/>
              <a:t>y </a:t>
            </a:r>
            <a:r>
              <a:rPr lang="vi-VN" dirty="0"/>
              <a:t>= p[i].second.second;</a:t>
            </a:r>
          </a:p>
          <a:p>
            <a:r>
              <a:rPr lang="vi-VN" dirty="0"/>
              <a:t>       </a:t>
            </a:r>
            <a:r>
              <a:rPr lang="vi-VN" dirty="0" smtClean="0"/>
              <a:t>cost </a:t>
            </a:r>
            <a:r>
              <a:rPr lang="vi-VN" dirty="0"/>
              <a:t>= p[i].first;</a:t>
            </a:r>
          </a:p>
          <a:p>
            <a:r>
              <a:rPr lang="vi-VN" dirty="0" smtClean="0"/>
              <a:t>	if(root(x</a:t>
            </a:r>
            <a:r>
              <a:rPr lang="vi-VN" dirty="0"/>
              <a:t>) != root(y))</a:t>
            </a:r>
          </a:p>
          <a:p>
            <a:r>
              <a:rPr lang="vi-VN" dirty="0"/>
              <a:t>        {</a:t>
            </a:r>
          </a:p>
          <a:p>
            <a:r>
              <a:rPr lang="vi-VN" dirty="0"/>
              <a:t>            minimumCost += cost;</a:t>
            </a:r>
          </a:p>
          <a:p>
            <a:r>
              <a:rPr lang="vi-VN" dirty="0"/>
              <a:t>            union1(x, y);</a:t>
            </a:r>
          </a:p>
          <a:p>
            <a:r>
              <a:rPr lang="vi-VN" dirty="0"/>
              <a:t>        }    </a:t>
            </a:r>
          </a:p>
          <a:p>
            <a:r>
              <a:rPr lang="vi-VN" dirty="0"/>
              <a:t>    }</a:t>
            </a:r>
          </a:p>
          <a:p>
            <a:r>
              <a:rPr lang="vi-VN" dirty="0"/>
              <a:t>    return minimumCost;</a:t>
            </a:r>
          </a:p>
          <a:p>
            <a:r>
              <a:rPr lang="vi-VN" dirty="0"/>
              <a:t>}</a:t>
            </a:r>
          </a:p>
        </p:txBody>
      </p:sp>
      <p:sp>
        <p:nvSpPr>
          <p:cNvPr id="6" name="Rounded Rectangle 5"/>
          <p:cNvSpPr/>
          <p:nvPr/>
        </p:nvSpPr>
        <p:spPr>
          <a:xfrm>
            <a:off x="8560526" y="1210490"/>
            <a:ext cx="2394857" cy="5254317"/>
          </a:xfrm>
          <a:prstGeom prst="roundRect">
            <a:avLst/>
          </a:prstGeom>
          <a:noFill/>
          <a:ln w="1905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vi-VN"/>
          </a:p>
        </p:txBody>
      </p:sp>
      <p:sp>
        <p:nvSpPr>
          <p:cNvPr id="8" name="TextBox 7"/>
          <p:cNvSpPr txBox="1"/>
          <p:nvPr/>
        </p:nvSpPr>
        <p:spPr>
          <a:xfrm>
            <a:off x="8891451" y="1384663"/>
            <a:ext cx="1750423" cy="369332"/>
          </a:xfrm>
          <a:prstGeom prst="rect">
            <a:avLst/>
          </a:prstGeom>
          <a:noFill/>
        </p:spPr>
        <p:txBody>
          <a:bodyPr wrap="square" rtlCol="0">
            <a:spAutoFit/>
          </a:bodyPr>
          <a:lstStyle/>
          <a:p>
            <a:pPr algn="ctr"/>
            <a:r>
              <a:rPr lang="vi-VN" dirty="0" smtClean="0">
                <a:solidFill>
                  <a:schemeClr val="accent5"/>
                </a:solidFill>
              </a:rPr>
              <a:t>Độ phức tạp</a:t>
            </a:r>
            <a:endParaRPr lang="vi-VN" dirty="0">
              <a:solidFill>
                <a:schemeClr val="accent5"/>
              </a:solidFill>
            </a:endParaRPr>
          </a:p>
        </p:txBody>
      </p:sp>
      <p:cxnSp>
        <p:nvCxnSpPr>
          <p:cNvPr id="10" name="Straight Connector 9"/>
          <p:cNvCxnSpPr/>
          <p:nvPr/>
        </p:nvCxnSpPr>
        <p:spPr>
          <a:xfrm flipV="1">
            <a:off x="2081349" y="2017952"/>
            <a:ext cx="6989499" cy="19856"/>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extBox 11"/>
          <p:cNvSpPr txBox="1"/>
          <p:nvPr/>
        </p:nvSpPr>
        <p:spPr>
          <a:xfrm>
            <a:off x="9268314" y="1848675"/>
            <a:ext cx="996696" cy="338554"/>
          </a:xfrm>
          <a:prstGeom prst="rect">
            <a:avLst/>
          </a:prstGeom>
          <a:noFill/>
        </p:spPr>
        <p:txBody>
          <a:bodyPr wrap="square" rtlCol="0">
            <a:spAutoFit/>
          </a:bodyPr>
          <a:lstStyle/>
          <a:p>
            <a:pPr algn="ctr"/>
            <a:r>
              <a:rPr lang="vi-VN" sz="1600" dirty="0">
                <a:solidFill>
                  <a:schemeClr val="accent5"/>
                </a:solidFill>
              </a:rPr>
              <a:t>1</a:t>
            </a:r>
          </a:p>
        </p:txBody>
      </p:sp>
      <p:cxnSp>
        <p:nvCxnSpPr>
          <p:cNvPr id="13" name="Straight Connector 12"/>
          <p:cNvCxnSpPr/>
          <p:nvPr/>
        </p:nvCxnSpPr>
        <p:spPr>
          <a:xfrm>
            <a:off x="4592901" y="2327367"/>
            <a:ext cx="4477947" cy="22291"/>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p:cNvSpPr txBox="1"/>
          <p:nvPr/>
        </p:nvSpPr>
        <p:spPr>
          <a:xfrm>
            <a:off x="9259606" y="2133704"/>
            <a:ext cx="996696" cy="338554"/>
          </a:xfrm>
          <a:prstGeom prst="rect">
            <a:avLst/>
          </a:prstGeom>
          <a:noFill/>
        </p:spPr>
        <p:txBody>
          <a:bodyPr wrap="square" rtlCol="0">
            <a:spAutoFit/>
          </a:bodyPr>
          <a:lstStyle/>
          <a:p>
            <a:pPr algn="ctr"/>
            <a:r>
              <a:rPr lang="vi-VN" sz="1600" dirty="0">
                <a:solidFill>
                  <a:schemeClr val="accent5"/>
                </a:solidFill>
              </a:rPr>
              <a:t>1</a:t>
            </a:r>
          </a:p>
        </p:txBody>
      </p:sp>
      <p:cxnSp>
        <p:nvCxnSpPr>
          <p:cNvPr id="18" name="Straight Connector 17"/>
          <p:cNvCxnSpPr/>
          <p:nvPr/>
        </p:nvCxnSpPr>
        <p:spPr>
          <a:xfrm>
            <a:off x="4205805" y="2616925"/>
            <a:ext cx="4865043" cy="31047"/>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p:cNvCxnSpPr/>
          <p:nvPr/>
        </p:nvCxnSpPr>
        <p:spPr>
          <a:xfrm>
            <a:off x="3392424" y="3047307"/>
            <a:ext cx="5678424" cy="32244"/>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p:cNvCxnSpPr/>
          <p:nvPr/>
        </p:nvCxnSpPr>
        <p:spPr>
          <a:xfrm>
            <a:off x="3858768" y="3370241"/>
            <a:ext cx="5212080" cy="12151"/>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p:cNvCxnSpPr/>
          <p:nvPr/>
        </p:nvCxnSpPr>
        <p:spPr>
          <a:xfrm>
            <a:off x="3227832" y="3671565"/>
            <a:ext cx="5788152" cy="4105"/>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p:cNvCxnSpPr/>
          <p:nvPr/>
        </p:nvCxnSpPr>
        <p:spPr>
          <a:xfrm>
            <a:off x="3575304" y="3976994"/>
            <a:ext cx="5495544" cy="15898"/>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p:cNvCxnSpPr/>
          <p:nvPr/>
        </p:nvCxnSpPr>
        <p:spPr>
          <a:xfrm>
            <a:off x="4205805" y="4459029"/>
            <a:ext cx="4865043" cy="9065"/>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p:cNvCxnSpPr/>
          <p:nvPr/>
        </p:nvCxnSpPr>
        <p:spPr>
          <a:xfrm>
            <a:off x="3227832" y="4810184"/>
            <a:ext cx="5843016" cy="3476"/>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a:off x="3392424" y="5606084"/>
            <a:ext cx="5641848"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TextBox 30"/>
          <p:cNvSpPr txBox="1"/>
          <p:nvPr/>
        </p:nvSpPr>
        <p:spPr>
          <a:xfrm>
            <a:off x="9268314" y="2426098"/>
            <a:ext cx="996696" cy="338554"/>
          </a:xfrm>
          <a:prstGeom prst="rect">
            <a:avLst/>
          </a:prstGeom>
          <a:noFill/>
        </p:spPr>
        <p:txBody>
          <a:bodyPr wrap="square" rtlCol="0">
            <a:spAutoFit/>
          </a:bodyPr>
          <a:lstStyle/>
          <a:p>
            <a:pPr algn="ctr"/>
            <a:r>
              <a:rPr lang="vi-VN" sz="1600" dirty="0" smtClean="0">
                <a:solidFill>
                  <a:schemeClr val="accent5"/>
                </a:solidFill>
              </a:rPr>
              <a:t>V</a:t>
            </a:r>
            <a:endParaRPr lang="vi-VN" sz="1600" dirty="0">
              <a:solidFill>
                <a:schemeClr val="accent5"/>
              </a:solidFill>
            </a:endParaRPr>
          </a:p>
        </p:txBody>
      </p:sp>
      <p:sp>
        <p:nvSpPr>
          <p:cNvPr id="32" name="TextBox 31"/>
          <p:cNvSpPr txBox="1"/>
          <p:nvPr/>
        </p:nvSpPr>
        <p:spPr>
          <a:xfrm>
            <a:off x="9283333" y="2919111"/>
            <a:ext cx="996696" cy="338554"/>
          </a:xfrm>
          <a:prstGeom prst="rect">
            <a:avLst/>
          </a:prstGeom>
          <a:noFill/>
        </p:spPr>
        <p:txBody>
          <a:bodyPr wrap="square" rtlCol="0">
            <a:spAutoFit/>
          </a:bodyPr>
          <a:lstStyle/>
          <a:p>
            <a:pPr algn="ctr"/>
            <a:r>
              <a:rPr lang="vi-VN" sz="1600" smtClean="0">
                <a:solidFill>
                  <a:schemeClr val="accent5"/>
                </a:solidFill>
              </a:rPr>
              <a:t>V</a:t>
            </a:r>
            <a:endParaRPr lang="vi-VN" sz="1600">
              <a:solidFill>
                <a:schemeClr val="accent5"/>
              </a:solidFill>
            </a:endParaRPr>
          </a:p>
        </p:txBody>
      </p:sp>
      <p:sp>
        <p:nvSpPr>
          <p:cNvPr id="33" name="TextBox 32"/>
          <p:cNvSpPr txBox="1"/>
          <p:nvPr/>
        </p:nvSpPr>
        <p:spPr>
          <a:xfrm>
            <a:off x="9268314" y="3224354"/>
            <a:ext cx="996696" cy="338554"/>
          </a:xfrm>
          <a:prstGeom prst="rect">
            <a:avLst/>
          </a:prstGeom>
          <a:noFill/>
        </p:spPr>
        <p:txBody>
          <a:bodyPr wrap="square" rtlCol="0">
            <a:spAutoFit/>
          </a:bodyPr>
          <a:lstStyle/>
          <a:p>
            <a:pPr algn="ctr"/>
            <a:r>
              <a:rPr lang="vi-VN" sz="1600" dirty="0" smtClean="0">
                <a:solidFill>
                  <a:schemeClr val="accent5"/>
                </a:solidFill>
              </a:rPr>
              <a:t>V</a:t>
            </a:r>
            <a:endParaRPr lang="vi-VN" sz="1600" dirty="0">
              <a:solidFill>
                <a:schemeClr val="accent5"/>
              </a:solidFill>
            </a:endParaRPr>
          </a:p>
        </p:txBody>
      </p:sp>
      <p:sp>
        <p:nvSpPr>
          <p:cNvPr id="35" name="TextBox 34"/>
          <p:cNvSpPr txBox="1"/>
          <p:nvPr/>
        </p:nvSpPr>
        <p:spPr>
          <a:xfrm>
            <a:off x="9268314" y="3505489"/>
            <a:ext cx="996696" cy="338554"/>
          </a:xfrm>
          <a:prstGeom prst="rect">
            <a:avLst/>
          </a:prstGeom>
          <a:noFill/>
        </p:spPr>
        <p:txBody>
          <a:bodyPr wrap="square" rtlCol="0">
            <a:spAutoFit/>
          </a:bodyPr>
          <a:lstStyle/>
          <a:p>
            <a:pPr algn="ctr"/>
            <a:r>
              <a:rPr lang="vi-VN" sz="1600" dirty="0" smtClean="0">
                <a:solidFill>
                  <a:schemeClr val="accent5"/>
                </a:solidFill>
              </a:rPr>
              <a:t>V</a:t>
            </a:r>
            <a:endParaRPr lang="vi-VN" sz="1600" dirty="0">
              <a:solidFill>
                <a:schemeClr val="accent5"/>
              </a:solidFill>
            </a:endParaRPr>
          </a:p>
        </p:txBody>
      </p:sp>
      <p:sp>
        <p:nvSpPr>
          <p:cNvPr id="36" name="TextBox 35"/>
          <p:cNvSpPr txBox="1"/>
          <p:nvPr/>
        </p:nvSpPr>
        <p:spPr>
          <a:xfrm>
            <a:off x="9268314" y="3829225"/>
            <a:ext cx="996696" cy="338554"/>
          </a:xfrm>
          <a:prstGeom prst="rect">
            <a:avLst/>
          </a:prstGeom>
          <a:noFill/>
        </p:spPr>
        <p:txBody>
          <a:bodyPr wrap="square" rtlCol="0">
            <a:spAutoFit/>
          </a:bodyPr>
          <a:lstStyle/>
          <a:p>
            <a:pPr algn="ctr"/>
            <a:r>
              <a:rPr lang="vi-VN" sz="1600" dirty="0" smtClean="0">
                <a:solidFill>
                  <a:schemeClr val="accent5"/>
                </a:solidFill>
              </a:rPr>
              <a:t>V</a:t>
            </a:r>
            <a:endParaRPr lang="vi-VN" sz="1600" dirty="0">
              <a:solidFill>
                <a:schemeClr val="accent5"/>
              </a:solidFill>
            </a:endParaRPr>
          </a:p>
        </p:txBody>
      </p:sp>
      <p:sp>
        <p:nvSpPr>
          <p:cNvPr id="37" name="TextBox 36"/>
          <p:cNvSpPr txBox="1"/>
          <p:nvPr/>
        </p:nvSpPr>
        <p:spPr>
          <a:xfrm>
            <a:off x="9268314" y="4298817"/>
            <a:ext cx="996696" cy="338554"/>
          </a:xfrm>
          <a:prstGeom prst="rect">
            <a:avLst/>
          </a:prstGeom>
          <a:noFill/>
        </p:spPr>
        <p:txBody>
          <a:bodyPr wrap="square" rtlCol="0">
            <a:spAutoFit/>
          </a:bodyPr>
          <a:lstStyle/>
          <a:p>
            <a:pPr algn="ctr"/>
            <a:r>
              <a:rPr lang="vi-VN" sz="1600" dirty="0" smtClean="0">
                <a:solidFill>
                  <a:schemeClr val="accent5"/>
                </a:solidFill>
              </a:rPr>
              <a:t>V</a:t>
            </a:r>
            <a:endParaRPr lang="vi-VN" sz="1600" dirty="0">
              <a:solidFill>
                <a:schemeClr val="accent5"/>
              </a:solidFill>
            </a:endParaRPr>
          </a:p>
        </p:txBody>
      </p:sp>
      <p:sp>
        <p:nvSpPr>
          <p:cNvPr id="38" name="TextBox 37"/>
          <p:cNvSpPr txBox="1"/>
          <p:nvPr/>
        </p:nvSpPr>
        <p:spPr>
          <a:xfrm>
            <a:off x="9268314" y="4653558"/>
            <a:ext cx="1128414" cy="338554"/>
          </a:xfrm>
          <a:prstGeom prst="rect">
            <a:avLst/>
          </a:prstGeom>
          <a:noFill/>
        </p:spPr>
        <p:txBody>
          <a:bodyPr wrap="square" rtlCol="0">
            <a:spAutoFit/>
          </a:bodyPr>
          <a:lstStyle/>
          <a:p>
            <a:pPr algn="ctr"/>
            <a:r>
              <a:rPr lang="vi-VN" sz="1600" dirty="0" smtClean="0">
                <a:solidFill>
                  <a:schemeClr val="accent5"/>
                </a:solidFill>
              </a:rPr>
              <a:t>V*(2V+3)</a:t>
            </a:r>
            <a:endParaRPr lang="vi-VN" sz="1600" dirty="0">
              <a:solidFill>
                <a:schemeClr val="accent5"/>
              </a:solidFill>
            </a:endParaRPr>
          </a:p>
        </p:txBody>
      </p:sp>
      <p:sp>
        <p:nvSpPr>
          <p:cNvPr id="40" name="TextBox 39"/>
          <p:cNvSpPr txBox="1"/>
          <p:nvPr/>
        </p:nvSpPr>
        <p:spPr>
          <a:xfrm>
            <a:off x="9259606" y="5436807"/>
            <a:ext cx="996696" cy="338554"/>
          </a:xfrm>
          <a:prstGeom prst="rect">
            <a:avLst/>
          </a:prstGeom>
          <a:noFill/>
        </p:spPr>
        <p:txBody>
          <a:bodyPr wrap="square" rtlCol="0">
            <a:spAutoFit/>
          </a:bodyPr>
          <a:lstStyle/>
          <a:p>
            <a:pPr algn="ctr"/>
            <a:r>
              <a:rPr lang="vi-VN" sz="1600" dirty="0">
                <a:solidFill>
                  <a:schemeClr val="accent5"/>
                </a:solidFill>
              </a:rPr>
              <a:t>1</a:t>
            </a:r>
          </a:p>
        </p:txBody>
      </p:sp>
      <p:cxnSp>
        <p:nvCxnSpPr>
          <p:cNvPr id="70" name="Straight Connector 69"/>
          <p:cNvCxnSpPr/>
          <p:nvPr/>
        </p:nvCxnSpPr>
        <p:spPr>
          <a:xfrm>
            <a:off x="8891451" y="5775361"/>
            <a:ext cx="166986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9283332" y="5944638"/>
            <a:ext cx="1433435" cy="338554"/>
          </a:xfrm>
          <a:prstGeom prst="rect">
            <a:avLst/>
          </a:prstGeom>
          <a:noFill/>
        </p:spPr>
        <p:txBody>
          <a:bodyPr wrap="square" rtlCol="0">
            <a:spAutoFit/>
          </a:bodyPr>
          <a:lstStyle/>
          <a:p>
            <a:r>
              <a:rPr lang="vi-VN" sz="1600" dirty="0" smtClean="0">
                <a:solidFill>
                  <a:schemeClr val="accent5"/>
                </a:solidFill>
              </a:rPr>
              <a:t>2V</a:t>
            </a:r>
            <a:r>
              <a:rPr lang="vi-VN" sz="1600" baseline="30000" dirty="0" smtClean="0">
                <a:solidFill>
                  <a:schemeClr val="accent5"/>
                </a:solidFill>
              </a:rPr>
              <a:t>2 </a:t>
            </a:r>
            <a:r>
              <a:rPr lang="vi-VN" sz="1600" dirty="0" smtClean="0">
                <a:solidFill>
                  <a:schemeClr val="accent5"/>
                </a:solidFill>
              </a:rPr>
              <a:t>+9V+5</a:t>
            </a:r>
            <a:endParaRPr lang="vi-VN" sz="1600" dirty="0">
              <a:solidFill>
                <a:schemeClr val="accent5"/>
              </a:solidFill>
            </a:endParaRPr>
          </a:p>
        </p:txBody>
      </p:sp>
    </p:spTree>
    <p:extLst>
      <p:ext uri="{BB962C8B-B14F-4D97-AF65-F5344CB8AC3E}">
        <p14:creationId xmlns:p14="http://schemas.microsoft.com/office/powerpoint/2010/main" val="33513722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randombar(horizont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arn(inVertical)">
                                      <p:cBhvr>
                                        <p:cTn id="31" dur="500"/>
                                        <p:tgtEl>
                                          <p:spTgt spid="18"/>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randombar(horizontal)">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arn(inVertical)">
                                      <p:cBhvr>
                                        <p:cTn id="39" dur="500"/>
                                        <p:tgtEl>
                                          <p:spTgt spid="2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randombar(horizontal)">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arn(inVertical)">
                                      <p:cBhvr>
                                        <p:cTn id="47" dur="500"/>
                                        <p:tgtEl>
                                          <p:spTgt spid="25"/>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randombar(horizontal)">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barn(inVertical)">
                                      <p:cBhvr>
                                        <p:cTn id="55" dur="500"/>
                                        <p:tgtEl>
                                          <p:spTgt spid="26"/>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randombar(horizontal)">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barn(inVertical)">
                                      <p:cBhvr>
                                        <p:cTn id="63" dur="500"/>
                                        <p:tgtEl>
                                          <p:spTgt spid="27"/>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randombar(horizontal)">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nodeType="click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barn(inVertical)">
                                      <p:cBhvr>
                                        <p:cTn id="71" dur="500"/>
                                        <p:tgtEl>
                                          <p:spTgt spid="28"/>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randombar(horizontal)">
                                      <p:cBhvr>
                                        <p:cTn id="74" dur="500"/>
                                        <p:tgtEl>
                                          <p:spTgt spid="37"/>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arn(inVertical)">
                                      <p:cBhvr>
                                        <p:cTn id="79" dur="500"/>
                                        <p:tgtEl>
                                          <p:spTgt spid="29"/>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randombar(horizontal)">
                                      <p:cBhvr>
                                        <p:cTn id="82" dur="500"/>
                                        <p:tgtEl>
                                          <p:spTgt spid="38"/>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barn(inVertical)">
                                      <p:cBhvr>
                                        <p:cTn id="87" dur="500"/>
                                        <p:tgtEl>
                                          <p:spTgt spid="30"/>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randombar(horizontal)">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grpId="0" nodeType="clickEffect">
                                  <p:stCondLst>
                                    <p:cond delay="0"/>
                                  </p:stCondLst>
                                  <p:childTnLst>
                                    <p:set>
                                      <p:cBhvr>
                                        <p:cTn id="94" dur="1" fill="hold">
                                          <p:stCondLst>
                                            <p:cond delay="0"/>
                                          </p:stCondLst>
                                        </p:cTn>
                                        <p:tgtEl>
                                          <p:spTgt spid="71"/>
                                        </p:tgtEl>
                                        <p:attrNameLst>
                                          <p:attrName>style.visibility</p:attrName>
                                        </p:attrNameLst>
                                      </p:cBhvr>
                                      <p:to>
                                        <p:strVal val="visible"/>
                                      </p:to>
                                    </p:set>
                                    <p:animEffect transition="in" filter="randombar(horizontal)">
                                      <p:cBhvr>
                                        <p:cTn id="95" dur="500"/>
                                        <p:tgtEl>
                                          <p:spTgt spid="71"/>
                                        </p:tgtEl>
                                      </p:cBhvr>
                                    </p:animEffect>
                                  </p:childTnLst>
                                </p:cTn>
                              </p:par>
                              <p:par>
                                <p:cTn id="96" presetID="14" presetClass="entr" presetSubtype="10" fill="hold" nodeType="withEffect">
                                  <p:stCondLst>
                                    <p:cond delay="0"/>
                                  </p:stCondLst>
                                  <p:childTnLst>
                                    <p:set>
                                      <p:cBhvr>
                                        <p:cTn id="97" dur="1" fill="hold">
                                          <p:stCondLst>
                                            <p:cond delay="0"/>
                                          </p:stCondLst>
                                        </p:cTn>
                                        <p:tgtEl>
                                          <p:spTgt spid="70"/>
                                        </p:tgtEl>
                                        <p:attrNameLst>
                                          <p:attrName>style.visibility</p:attrName>
                                        </p:attrNameLst>
                                      </p:cBhvr>
                                      <p:to>
                                        <p:strVal val="visible"/>
                                      </p:to>
                                    </p:set>
                                    <p:animEffect transition="in" filter="randombar(horizontal)">
                                      <p:cBhvr>
                                        <p:cTn id="9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2" grpId="0"/>
      <p:bldP spid="15" grpId="0"/>
      <p:bldP spid="31" grpId="0"/>
      <p:bldP spid="32" grpId="0"/>
      <p:bldP spid="33" grpId="0"/>
      <p:bldP spid="35" grpId="0"/>
      <p:bldP spid="36" grpId="0"/>
      <p:bldP spid="37" grpId="0"/>
      <p:bldP spid="38" grpId="0"/>
      <p:bldP spid="40" grpId="0"/>
      <p:bldP spid="71"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730651" y="335281"/>
            <a:ext cx="9109165" cy="707886"/>
          </a:xfrm>
          <a:prstGeom prst="rect">
            <a:avLst/>
          </a:prstGeom>
          <a:noFill/>
        </p:spPr>
        <p:txBody>
          <a:bodyPr wrap="square" rtlCol="0">
            <a:spAutoFit/>
          </a:bodyPr>
          <a:lstStyle/>
          <a:p>
            <a:pPr defTabSz="914400"/>
            <a:r>
              <a:rPr lang="vi-VN" sz="4000" b="1" u="sng" dirty="0" smtClean="0">
                <a:solidFill>
                  <a:srgbClr val="CC0000"/>
                </a:solidFill>
                <a:effectLst>
                  <a:outerShdw blurRad="38100" dist="38100" dir="2700000" algn="tl">
                    <a:srgbClr val="000000">
                      <a:alpha val="43137"/>
                    </a:srgbClr>
                  </a:outerShdw>
                </a:effectLst>
              </a:rPr>
              <a:t>Phân tích độ phức tạp</a:t>
            </a:r>
            <a:endParaRPr lang="vi-VN" sz="4000" b="1" u="sng" dirty="0">
              <a:solidFill>
                <a:srgbClr val="CC0000"/>
              </a:solidFill>
              <a:effectLst>
                <a:outerShdw blurRad="38100" dist="38100" dir="2700000" algn="tl">
                  <a:srgbClr val="000000">
                    <a:alpha val="43137"/>
                  </a:srgbClr>
                </a:outerShdw>
              </a:effectLst>
            </a:endParaRPr>
          </a:p>
        </p:txBody>
      </p:sp>
      <p:sp>
        <p:nvSpPr>
          <p:cNvPr id="4" name="TextBox 3"/>
          <p:cNvSpPr txBox="1"/>
          <p:nvPr/>
        </p:nvSpPr>
        <p:spPr>
          <a:xfrm>
            <a:off x="822960" y="1389892"/>
            <a:ext cx="8659368" cy="1661993"/>
          </a:xfrm>
          <a:prstGeom prst="rect">
            <a:avLst/>
          </a:prstGeom>
          <a:noFill/>
        </p:spPr>
        <p:txBody>
          <a:bodyPr wrap="square" rtlCol="0">
            <a:spAutoFit/>
          </a:bodyPr>
          <a:lstStyle/>
          <a:p>
            <a:pPr defTabSz="914400"/>
            <a:r>
              <a:rPr lang="vi-VN" sz="2800" dirty="0">
                <a:solidFill>
                  <a:srgbClr val="336600"/>
                </a:solidFill>
              </a:rPr>
              <a:t>Thuật toán kruskal thực hiện dựa trên Disjoint-set data structure cho nên sẽ có độ phức tạp là O(ElogV) với E là số cạnh và V là số đỉnh.</a:t>
            </a:r>
            <a:endParaRPr lang="vi-VN" sz="2800" b="1" dirty="0">
              <a:solidFill>
                <a:srgbClr val="336600"/>
              </a:solidFill>
            </a:endParaRPr>
          </a:p>
          <a:p>
            <a:pPr defTabSz="914400"/>
            <a:endParaRPr lang="vi-VN" dirty="0">
              <a:solidFill>
                <a:prstClr val="black"/>
              </a:solidFill>
            </a:endParaRPr>
          </a:p>
        </p:txBody>
      </p:sp>
      <p:sp>
        <p:nvSpPr>
          <p:cNvPr id="5" name="TextBox 4"/>
          <p:cNvSpPr txBox="1"/>
          <p:nvPr/>
        </p:nvSpPr>
        <p:spPr>
          <a:xfrm>
            <a:off x="932690" y="3051883"/>
            <a:ext cx="8907127" cy="1384995"/>
          </a:xfrm>
          <a:prstGeom prst="rect">
            <a:avLst/>
          </a:prstGeom>
          <a:noFill/>
          <a:ln>
            <a:noFill/>
          </a:ln>
        </p:spPr>
        <p:txBody>
          <a:bodyPr wrap="square" rtlCol="0">
            <a:spAutoFit/>
          </a:bodyPr>
          <a:lstStyle/>
          <a:p>
            <a:pPr defTabSz="914400"/>
            <a:r>
              <a:rPr lang="vi-VN" sz="2800" dirty="0" smtClean="0">
                <a:solidFill>
                  <a:srgbClr val="336600"/>
                </a:solidFill>
              </a:rPr>
              <a:t>Trường hợp thuận lợi nhất là các cạnh có trọng số nhỏ đều không tạo thành chu trình</a:t>
            </a:r>
          </a:p>
          <a:p>
            <a:pPr defTabSz="914400"/>
            <a:r>
              <a:rPr lang="vi-VN" sz="2800" dirty="0" smtClean="0">
                <a:solidFill>
                  <a:srgbClr val="336600"/>
                </a:solidFill>
              </a:rPr>
              <a:t>Và có độ phức tạp là O(E)</a:t>
            </a:r>
            <a:endParaRPr lang="vi-VN" sz="2800" dirty="0">
              <a:solidFill>
                <a:srgbClr val="336600"/>
              </a:solidFill>
            </a:endParaRPr>
          </a:p>
        </p:txBody>
      </p:sp>
      <p:sp>
        <p:nvSpPr>
          <p:cNvPr id="6" name="TextBox 5"/>
          <p:cNvSpPr txBox="1"/>
          <p:nvPr/>
        </p:nvSpPr>
        <p:spPr>
          <a:xfrm>
            <a:off x="932688" y="4919474"/>
            <a:ext cx="8906256" cy="1384995"/>
          </a:xfrm>
          <a:prstGeom prst="rect">
            <a:avLst/>
          </a:prstGeom>
          <a:noFill/>
        </p:spPr>
        <p:txBody>
          <a:bodyPr wrap="square" rtlCol="0">
            <a:spAutoFit/>
          </a:bodyPr>
          <a:lstStyle/>
          <a:p>
            <a:pPr defTabSz="914400"/>
            <a:r>
              <a:rPr lang="vi-VN" sz="2800" dirty="0" smtClean="0">
                <a:solidFill>
                  <a:srgbClr val="336600"/>
                </a:solidFill>
              </a:rPr>
              <a:t>Trường hợp xấu nhất là các cạnh có trọng số nhỏ đều tạo thành chu trình và các đỉnh đều liên minh với nhau theo thứ tự duyệt O(E*V)</a:t>
            </a:r>
            <a:endParaRPr lang="vi-VN" sz="2800" dirty="0">
              <a:solidFill>
                <a:srgbClr val="336600"/>
              </a:solidFill>
            </a:endParaRPr>
          </a:p>
        </p:txBody>
      </p:sp>
    </p:spTree>
    <p:extLst>
      <p:ext uri="{BB962C8B-B14F-4D97-AF65-F5344CB8AC3E}">
        <p14:creationId xmlns:p14="http://schemas.microsoft.com/office/powerpoint/2010/main" val="18268299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6000" b="1" dirty="0" err="1" smtClean="0">
                <a:latin typeface="Arial" pitchFamily="34" charset="0"/>
                <a:cs typeface="Arial" pitchFamily="34" charset="0"/>
              </a:rPr>
              <a:t>Ứng</a:t>
            </a:r>
            <a:r>
              <a:rPr lang="en-US" sz="6000" b="1" dirty="0" smtClean="0">
                <a:latin typeface="Arial" pitchFamily="34" charset="0"/>
                <a:cs typeface="Arial" pitchFamily="34" charset="0"/>
              </a:rPr>
              <a:t> </a:t>
            </a:r>
            <a:r>
              <a:rPr lang="en-US" sz="6000" b="1" dirty="0" err="1" smtClean="0">
                <a:latin typeface="Arial" pitchFamily="34" charset="0"/>
                <a:cs typeface="Arial" pitchFamily="34" charset="0"/>
              </a:rPr>
              <a:t>dụng</a:t>
            </a:r>
            <a:r>
              <a:rPr lang="en-US" sz="6000" b="1" dirty="0" smtClean="0">
                <a:latin typeface="Arial" pitchFamily="34" charset="0"/>
                <a:cs typeface="Arial" pitchFamily="34" charset="0"/>
              </a:rPr>
              <a:t> </a:t>
            </a:r>
            <a:r>
              <a:rPr lang="en-US" sz="6000" b="1" dirty="0" err="1" smtClean="0">
                <a:latin typeface="Arial" pitchFamily="34" charset="0"/>
                <a:cs typeface="Arial" pitchFamily="34" charset="0"/>
              </a:rPr>
              <a:t>thực</a:t>
            </a:r>
            <a:r>
              <a:rPr lang="en-US" sz="6000" b="1" dirty="0" smtClean="0">
                <a:latin typeface="Arial" pitchFamily="34" charset="0"/>
                <a:cs typeface="Arial" pitchFamily="34" charset="0"/>
              </a:rPr>
              <a:t> </a:t>
            </a:r>
            <a:r>
              <a:rPr lang="en-US" sz="6000" b="1" dirty="0" err="1" smtClean="0">
                <a:latin typeface="Arial" pitchFamily="34" charset="0"/>
                <a:cs typeface="Arial" pitchFamily="34" charset="0"/>
              </a:rPr>
              <a:t>tế</a:t>
            </a:r>
            <a:endParaRPr lang="en-US" sz="6000" b="1" dirty="0">
              <a:latin typeface="Arial" pitchFamily="34" charset="0"/>
              <a:cs typeface="Arial" pitchFamily="34" charset="0"/>
            </a:endParaRPr>
          </a:p>
        </p:txBody>
      </p:sp>
      <p:sp>
        <p:nvSpPr>
          <p:cNvPr id="5" name="Content Placeholder 4"/>
          <p:cNvSpPr>
            <a:spLocks noGrp="1"/>
          </p:cNvSpPr>
          <p:nvPr>
            <p:ph idx="1"/>
          </p:nvPr>
        </p:nvSpPr>
        <p:spPr/>
        <p:txBody>
          <a:bodyPr/>
          <a:lstStyle/>
          <a:p>
            <a:r>
              <a:rPr lang="vi-VN" dirty="0" smtClean="0"/>
              <a:t> Bài toán xây dựng hệ thống đường sắt</a:t>
            </a:r>
            <a:endParaRPr lang="en-US" dirty="0" smtClean="0"/>
          </a:p>
          <a:p>
            <a:pPr marL="0" indent="0">
              <a:buNone/>
            </a:pP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2" y="2514600"/>
            <a:ext cx="7024081" cy="3810000"/>
          </a:xfrm>
          <a:prstGeom prst="rect">
            <a:avLst/>
          </a:prstGeom>
        </p:spPr>
      </p:pic>
      <p:sp>
        <p:nvSpPr>
          <p:cNvPr id="7" name="Oval 6"/>
          <p:cNvSpPr/>
          <p:nvPr/>
        </p:nvSpPr>
        <p:spPr>
          <a:xfrm>
            <a:off x="8737600" y="2486891"/>
            <a:ext cx="3149600" cy="838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400"/>
            <a:r>
              <a:rPr lang="en-US" sz="2400" dirty="0" err="1" smtClean="0">
                <a:solidFill>
                  <a:prstClr val="black"/>
                </a:solidFill>
                <a:latin typeface="Arial" pitchFamily="34" charset="0"/>
                <a:cs typeface="Arial" pitchFamily="34" charset="0"/>
              </a:rPr>
              <a:t>Có</a:t>
            </a:r>
            <a:r>
              <a:rPr lang="en-US" sz="2400" dirty="0" smtClean="0">
                <a:solidFill>
                  <a:prstClr val="black"/>
                </a:solidFill>
                <a:latin typeface="Arial" pitchFamily="34" charset="0"/>
                <a:cs typeface="Arial" pitchFamily="34" charset="0"/>
              </a:rPr>
              <a:t> n </a:t>
            </a:r>
            <a:r>
              <a:rPr lang="en-US" sz="2400" dirty="0" err="1" smtClean="0">
                <a:solidFill>
                  <a:prstClr val="black"/>
                </a:solidFill>
                <a:latin typeface="Arial" pitchFamily="34" charset="0"/>
                <a:cs typeface="Arial" pitchFamily="34" charset="0"/>
              </a:rPr>
              <a:t>thành</a:t>
            </a:r>
            <a:r>
              <a:rPr lang="en-US" sz="2400" dirty="0" smtClean="0">
                <a:solidFill>
                  <a:prstClr val="black"/>
                </a:solidFill>
                <a:latin typeface="Arial" pitchFamily="34" charset="0"/>
                <a:cs typeface="Arial" pitchFamily="34" charset="0"/>
              </a:rPr>
              <a:t> </a:t>
            </a:r>
            <a:r>
              <a:rPr lang="en-US" sz="2400" dirty="0" err="1" smtClean="0">
                <a:solidFill>
                  <a:prstClr val="black"/>
                </a:solidFill>
                <a:latin typeface="Arial" pitchFamily="34" charset="0"/>
                <a:cs typeface="Arial" pitchFamily="34" charset="0"/>
              </a:rPr>
              <a:t>phố</a:t>
            </a:r>
            <a:endParaRPr lang="en-US" sz="2400" dirty="0">
              <a:solidFill>
                <a:prstClr val="black"/>
              </a:solidFill>
              <a:latin typeface="Arial" pitchFamily="34" charset="0"/>
              <a:cs typeface="Arial" pitchFamily="34" charset="0"/>
            </a:endParaRPr>
          </a:p>
        </p:txBody>
      </p:sp>
      <p:sp>
        <p:nvSpPr>
          <p:cNvPr id="8" name="Rectangle 7"/>
          <p:cNvSpPr/>
          <p:nvPr/>
        </p:nvSpPr>
        <p:spPr>
          <a:xfrm>
            <a:off x="9042400" y="4000500"/>
            <a:ext cx="2438400" cy="838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2400" dirty="0" err="1" smtClean="0">
                <a:solidFill>
                  <a:prstClr val="black"/>
                </a:solidFill>
                <a:latin typeface="Arial" pitchFamily="34" charset="0"/>
                <a:cs typeface="Arial" pitchFamily="34" charset="0"/>
              </a:rPr>
              <a:t>Đi</a:t>
            </a:r>
            <a:r>
              <a:rPr lang="en-US" sz="2400" dirty="0" smtClean="0">
                <a:solidFill>
                  <a:prstClr val="black"/>
                </a:solidFill>
                <a:latin typeface="Arial" pitchFamily="34" charset="0"/>
                <a:cs typeface="Arial" pitchFamily="34" charset="0"/>
              </a:rPr>
              <a:t> </a:t>
            </a:r>
            <a:r>
              <a:rPr lang="en-US" sz="2400" dirty="0" err="1" smtClean="0">
                <a:solidFill>
                  <a:prstClr val="black"/>
                </a:solidFill>
                <a:latin typeface="Arial" pitchFamily="34" charset="0"/>
                <a:cs typeface="Arial" pitchFamily="34" charset="0"/>
              </a:rPr>
              <a:t>bất</a:t>
            </a:r>
            <a:r>
              <a:rPr lang="en-US" sz="2400" dirty="0" smtClean="0">
                <a:solidFill>
                  <a:prstClr val="black"/>
                </a:solidFill>
                <a:latin typeface="Arial" pitchFamily="34" charset="0"/>
                <a:cs typeface="Arial" pitchFamily="34" charset="0"/>
              </a:rPr>
              <a:t> </a:t>
            </a:r>
            <a:r>
              <a:rPr lang="en-US" sz="2400" dirty="0" err="1" smtClean="0">
                <a:solidFill>
                  <a:prstClr val="black"/>
                </a:solidFill>
                <a:latin typeface="Arial" pitchFamily="34" charset="0"/>
                <a:cs typeface="Arial" pitchFamily="34" charset="0"/>
              </a:rPr>
              <a:t>kì</a:t>
            </a:r>
            <a:endParaRPr lang="en-US" sz="2400" dirty="0">
              <a:solidFill>
                <a:prstClr val="black"/>
              </a:solidFill>
              <a:latin typeface="Arial" pitchFamily="34" charset="0"/>
              <a:cs typeface="Arial" pitchFamily="34" charset="0"/>
            </a:endParaRPr>
          </a:p>
        </p:txBody>
      </p:sp>
      <p:sp>
        <p:nvSpPr>
          <p:cNvPr id="9" name="Rounded Rectangle 8"/>
          <p:cNvSpPr/>
          <p:nvPr/>
        </p:nvSpPr>
        <p:spPr>
          <a:xfrm>
            <a:off x="9116291" y="5410200"/>
            <a:ext cx="2438400" cy="7620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r>
              <a:rPr lang="en-US" sz="2400" dirty="0" err="1" smtClean="0">
                <a:solidFill>
                  <a:prstClr val="black"/>
                </a:solidFill>
                <a:latin typeface="Arial" pitchFamily="34" charset="0"/>
                <a:cs typeface="Arial" pitchFamily="34" charset="0"/>
              </a:rPr>
              <a:t>Tiết</a:t>
            </a:r>
            <a:r>
              <a:rPr lang="en-US" sz="2400" dirty="0" smtClean="0">
                <a:solidFill>
                  <a:prstClr val="black"/>
                </a:solidFill>
                <a:latin typeface="Arial" pitchFamily="34" charset="0"/>
                <a:cs typeface="Arial" pitchFamily="34" charset="0"/>
              </a:rPr>
              <a:t> </a:t>
            </a:r>
            <a:r>
              <a:rPr lang="en-US" sz="2400" dirty="0" err="1" smtClean="0">
                <a:solidFill>
                  <a:prstClr val="black"/>
                </a:solidFill>
                <a:latin typeface="Arial" pitchFamily="34" charset="0"/>
                <a:cs typeface="Arial" pitchFamily="34" charset="0"/>
              </a:rPr>
              <a:t>kiệm</a:t>
            </a:r>
            <a:r>
              <a:rPr lang="en-US" sz="2400" dirty="0" smtClean="0">
                <a:solidFill>
                  <a:prstClr val="black"/>
                </a:solidFill>
                <a:latin typeface="Arial" pitchFamily="34" charset="0"/>
                <a:cs typeface="Arial" pitchFamily="34" charset="0"/>
              </a:rPr>
              <a:t> chi </a:t>
            </a:r>
            <a:r>
              <a:rPr lang="en-US" sz="2400" dirty="0" err="1" smtClean="0">
                <a:solidFill>
                  <a:prstClr val="black"/>
                </a:solidFill>
                <a:latin typeface="Arial" pitchFamily="34" charset="0"/>
                <a:cs typeface="Arial" pitchFamily="34" charset="0"/>
              </a:rPr>
              <a:t>phí</a:t>
            </a:r>
            <a:endParaRPr lang="en-US" sz="2400" dirty="0">
              <a:solidFill>
                <a:prstClr val="black"/>
              </a:solidFill>
              <a:latin typeface="Arial" pitchFamily="34" charset="0"/>
              <a:cs typeface="Arial" pitchFamily="34" charset="0"/>
            </a:endParaRPr>
          </a:p>
        </p:txBody>
      </p:sp>
      <p:cxnSp>
        <p:nvCxnSpPr>
          <p:cNvPr id="11" name="Straight Arrow Connector 10"/>
          <p:cNvCxnSpPr/>
          <p:nvPr/>
        </p:nvCxnSpPr>
        <p:spPr>
          <a:xfrm flipV="1">
            <a:off x="7938484" y="3124200"/>
            <a:ext cx="1076209"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938484" y="4267200"/>
            <a:ext cx="1076209"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938484" y="4267200"/>
            <a:ext cx="1076209"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2621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rial" pitchFamily="34" charset="0"/>
                <a:cs typeface="Arial" pitchFamily="34" charset="0"/>
              </a:rPr>
              <a:t>Ứng</a:t>
            </a:r>
            <a:r>
              <a:rPr lang="en-US" b="1" dirty="0" smtClean="0">
                <a:latin typeface="Arial" pitchFamily="34" charset="0"/>
                <a:cs typeface="Arial" pitchFamily="34" charset="0"/>
              </a:rPr>
              <a:t> </a:t>
            </a:r>
            <a:r>
              <a:rPr lang="en-US" b="1" dirty="0" err="1" smtClean="0">
                <a:latin typeface="Arial" pitchFamily="34" charset="0"/>
                <a:cs typeface="Arial" pitchFamily="34" charset="0"/>
              </a:rPr>
              <a:t>dụng</a:t>
            </a:r>
            <a:r>
              <a:rPr lang="en-US" b="1" dirty="0" smtClean="0">
                <a:latin typeface="Arial" pitchFamily="34" charset="0"/>
                <a:cs typeface="Arial" pitchFamily="34" charset="0"/>
              </a:rPr>
              <a:t> </a:t>
            </a:r>
            <a:r>
              <a:rPr lang="en-US" b="1" dirty="0" err="1" smtClean="0">
                <a:latin typeface="Arial" pitchFamily="34" charset="0"/>
                <a:cs typeface="Arial" pitchFamily="34" charset="0"/>
              </a:rPr>
              <a:t>thực</a:t>
            </a:r>
            <a:r>
              <a:rPr lang="en-US" b="1" dirty="0" smtClean="0">
                <a:latin typeface="Arial" pitchFamily="34" charset="0"/>
                <a:cs typeface="Arial" pitchFamily="34" charset="0"/>
              </a:rPr>
              <a:t> </a:t>
            </a:r>
            <a:r>
              <a:rPr lang="en-US" b="1" dirty="0" err="1" smtClean="0">
                <a:latin typeface="Arial" pitchFamily="34" charset="0"/>
                <a:cs typeface="Arial" pitchFamily="34" charset="0"/>
              </a:rPr>
              <a:t>tế</a:t>
            </a:r>
            <a:endParaRPr lang="en-US" dirty="0">
              <a:latin typeface="Arial" pitchFamily="34" charset="0"/>
              <a:cs typeface="Arial" pitchFamily="34" charset="0"/>
            </a:endParaRPr>
          </a:p>
        </p:txBody>
      </p:sp>
      <p:sp>
        <p:nvSpPr>
          <p:cNvPr id="3" name="Content Placeholder 2"/>
          <p:cNvSpPr>
            <a:spLocks noGrp="1"/>
          </p:cNvSpPr>
          <p:nvPr>
            <p:ph idx="1"/>
          </p:nvPr>
        </p:nvSpPr>
        <p:spPr/>
        <p:txBody>
          <a:bodyPr/>
          <a:lstStyle/>
          <a:p>
            <a:r>
              <a:rPr lang="en-US" dirty="0" smtClean="0">
                <a:latin typeface="Arial" pitchFamily="34" charset="0"/>
                <a:cs typeface="Arial" pitchFamily="34" charset="0"/>
              </a:rPr>
              <a:t> </a:t>
            </a:r>
            <a:r>
              <a:rPr lang="en-US" dirty="0" err="1" smtClean="0">
                <a:latin typeface="Arial" pitchFamily="34" charset="0"/>
                <a:cs typeface="Arial" pitchFamily="34" charset="0"/>
              </a:rPr>
              <a:t>Bài</a:t>
            </a:r>
            <a:r>
              <a:rPr lang="en-US" dirty="0" smtClean="0">
                <a:latin typeface="Arial" pitchFamily="34" charset="0"/>
                <a:cs typeface="Arial" pitchFamily="34" charset="0"/>
              </a:rPr>
              <a:t> </a:t>
            </a:r>
            <a:r>
              <a:rPr lang="en-US" dirty="0" err="1" smtClean="0">
                <a:latin typeface="Arial" pitchFamily="34" charset="0"/>
                <a:cs typeface="Arial" pitchFamily="34" charset="0"/>
              </a:rPr>
              <a:t>toán</a:t>
            </a:r>
            <a:r>
              <a:rPr lang="en-US" dirty="0" smtClean="0">
                <a:latin typeface="Arial" pitchFamily="34" charset="0"/>
                <a:cs typeface="Arial" pitchFamily="34" charset="0"/>
              </a:rPr>
              <a:t> </a:t>
            </a:r>
            <a:r>
              <a:rPr lang="en-US" dirty="0" err="1" smtClean="0">
                <a:latin typeface="Arial" pitchFamily="34" charset="0"/>
                <a:cs typeface="Arial" pitchFamily="34" charset="0"/>
              </a:rPr>
              <a:t>nối</a:t>
            </a:r>
            <a:r>
              <a:rPr lang="en-US" dirty="0" smtClean="0">
                <a:latin typeface="Arial" pitchFamily="34" charset="0"/>
                <a:cs typeface="Arial" pitchFamily="34" charset="0"/>
              </a:rPr>
              <a:t> </a:t>
            </a:r>
            <a:r>
              <a:rPr lang="en-US" dirty="0" err="1" smtClean="0">
                <a:latin typeface="Arial" pitchFamily="34" charset="0"/>
                <a:cs typeface="Arial" pitchFamily="34" charset="0"/>
              </a:rPr>
              <a:t>mạng</a:t>
            </a:r>
            <a:r>
              <a:rPr lang="en-US" dirty="0" smtClean="0">
                <a:latin typeface="Arial" pitchFamily="34" charset="0"/>
                <a:cs typeface="Arial" pitchFamily="34" charset="0"/>
              </a:rPr>
              <a:t> </a:t>
            </a:r>
            <a:r>
              <a:rPr lang="en-US" dirty="0" err="1" smtClean="0">
                <a:latin typeface="Arial" pitchFamily="34" charset="0"/>
                <a:cs typeface="Arial" pitchFamily="34" charset="0"/>
              </a:rPr>
              <a:t>máy</a:t>
            </a:r>
            <a:r>
              <a:rPr lang="en-US" dirty="0" smtClean="0">
                <a:latin typeface="Arial" pitchFamily="34" charset="0"/>
                <a:cs typeface="Arial" pitchFamily="34" charset="0"/>
              </a:rPr>
              <a:t> </a:t>
            </a:r>
            <a:r>
              <a:rPr lang="en-US" dirty="0" err="1" smtClean="0">
                <a:latin typeface="Arial" pitchFamily="34" charset="0"/>
                <a:cs typeface="Arial" pitchFamily="34" charset="0"/>
              </a:rPr>
              <a:t>tính</a:t>
            </a:r>
            <a:endParaRPr lang="en-US" dirty="0">
              <a:latin typeface="Arial" pitchFamily="34" charset="0"/>
              <a:cs typeface="Arial"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0" y="2286000"/>
            <a:ext cx="6299200" cy="4038600"/>
          </a:xfrm>
          <a:prstGeom prst="rect">
            <a:avLst/>
          </a:prstGeom>
        </p:spPr>
      </p:pic>
      <p:sp>
        <p:nvSpPr>
          <p:cNvPr id="5" name="Oval 4"/>
          <p:cNvSpPr/>
          <p:nvPr/>
        </p:nvSpPr>
        <p:spPr>
          <a:xfrm>
            <a:off x="8054109" y="2286000"/>
            <a:ext cx="4064000" cy="1143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400"/>
            <a:r>
              <a:rPr lang="en-US" sz="2400" dirty="0" err="1" smtClean="0">
                <a:solidFill>
                  <a:prstClr val="black"/>
                </a:solidFill>
                <a:latin typeface="Arial" pitchFamily="34" charset="0"/>
                <a:cs typeface="Arial" pitchFamily="34" charset="0"/>
              </a:rPr>
              <a:t>Có</a:t>
            </a:r>
            <a:r>
              <a:rPr lang="en-US" sz="2400" dirty="0" smtClean="0">
                <a:solidFill>
                  <a:prstClr val="black"/>
                </a:solidFill>
                <a:latin typeface="Arial" pitchFamily="34" charset="0"/>
                <a:cs typeface="Arial" pitchFamily="34" charset="0"/>
              </a:rPr>
              <a:t> n </a:t>
            </a:r>
            <a:r>
              <a:rPr lang="en-US" sz="2400" dirty="0" err="1" smtClean="0">
                <a:solidFill>
                  <a:prstClr val="black"/>
                </a:solidFill>
                <a:latin typeface="Arial" pitchFamily="34" charset="0"/>
                <a:cs typeface="Arial" pitchFamily="34" charset="0"/>
              </a:rPr>
              <a:t>máy</a:t>
            </a:r>
            <a:r>
              <a:rPr lang="en-US" sz="2400" dirty="0" smtClean="0">
                <a:solidFill>
                  <a:prstClr val="black"/>
                </a:solidFill>
                <a:latin typeface="Arial" pitchFamily="34" charset="0"/>
                <a:cs typeface="Arial" pitchFamily="34" charset="0"/>
              </a:rPr>
              <a:t> </a:t>
            </a:r>
            <a:r>
              <a:rPr lang="en-US" sz="2400" dirty="0" err="1" smtClean="0">
                <a:solidFill>
                  <a:prstClr val="black"/>
                </a:solidFill>
                <a:latin typeface="Arial" pitchFamily="34" charset="0"/>
                <a:cs typeface="Arial" pitchFamily="34" charset="0"/>
              </a:rPr>
              <a:t>tính</a:t>
            </a:r>
            <a:endParaRPr lang="en-US" sz="2400" dirty="0">
              <a:solidFill>
                <a:prstClr val="black"/>
              </a:solidFill>
              <a:latin typeface="Arial" pitchFamily="34" charset="0"/>
              <a:cs typeface="Arial" pitchFamily="34" charset="0"/>
            </a:endParaRPr>
          </a:p>
        </p:txBody>
      </p:sp>
      <p:sp>
        <p:nvSpPr>
          <p:cNvPr id="6" name="Rounded Rectangle 5"/>
          <p:cNvSpPr/>
          <p:nvPr/>
        </p:nvSpPr>
        <p:spPr>
          <a:xfrm>
            <a:off x="8663709" y="4572000"/>
            <a:ext cx="2844800" cy="1752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r>
              <a:rPr lang="en-US" sz="2400" dirty="0" err="1">
                <a:solidFill>
                  <a:prstClr val="black"/>
                </a:solidFill>
                <a:latin typeface="Arial" pitchFamily="34" charset="0"/>
                <a:cs typeface="Arial" pitchFamily="34" charset="0"/>
              </a:rPr>
              <a:t>tổng</a:t>
            </a:r>
            <a:r>
              <a:rPr lang="en-US" sz="2400" dirty="0">
                <a:solidFill>
                  <a:prstClr val="black"/>
                </a:solidFill>
                <a:latin typeface="Arial" pitchFamily="34" charset="0"/>
                <a:cs typeface="Arial" pitchFamily="34" charset="0"/>
              </a:rPr>
              <a:t> chi </a:t>
            </a:r>
            <a:r>
              <a:rPr lang="en-US" sz="2400" dirty="0" err="1">
                <a:solidFill>
                  <a:prstClr val="black"/>
                </a:solidFill>
                <a:latin typeface="Arial" pitchFamily="34" charset="0"/>
                <a:cs typeface="Arial" pitchFamily="34" charset="0"/>
              </a:rPr>
              <a:t>phí</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nối</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mạng</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là</a:t>
            </a:r>
            <a:r>
              <a:rPr lang="en-US" sz="2400" dirty="0">
                <a:solidFill>
                  <a:prstClr val="black"/>
                </a:solidFill>
                <a:latin typeface="Arial" pitchFamily="34" charset="0"/>
                <a:cs typeface="Arial" pitchFamily="34" charset="0"/>
              </a:rPr>
              <a:t> </a:t>
            </a:r>
            <a:r>
              <a:rPr lang="en-US" sz="2400" dirty="0" err="1">
                <a:solidFill>
                  <a:prstClr val="black"/>
                </a:solidFill>
                <a:latin typeface="Arial" pitchFamily="34" charset="0"/>
                <a:cs typeface="Arial" pitchFamily="34" charset="0"/>
              </a:rPr>
              <a:t>nhỏ</a:t>
            </a:r>
            <a:r>
              <a:rPr lang="en-US" sz="2400" dirty="0">
                <a:solidFill>
                  <a:prstClr val="black"/>
                </a:solidFill>
                <a:latin typeface="Arial" pitchFamily="34" charset="0"/>
                <a:cs typeface="Arial" pitchFamily="34" charset="0"/>
              </a:rPr>
              <a:t> </a:t>
            </a:r>
            <a:r>
              <a:rPr lang="en-US" sz="2400" dirty="0" err="1" smtClean="0">
                <a:solidFill>
                  <a:prstClr val="black"/>
                </a:solidFill>
                <a:latin typeface="Arial" pitchFamily="34" charset="0"/>
                <a:cs typeface="Arial" pitchFamily="34" charset="0"/>
              </a:rPr>
              <a:t>nhất</a:t>
            </a:r>
            <a:endParaRPr lang="en-US" sz="2400" dirty="0">
              <a:solidFill>
                <a:prstClr val="black"/>
              </a:solidFill>
              <a:latin typeface="Arial" pitchFamily="34" charset="0"/>
              <a:cs typeface="Arial" pitchFamily="34" charset="0"/>
            </a:endParaRPr>
          </a:p>
        </p:txBody>
      </p:sp>
      <p:cxnSp>
        <p:nvCxnSpPr>
          <p:cNvPr id="8" name="Straight Arrow Connector 7"/>
          <p:cNvCxnSpPr/>
          <p:nvPr/>
        </p:nvCxnSpPr>
        <p:spPr>
          <a:xfrm flipV="1">
            <a:off x="7823200" y="3429000"/>
            <a:ext cx="840509"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823200" y="4191000"/>
            <a:ext cx="7112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2195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29313" y="1298867"/>
            <a:ext cx="2540000" cy="200893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400"/>
            <a:r>
              <a:rPr lang="en-US" sz="2400" dirty="0" err="1" smtClean="0">
                <a:solidFill>
                  <a:prstClr val="black"/>
                </a:solidFill>
                <a:latin typeface="Arial" pitchFamily="34" charset="0"/>
                <a:cs typeface="Arial" pitchFamily="34" charset="0"/>
              </a:rPr>
              <a:t>Bài</a:t>
            </a:r>
            <a:r>
              <a:rPr lang="en-US" sz="2400" dirty="0" smtClean="0">
                <a:solidFill>
                  <a:prstClr val="black"/>
                </a:solidFill>
                <a:latin typeface="Arial" pitchFamily="34" charset="0"/>
                <a:cs typeface="Arial" pitchFamily="34" charset="0"/>
              </a:rPr>
              <a:t> </a:t>
            </a:r>
            <a:r>
              <a:rPr lang="en-US" sz="2400" dirty="0" err="1" smtClean="0">
                <a:solidFill>
                  <a:prstClr val="black"/>
                </a:solidFill>
                <a:latin typeface="Arial" pitchFamily="34" charset="0"/>
                <a:cs typeface="Arial" pitchFamily="34" charset="0"/>
              </a:rPr>
              <a:t>toán</a:t>
            </a:r>
            <a:r>
              <a:rPr lang="en-US" sz="2400" dirty="0" smtClean="0">
                <a:solidFill>
                  <a:prstClr val="black"/>
                </a:solidFill>
                <a:latin typeface="Arial" pitchFamily="34" charset="0"/>
                <a:cs typeface="Arial" pitchFamily="34" charset="0"/>
              </a:rPr>
              <a:t> </a:t>
            </a:r>
            <a:r>
              <a:rPr lang="en-US" sz="2400" dirty="0" err="1" smtClean="0">
                <a:solidFill>
                  <a:prstClr val="black"/>
                </a:solidFill>
                <a:latin typeface="Arial" pitchFamily="34" charset="0"/>
                <a:cs typeface="Arial" pitchFamily="34" charset="0"/>
              </a:rPr>
              <a:t>cây</a:t>
            </a:r>
            <a:r>
              <a:rPr lang="en-US" sz="2400" dirty="0" smtClean="0">
                <a:solidFill>
                  <a:prstClr val="black"/>
                </a:solidFill>
                <a:latin typeface="Arial" pitchFamily="34" charset="0"/>
                <a:cs typeface="Arial" pitchFamily="34" charset="0"/>
              </a:rPr>
              <a:t> </a:t>
            </a:r>
            <a:r>
              <a:rPr lang="en-US" sz="2400" dirty="0" err="1" smtClean="0">
                <a:solidFill>
                  <a:prstClr val="black"/>
                </a:solidFill>
                <a:latin typeface="Arial" pitchFamily="34" charset="0"/>
                <a:cs typeface="Arial" pitchFamily="34" charset="0"/>
              </a:rPr>
              <a:t>khung</a:t>
            </a:r>
            <a:r>
              <a:rPr lang="en-US" sz="2400" dirty="0" smtClean="0">
                <a:solidFill>
                  <a:prstClr val="black"/>
                </a:solidFill>
                <a:latin typeface="Arial" pitchFamily="34" charset="0"/>
                <a:cs typeface="Arial" pitchFamily="34" charset="0"/>
              </a:rPr>
              <a:t> </a:t>
            </a:r>
            <a:r>
              <a:rPr lang="en-US" sz="2400" dirty="0" err="1" smtClean="0">
                <a:solidFill>
                  <a:prstClr val="black"/>
                </a:solidFill>
                <a:latin typeface="Arial" pitchFamily="34" charset="0"/>
                <a:cs typeface="Arial" pitchFamily="34" charset="0"/>
              </a:rPr>
              <a:t>nhỏ</a:t>
            </a:r>
            <a:r>
              <a:rPr lang="en-US" sz="2400" dirty="0" smtClean="0">
                <a:solidFill>
                  <a:prstClr val="black"/>
                </a:solidFill>
                <a:latin typeface="Arial" pitchFamily="34" charset="0"/>
                <a:cs typeface="Arial" pitchFamily="34" charset="0"/>
              </a:rPr>
              <a:t> </a:t>
            </a:r>
            <a:r>
              <a:rPr lang="en-US" sz="2400" dirty="0" err="1" smtClean="0">
                <a:solidFill>
                  <a:prstClr val="black"/>
                </a:solidFill>
                <a:latin typeface="Arial" pitchFamily="34" charset="0"/>
                <a:cs typeface="Arial" pitchFamily="34" charset="0"/>
              </a:rPr>
              <a:t>nhất</a:t>
            </a:r>
            <a:r>
              <a:rPr lang="en-US" sz="2400" dirty="0" smtClean="0">
                <a:solidFill>
                  <a:prstClr val="black"/>
                </a:solidFill>
                <a:latin typeface="Arial" pitchFamily="34" charset="0"/>
                <a:cs typeface="Arial" pitchFamily="34" charset="0"/>
              </a:rPr>
              <a:t> </a:t>
            </a:r>
            <a:endParaRPr lang="en-US" sz="2400" dirty="0">
              <a:solidFill>
                <a:prstClr val="black"/>
              </a:solidFill>
              <a:latin typeface="Arial" pitchFamily="34" charset="0"/>
              <a:cs typeface="Arial" pitchFamily="34" charset="0"/>
            </a:endParaRPr>
          </a:p>
        </p:txBody>
      </p:sp>
      <p:sp>
        <p:nvSpPr>
          <p:cNvPr id="3" name="Right Arrow 2"/>
          <p:cNvSpPr/>
          <p:nvPr/>
        </p:nvSpPr>
        <p:spPr>
          <a:xfrm>
            <a:off x="3075715" y="1615651"/>
            <a:ext cx="2345175" cy="1408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err="1" smtClean="0">
                <a:solidFill>
                  <a:prstClr val="white"/>
                </a:solidFill>
                <a:latin typeface="Arial" pitchFamily="34" charset="0"/>
                <a:cs typeface="Arial" pitchFamily="34" charset="0"/>
              </a:rPr>
              <a:t>Có</a:t>
            </a:r>
            <a:r>
              <a:rPr lang="en-US" sz="2400" dirty="0" smtClean="0">
                <a:solidFill>
                  <a:prstClr val="white"/>
                </a:solidFill>
                <a:latin typeface="Arial" pitchFamily="34" charset="0"/>
                <a:cs typeface="Arial" pitchFamily="34" charset="0"/>
              </a:rPr>
              <a:t> </a:t>
            </a:r>
            <a:r>
              <a:rPr lang="en-US" sz="2400" dirty="0" err="1" smtClean="0">
                <a:solidFill>
                  <a:prstClr val="white"/>
                </a:solidFill>
                <a:latin typeface="Arial" pitchFamily="34" charset="0"/>
                <a:cs typeface="Arial" pitchFamily="34" charset="0"/>
              </a:rPr>
              <a:t>thể</a:t>
            </a:r>
            <a:r>
              <a:rPr lang="en-US" sz="2400" dirty="0" smtClean="0">
                <a:solidFill>
                  <a:prstClr val="white"/>
                </a:solidFill>
                <a:latin typeface="Arial" pitchFamily="34" charset="0"/>
                <a:cs typeface="Arial" pitchFamily="34" charset="0"/>
              </a:rPr>
              <a:t> </a:t>
            </a:r>
            <a:r>
              <a:rPr lang="en-US" sz="2400" dirty="0" err="1" smtClean="0">
                <a:solidFill>
                  <a:prstClr val="white"/>
                </a:solidFill>
                <a:latin typeface="Arial" pitchFamily="34" charset="0"/>
                <a:cs typeface="Arial" pitchFamily="34" charset="0"/>
              </a:rPr>
              <a:t>giải</a:t>
            </a:r>
            <a:endParaRPr lang="en-US" sz="2400" dirty="0">
              <a:solidFill>
                <a:prstClr val="white"/>
              </a:solidFill>
              <a:latin typeface="Arial" pitchFamily="34" charset="0"/>
              <a:cs typeface="Arial" pitchFamily="34" charset="0"/>
            </a:endParaRPr>
          </a:p>
        </p:txBody>
      </p:sp>
      <p:sp>
        <p:nvSpPr>
          <p:cNvPr id="5" name="Rounded Rectangle 4"/>
          <p:cNvSpPr/>
          <p:nvPr/>
        </p:nvSpPr>
        <p:spPr>
          <a:xfrm>
            <a:off x="5602810" y="1331714"/>
            <a:ext cx="2349705" cy="1905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r>
              <a:rPr lang="en-US" sz="2400" dirty="0" err="1" smtClean="0">
                <a:solidFill>
                  <a:prstClr val="black"/>
                </a:solidFill>
                <a:latin typeface="Arial" pitchFamily="34" charset="0"/>
                <a:cs typeface="Arial" pitchFamily="34" charset="0"/>
              </a:rPr>
              <a:t>liệt</a:t>
            </a:r>
            <a:r>
              <a:rPr lang="en-US" sz="2400" dirty="0" smtClean="0">
                <a:solidFill>
                  <a:prstClr val="black"/>
                </a:solidFill>
                <a:latin typeface="Arial" pitchFamily="34" charset="0"/>
                <a:cs typeface="Arial" pitchFamily="34" charset="0"/>
              </a:rPr>
              <a:t> </a:t>
            </a:r>
            <a:r>
              <a:rPr lang="en-US" sz="2400" dirty="0" err="1" smtClean="0">
                <a:solidFill>
                  <a:prstClr val="black"/>
                </a:solidFill>
                <a:latin typeface="Arial" pitchFamily="34" charset="0"/>
                <a:cs typeface="Arial" pitchFamily="34" charset="0"/>
              </a:rPr>
              <a:t>kê</a:t>
            </a:r>
            <a:r>
              <a:rPr lang="en-US" sz="2400" dirty="0" smtClean="0">
                <a:solidFill>
                  <a:prstClr val="black"/>
                </a:solidFill>
                <a:latin typeface="Arial" pitchFamily="34" charset="0"/>
                <a:cs typeface="Arial" pitchFamily="34" charset="0"/>
              </a:rPr>
              <a:t> </a:t>
            </a:r>
            <a:r>
              <a:rPr lang="en-US" sz="2400" dirty="0" err="1" smtClean="0">
                <a:solidFill>
                  <a:prstClr val="black"/>
                </a:solidFill>
                <a:latin typeface="Arial" pitchFamily="34" charset="0"/>
                <a:cs typeface="Arial" pitchFamily="34" charset="0"/>
              </a:rPr>
              <a:t>tất</a:t>
            </a:r>
            <a:r>
              <a:rPr lang="en-US" sz="2400" dirty="0" smtClean="0">
                <a:solidFill>
                  <a:prstClr val="black"/>
                </a:solidFill>
                <a:latin typeface="Arial" pitchFamily="34" charset="0"/>
                <a:cs typeface="Arial" pitchFamily="34" charset="0"/>
              </a:rPr>
              <a:t> </a:t>
            </a:r>
            <a:r>
              <a:rPr lang="en-US" sz="2400" dirty="0" err="1" smtClean="0">
                <a:solidFill>
                  <a:prstClr val="black"/>
                </a:solidFill>
                <a:latin typeface="Arial" pitchFamily="34" charset="0"/>
                <a:cs typeface="Arial" pitchFamily="34" charset="0"/>
              </a:rPr>
              <a:t>cả</a:t>
            </a:r>
            <a:r>
              <a:rPr lang="en-US" sz="2400" dirty="0" smtClean="0">
                <a:solidFill>
                  <a:prstClr val="black"/>
                </a:solidFill>
                <a:latin typeface="Arial" pitchFamily="34" charset="0"/>
                <a:cs typeface="Arial" pitchFamily="34" charset="0"/>
              </a:rPr>
              <a:t> </a:t>
            </a:r>
            <a:r>
              <a:rPr lang="en-US" sz="2400" dirty="0" err="1" smtClean="0">
                <a:solidFill>
                  <a:prstClr val="black"/>
                </a:solidFill>
                <a:latin typeface="Arial" pitchFamily="34" charset="0"/>
                <a:cs typeface="Arial" pitchFamily="34" charset="0"/>
              </a:rPr>
              <a:t>các</a:t>
            </a:r>
            <a:r>
              <a:rPr lang="en-US" sz="2400" dirty="0" smtClean="0">
                <a:solidFill>
                  <a:prstClr val="black"/>
                </a:solidFill>
                <a:latin typeface="Arial" pitchFamily="34" charset="0"/>
                <a:cs typeface="Arial" pitchFamily="34" charset="0"/>
              </a:rPr>
              <a:t> </a:t>
            </a:r>
            <a:r>
              <a:rPr lang="en-US" sz="2400" dirty="0" err="1" smtClean="0">
                <a:solidFill>
                  <a:prstClr val="black"/>
                </a:solidFill>
                <a:latin typeface="Arial" pitchFamily="34" charset="0"/>
                <a:cs typeface="Arial" pitchFamily="34" charset="0"/>
              </a:rPr>
              <a:t>cây</a:t>
            </a:r>
            <a:r>
              <a:rPr lang="en-US" sz="2400" dirty="0" smtClean="0">
                <a:solidFill>
                  <a:prstClr val="black"/>
                </a:solidFill>
                <a:latin typeface="Arial" pitchFamily="34" charset="0"/>
                <a:cs typeface="Arial" pitchFamily="34" charset="0"/>
              </a:rPr>
              <a:t> </a:t>
            </a:r>
            <a:r>
              <a:rPr lang="en-US" sz="2400" dirty="0" err="1" smtClean="0">
                <a:solidFill>
                  <a:prstClr val="black"/>
                </a:solidFill>
                <a:latin typeface="Arial" pitchFamily="34" charset="0"/>
                <a:cs typeface="Arial" pitchFamily="34" charset="0"/>
              </a:rPr>
              <a:t>khung</a:t>
            </a:r>
            <a:r>
              <a:rPr lang="en-US" sz="2400" dirty="0" smtClean="0">
                <a:solidFill>
                  <a:prstClr val="black"/>
                </a:solidFill>
                <a:latin typeface="Arial" pitchFamily="34" charset="0"/>
                <a:cs typeface="Arial" pitchFamily="34" charset="0"/>
              </a:rPr>
              <a:t> </a:t>
            </a:r>
            <a:endParaRPr lang="en-US" sz="2400" dirty="0">
              <a:solidFill>
                <a:prstClr val="black"/>
              </a:solidFill>
              <a:latin typeface="Arial" pitchFamily="34" charset="0"/>
              <a:cs typeface="Arial" pitchFamily="34" charset="0"/>
            </a:endParaRPr>
          </a:p>
        </p:txBody>
      </p:sp>
      <p:sp>
        <p:nvSpPr>
          <p:cNvPr id="7" name="Rectangle 6"/>
          <p:cNvSpPr/>
          <p:nvPr/>
        </p:nvSpPr>
        <p:spPr>
          <a:xfrm>
            <a:off x="9513459" y="1397626"/>
            <a:ext cx="2438400" cy="177332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914400"/>
            <a:r>
              <a:rPr lang="en-US" sz="2400" dirty="0" err="1" smtClean="0">
                <a:solidFill>
                  <a:prstClr val="black"/>
                </a:solidFill>
                <a:latin typeface="Arial" pitchFamily="34" charset="0"/>
                <a:cs typeface="Arial" pitchFamily="34" charset="0"/>
              </a:rPr>
              <a:t>Chọn</a:t>
            </a:r>
            <a:r>
              <a:rPr lang="en-US" sz="2400" dirty="0" smtClean="0">
                <a:solidFill>
                  <a:prstClr val="black"/>
                </a:solidFill>
                <a:latin typeface="Arial" pitchFamily="34" charset="0"/>
                <a:cs typeface="Arial" pitchFamily="34" charset="0"/>
              </a:rPr>
              <a:t> </a:t>
            </a:r>
            <a:r>
              <a:rPr lang="en-US" sz="2400" dirty="0" err="1" smtClean="0">
                <a:solidFill>
                  <a:prstClr val="black"/>
                </a:solidFill>
                <a:latin typeface="Arial" pitchFamily="34" charset="0"/>
                <a:cs typeface="Arial" pitchFamily="34" charset="0"/>
              </a:rPr>
              <a:t>cây</a:t>
            </a:r>
            <a:r>
              <a:rPr lang="en-US" sz="2400" dirty="0" smtClean="0">
                <a:solidFill>
                  <a:prstClr val="black"/>
                </a:solidFill>
                <a:latin typeface="Arial" pitchFamily="34" charset="0"/>
                <a:cs typeface="Arial" pitchFamily="34" charset="0"/>
              </a:rPr>
              <a:t> </a:t>
            </a:r>
            <a:r>
              <a:rPr lang="en-US" sz="2400" dirty="0" err="1" smtClean="0">
                <a:solidFill>
                  <a:prstClr val="black"/>
                </a:solidFill>
                <a:latin typeface="Arial" pitchFamily="34" charset="0"/>
                <a:cs typeface="Arial" pitchFamily="34" charset="0"/>
              </a:rPr>
              <a:t>khung</a:t>
            </a:r>
            <a:r>
              <a:rPr lang="en-US" sz="2400" dirty="0" smtClean="0">
                <a:solidFill>
                  <a:prstClr val="black"/>
                </a:solidFill>
                <a:latin typeface="Arial" pitchFamily="34" charset="0"/>
                <a:cs typeface="Arial" pitchFamily="34" charset="0"/>
              </a:rPr>
              <a:t> </a:t>
            </a:r>
            <a:r>
              <a:rPr lang="en-US" sz="2400" dirty="0" err="1" smtClean="0">
                <a:solidFill>
                  <a:prstClr val="black"/>
                </a:solidFill>
                <a:latin typeface="Arial" pitchFamily="34" charset="0"/>
                <a:cs typeface="Arial" pitchFamily="34" charset="0"/>
              </a:rPr>
              <a:t>nhỏ</a:t>
            </a:r>
            <a:r>
              <a:rPr lang="en-US" sz="2400" dirty="0" smtClean="0">
                <a:solidFill>
                  <a:prstClr val="black"/>
                </a:solidFill>
                <a:latin typeface="Arial" pitchFamily="34" charset="0"/>
                <a:cs typeface="Arial" pitchFamily="34" charset="0"/>
              </a:rPr>
              <a:t> </a:t>
            </a:r>
            <a:r>
              <a:rPr lang="en-US" sz="2400" dirty="0" err="1" smtClean="0">
                <a:solidFill>
                  <a:prstClr val="black"/>
                </a:solidFill>
                <a:latin typeface="Arial" pitchFamily="34" charset="0"/>
                <a:cs typeface="Arial" pitchFamily="34" charset="0"/>
              </a:rPr>
              <a:t>nhất</a:t>
            </a:r>
            <a:endParaRPr lang="en-US" sz="2400" dirty="0">
              <a:solidFill>
                <a:prstClr val="black"/>
              </a:solidFill>
              <a:latin typeface="Arial" pitchFamily="34" charset="0"/>
              <a:cs typeface="Arial" pitchFamily="34" charset="0"/>
            </a:endParaRPr>
          </a:p>
        </p:txBody>
      </p:sp>
      <p:sp>
        <p:nvSpPr>
          <p:cNvPr id="9" name="Right Arrow 8"/>
          <p:cNvSpPr/>
          <p:nvPr/>
        </p:nvSpPr>
        <p:spPr>
          <a:xfrm>
            <a:off x="8155713" y="1960364"/>
            <a:ext cx="1320800" cy="647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cxnSp>
        <p:nvCxnSpPr>
          <p:cNvPr id="18" name="Curved Connector 17"/>
          <p:cNvCxnSpPr/>
          <p:nvPr/>
        </p:nvCxnSpPr>
        <p:spPr>
          <a:xfrm>
            <a:off x="1043714" y="3269705"/>
            <a:ext cx="4165601" cy="9906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Curved Connector 23"/>
          <p:cNvCxnSpPr>
            <a:endCxn id="37" idx="1"/>
          </p:cNvCxnSpPr>
          <p:nvPr/>
        </p:nvCxnSpPr>
        <p:spPr>
          <a:xfrm>
            <a:off x="1043714" y="3307805"/>
            <a:ext cx="4165601" cy="24765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5209313" y="3744223"/>
            <a:ext cx="6530971" cy="992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err="1">
                <a:solidFill>
                  <a:prstClr val="white"/>
                </a:solidFill>
                <a:latin typeface="Arial" pitchFamily="34" charset="0"/>
                <a:cs typeface="Arial" pitchFamily="34" charset="0"/>
              </a:rPr>
              <a:t>T</a:t>
            </a:r>
            <a:r>
              <a:rPr lang="en-US" sz="2400" dirty="0" err="1" smtClean="0">
                <a:solidFill>
                  <a:prstClr val="white"/>
                </a:solidFill>
                <a:latin typeface="Arial" pitchFamily="34" charset="0"/>
                <a:cs typeface="Arial" pitchFamily="34" charset="0"/>
              </a:rPr>
              <a:t>rong</a:t>
            </a:r>
            <a:r>
              <a:rPr lang="en-US" sz="2400" dirty="0" smtClean="0">
                <a:solidFill>
                  <a:prstClr val="white"/>
                </a:solidFill>
                <a:latin typeface="Arial" pitchFamily="34" charset="0"/>
                <a:cs typeface="Arial" pitchFamily="34" charset="0"/>
              </a:rPr>
              <a:t> </a:t>
            </a:r>
            <a:r>
              <a:rPr lang="en-US" sz="2400" dirty="0" err="1">
                <a:solidFill>
                  <a:prstClr val="white"/>
                </a:solidFill>
                <a:latin typeface="Arial" pitchFamily="34" charset="0"/>
                <a:cs typeface="Arial" pitchFamily="34" charset="0"/>
              </a:rPr>
              <a:t>trường</a:t>
            </a:r>
            <a:r>
              <a:rPr lang="en-US" sz="2400" dirty="0">
                <a:solidFill>
                  <a:prstClr val="white"/>
                </a:solidFill>
                <a:latin typeface="Arial" pitchFamily="34" charset="0"/>
                <a:cs typeface="Arial" pitchFamily="34" charset="0"/>
              </a:rPr>
              <a:t> </a:t>
            </a:r>
            <a:r>
              <a:rPr lang="en-US" sz="2400" dirty="0" err="1">
                <a:solidFill>
                  <a:prstClr val="white"/>
                </a:solidFill>
                <a:latin typeface="Arial" pitchFamily="34" charset="0"/>
                <a:cs typeface="Arial" pitchFamily="34" charset="0"/>
              </a:rPr>
              <a:t>hợp</a:t>
            </a:r>
            <a:r>
              <a:rPr lang="en-US" sz="2400" dirty="0">
                <a:solidFill>
                  <a:prstClr val="white"/>
                </a:solidFill>
                <a:latin typeface="Arial" pitchFamily="34" charset="0"/>
                <a:cs typeface="Arial" pitchFamily="34" charset="0"/>
              </a:rPr>
              <a:t> </a:t>
            </a:r>
            <a:r>
              <a:rPr lang="en-US" sz="2400" dirty="0" err="1">
                <a:solidFill>
                  <a:prstClr val="white"/>
                </a:solidFill>
                <a:latin typeface="Arial" pitchFamily="34" charset="0"/>
                <a:cs typeface="Arial" pitchFamily="34" charset="0"/>
              </a:rPr>
              <a:t>đồ</a:t>
            </a:r>
            <a:r>
              <a:rPr lang="en-US" sz="2400" dirty="0">
                <a:solidFill>
                  <a:prstClr val="white"/>
                </a:solidFill>
                <a:latin typeface="Arial" pitchFamily="34" charset="0"/>
                <a:cs typeface="Arial" pitchFamily="34" charset="0"/>
              </a:rPr>
              <a:t> </a:t>
            </a:r>
            <a:r>
              <a:rPr lang="en-US" sz="2400" dirty="0" err="1">
                <a:solidFill>
                  <a:prstClr val="white"/>
                </a:solidFill>
                <a:latin typeface="Arial" pitchFamily="34" charset="0"/>
                <a:cs typeface="Arial" pitchFamily="34" charset="0"/>
              </a:rPr>
              <a:t>thị</a:t>
            </a:r>
            <a:r>
              <a:rPr lang="en-US" sz="2400" dirty="0">
                <a:solidFill>
                  <a:prstClr val="white"/>
                </a:solidFill>
                <a:latin typeface="Arial" pitchFamily="34" charset="0"/>
                <a:cs typeface="Arial" pitchFamily="34" charset="0"/>
              </a:rPr>
              <a:t> </a:t>
            </a:r>
            <a:r>
              <a:rPr lang="en-US" sz="2400" dirty="0" err="1">
                <a:solidFill>
                  <a:prstClr val="white"/>
                </a:solidFill>
                <a:latin typeface="Arial" pitchFamily="34" charset="0"/>
                <a:cs typeface="Arial" pitchFamily="34" charset="0"/>
              </a:rPr>
              <a:t>đầy</a:t>
            </a:r>
            <a:r>
              <a:rPr lang="en-US" sz="2400" dirty="0">
                <a:solidFill>
                  <a:prstClr val="white"/>
                </a:solidFill>
                <a:latin typeface="Arial" pitchFamily="34" charset="0"/>
                <a:cs typeface="Arial" pitchFamily="34" charset="0"/>
              </a:rPr>
              <a:t> </a:t>
            </a:r>
            <a:r>
              <a:rPr lang="en-US" sz="2400" dirty="0" err="1">
                <a:solidFill>
                  <a:prstClr val="white"/>
                </a:solidFill>
                <a:latin typeface="Arial" pitchFamily="34" charset="0"/>
                <a:cs typeface="Arial" pitchFamily="34" charset="0"/>
              </a:rPr>
              <a:t>đủ</a:t>
            </a:r>
            <a:r>
              <a:rPr lang="en-US" sz="2400" dirty="0">
                <a:solidFill>
                  <a:prstClr val="white"/>
                </a:solidFill>
                <a:latin typeface="Arial" pitchFamily="34" charset="0"/>
                <a:cs typeface="Arial" pitchFamily="34" charset="0"/>
              </a:rPr>
              <a:t>, </a:t>
            </a:r>
            <a:r>
              <a:rPr lang="en-US" sz="2400" dirty="0" err="1">
                <a:solidFill>
                  <a:prstClr val="white"/>
                </a:solidFill>
                <a:latin typeface="Arial" pitchFamily="34" charset="0"/>
                <a:cs typeface="Arial" pitchFamily="34" charset="0"/>
              </a:rPr>
              <a:t>sẽ</a:t>
            </a:r>
            <a:r>
              <a:rPr lang="en-US" sz="2400" dirty="0">
                <a:solidFill>
                  <a:prstClr val="white"/>
                </a:solidFill>
                <a:latin typeface="Arial" pitchFamily="34" charset="0"/>
                <a:cs typeface="Arial" pitchFamily="34" charset="0"/>
              </a:rPr>
              <a:t> </a:t>
            </a:r>
            <a:r>
              <a:rPr lang="en-US" sz="2400" dirty="0" err="1">
                <a:solidFill>
                  <a:prstClr val="white"/>
                </a:solidFill>
                <a:latin typeface="Arial" pitchFamily="34" charset="0"/>
                <a:cs typeface="Arial" pitchFamily="34" charset="0"/>
              </a:rPr>
              <a:t>đòi</a:t>
            </a:r>
            <a:r>
              <a:rPr lang="en-US" sz="2400" dirty="0">
                <a:solidFill>
                  <a:prstClr val="white"/>
                </a:solidFill>
                <a:latin typeface="Arial" pitchFamily="34" charset="0"/>
                <a:cs typeface="Arial" pitchFamily="34" charset="0"/>
              </a:rPr>
              <a:t> </a:t>
            </a:r>
            <a:r>
              <a:rPr lang="en-US" sz="2400" dirty="0" err="1">
                <a:solidFill>
                  <a:prstClr val="white"/>
                </a:solidFill>
                <a:latin typeface="Arial" pitchFamily="34" charset="0"/>
                <a:cs typeface="Arial" pitchFamily="34" charset="0"/>
              </a:rPr>
              <a:t>hỏi</a:t>
            </a:r>
            <a:r>
              <a:rPr lang="en-US" sz="2400" dirty="0">
                <a:solidFill>
                  <a:prstClr val="white"/>
                </a:solidFill>
                <a:latin typeface="Arial" pitchFamily="34" charset="0"/>
                <a:cs typeface="Arial" pitchFamily="34" charset="0"/>
              </a:rPr>
              <a:t> </a:t>
            </a:r>
            <a:r>
              <a:rPr lang="en-US" sz="2400" dirty="0" err="1">
                <a:solidFill>
                  <a:prstClr val="white"/>
                </a:solidFill>
                <a:latin typeface="Arial" pitchFamily="34" charset="0"/>
                <a:cs typeface="Arial" pitchFamily="34" charset="0"/>
              </a:rPr>
              <a:t>thời</a:t>
            </a:r>
            <a:r>
              <a:rPr lang="en-US" sz="2400" dirty="0">
                <a:solidFill>
                  <a:prstClr val="white"/>
                </a:solidFill>
                <a:latin typeface="Arial" pitchFamily="34" charset="0"/>
                <a:cs typeface="Arial" pitchFamily="34" charset="0"/>
              </a:rPr>
              <a:t> </a:t>
            </a:r>
            <a:r>
              <a:rPr lang="en-US" sz="2400" dirty="0" err="1">
                <a:solidFill>
                  <a:prstClr val="white"/>
                </a:solidFill>
                <a:latin typeface="Arial" pitchFamily="34" charset="0"/>
                <a:cs typeface="Arial" pitchFamily="34" charset="0"/>
              </a:rPr>
              <a:t>gian</a:t>
            </a:r>
            <a:r>
              <a:rPr lang="en-US" sz="2400" dirty="0">
                <a:solidFill>
                  <a:prstClr val="white"/>
                </a:solidFill>
                <a:latin typeface="Arial" pitchFamily="34" charset="0"/>
                <a:cs typeface="Arial" pitchFamily="34" charset="0"/>
              </a:rPr>
              <a:t> </a:t>
            </a:r>
            <a:r>
              <a:rPr lang="en-US" sz="2400" dirty="0" err="1">
                <a:solidFill>
                  <a:prstClr val="white"/>
                </a:solidFill>
                <a:latin typeface="Arial" pitchFamily="34" charset="0"/>
                <a:cs typeface="Arial" pitchFamily="34" charset="0"/>
              </a:rPr>
              <a:t>cỡ</a:t>
            </a:r>
            <a:r>
              <a:rPr lang="en-US" sz="2400" dirty="0">
                <a:solidFill>
                  <a:prstClr val="white"/>
                </a:solidFill>
                <a:latin typeface="Arial" pitchFamily="34" charset="0"/>
                <a:cs typeface="Arial" pitchFamily="34" charset="0"/>
              </a:rPr>
              <a:t> nn</a:t>
            </a:r>
            <a:r>
              <a:rPr lang="en-US" sz="2400" baseline="30000" dirty="0">
                <a:solidFill>
                  <a:prstClr val="white"/>
                </a:solidFill>
                <a:latin typeface="Arial" pitchFamily="34" charset="0"/>
                <a:cs typeface="Arial" pitchFamily="34" charset="0"/>
              </a:rPr>
              <a:t>-2</a:t>
            </a:r>
            <a:endParaRPr lang="en-US" sz="2400" dirty="0">
              <a:solidFill>
                <a:prstClr val="white"/>
              </a:solidFill>
              <a:latin typeface="Arial" pitchFamily="34" charset="0"/>
              <a:cs typeface="Arial" pitchFamily="34" charset="0"/>
            </a:endParaRPr>
          </a:p>
        </p:txBody>
      </p:sp>
      <p:sp>
        <p:nvSpPr>
          <p:cNvPr id="40" name="TextBox 39"/>
          <p:cNvSpPr txBox="1"/>
          <p:nvPr/>
        </p:nvSpPr>
        <p:spPr>
          <a:xfrm>
            <a:off x="2032000" y="3717169"/>
            <a:ext cx="2586173" cy="523220"/>
          </a:xfrm>
          <a:prstGeom prst="rect">
            <a:avLst/>
          </a:prstGeom>
          <a:noFill/>
        </p:spPr>
        <p:txBody>
          <a:bodyPr wrap="square" rtlCol="0">
            <a:spAutoFit/>
          </a:bodyPr>
          <a:lstStyle/>
          <a:p>
            <a:pPr defTabSz="914400"/>
            <a:r>
              <a:rPr lang="en-US" sz="2800" dirty="0" smtClean="0">
                <a:solidFill>
                  <a:prstClr val="black"/>
                </a:solidFill>
              </a:rPr>
              <a:t>&gt;&lt;</a:t>
            </a:r>
            <a:r>
              <a:rPr lang="en-US" sz="2800" dirty="0" err="1" smtClean="0">
                <a:solidFill>
                  <a:prstClr val="black"/>
                </a:solidFill>
              </a:rPr>
              <a:t>vì</a:t>
            </a:r>
            <a:r>
              <a:rPr lang="en-US" sz="2800" dirty="0" smtClean="0">
                <a:solidFill>
                  <a:prstClr val="black"/>
                </a:solidFill>
              </a:rPr>
              <a:t> </a:t>
            </a:r>
            <a:r>
              <a:rPr lang="en-US" sz="2800" dirty="0" err="1" smtClean="0">
                <a:solidFill>
                  <a:prstClr val="black"/>
                </a:solidFill>
              </a:rPr>
              <a:t>lý</a:t>
            </a:r>
            <a:r>
              <a:rPr lang="en-US" sz="2800" dirty="0" smtClean="0">
                <a:solidFill>
                  <a:prstClr val="black"/>
                </a:solidFill>
              </a:rPr>
              <a:t> do&gt;&lt;</a:t>
            </a:r>
            <a:endParaRPr lang="en-US" sz="2800" dirty="0">
              <a:solidFill>
                <a:prstClr val="black"/>
              </a:solidFill>
            </a:endParaRPr>
          </a:p>
        </p:txBody>
      </p:sp>
      <p:sp>
        <p:nvSpPr>
          <p:cNvPr id="37" name="Rounded Rectangle 36"/>
          <p:cNvSpPr/>
          <p:nvPr/>
        </p:nvSpPr>
        <p:spPr>
          <a:xfrm>
            <a:off x="5209313" y="5250905"/>
            <a:ext cx="6530971"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dirty="0">
                <a:solidFill>
                  <a:prstClr val="white"/>
                </a:solidFill>
              </a:rPr>
              <a:t>K</a:t>
            </a:r>
            <a:r>
              <a:rPr lang="vi-VN" sz="2400" dirty="0" smtClean="0">
                <a:solidFill>
                  <a:prstClr val="white"/>
                </a:solidFill>
              </a:rPr>
              <a:t>hông thể thực hiện được ngay cả với những đồ thị với số đỉnh cỡ hàng chục</a:t>
            </a:r>
            <a:r>
              <a:rPr lang="en-US" sz="2400" dirty="0" smtClean="0">
                <a:solidFill>
                  <a:prstClr val="white"/>
                </a:solidFill>
              </a:rPr>
              <a:t>.</a:t>
            </a:r>
            <a:endParaRPr lang="en-US" sz="2400" dirty="0">
              <a:solidFill>
                <a:prstClr val="white"/>
              </a:solidFill>
            </a:endParaRPr>
          </a:p>
        </p:txBody>
      </p:sp>
      <p:sp>
        <p:nvSpPr>
          <p:cNvPr id="48" name="TextBox 47"/>
          <p:cNvSpPr txBox="1"/>
          <p:nvPr/>
        </p:nvSpPr>
        <p:spPr>
          <a:xfrm>
            <a:off x="508000" y="152400"/>
            <a:ext cx="11074400" cy="584775"/>
          </a:xfrm>
          <a:prstGeom prst="rect">
            <a:avLst/>
          </a:prstGeom>
          <a:noFill/>
        </p:spPr>
        <p:txBody>
          <a:bodyPr wrap="square" rtlCol="0">
            <a:spAutoFit/>
          </a:bodyPr>
          <a:lstStyle/>
          <a:p>
            <a:pPr defTabSz="914400"/>
            <a:r>
              <a:rPr lang="en-US" sz="3200" dirty="0" err="1" smtClean="0">
                <a:solidFill>
                  <a:prstClr val="black"/>
                </a:solidFill>
                <a:latin typeface="Arial" pitchFamily="34" charset="0"/>
                <a:cs typeface="Arial" pitchFamily="34" charset="0"/>
              </a:rPr>
              <a:t>Phương</a:t>
            </a:r>
            <a:r>
              <a:rPr lang="en-US" sz="3200" dirty="0" smtClean="0">
                <a:solidFill>
                  <a:prstClr val="black"/>
                </a:solidFill>
                <a:latin typeface="Arial" pitchFamily="34" charset="0"/>
                <a:cs typeface="Arial" pitchFamily="34" charset="0"/>
              </a:rPr>
              <a:t> </a:t>
            </a:r>
            <a:r>
              <a:rPr lang="en-US" sz="3200" dirty="0" err="1" smtClean="0">
                <a:solidFill>
                  <a:prstClr val="black"/>
                </a:solidFill>
                <a:latin typeface="Arial" pitchFamily="34" charset="0"/>
                <a:cs typeface="Arial" pitchFamily="34" charset="0"/>
              </a:rPr>
              <a:t>pháp</a:t>
            </a:r>
            <a:r>
              <a:rPr lang="en-US" sz="3200" dirty="0" smtClean="0">
                <a:solidFill>
                  <a:prstClr val="black"/>
                </a:solidFill>
                <a:latin typeface="Arial" pitchFamily="34" charset="0"/>
                <a:cs typeface="Arial" pitchFamily="34" charset="0"/>
              </a:rPr>
              <a:t> </a:t>
            </a:r>
            <a:r>
              <a:rPr lang="en-US" sz="3200" dirty="0" err="1" smtClean="0">
                <a:solidFill>
                  <a:prstClr val="black"/>
                </a:solidFill>
                <a:latin typeface="Arial" pitchFamily="34" charset="0"/>
                <a:cs typeface="Arial" pitchFamily="34" charset="0"/>
              </a:rPr>
              <a:t>giải</a:t>
            </a:r>
            <a:r>
              <a:rPr lang="en-US" sz="3200" dirty="0" smtClean="0">
                <a:solidFill>
                  <a:prstClr val="black"/>
                </a:solidFill>
                <a:latin typeface="Arial" pitchFamily="34" charset="0"/>
                <a:cs typeface="Arial" pitchFamily="34" charset="0"/>
              </a:rPr>
              <a:t> </a:t>
            </a:r>
            <a:r>
              <a:rPr lang="en-US" sz="3200" dirty="0" err="1" smtClean="0">
                <a:solidFill>
                  <a:prstClr val="black"/>
                </a:solidFill>
                <a:latin typeface="Arial" pitchFamily="34" charset="0"/>
                <a:cs typeface="Arial" pitchFamily="34" charset="0"/>
              </a:rPr>
              <a:t>hiệu</a:t>
            </a:r>
            <a:r>
              <a:rPr lang="en-US" sz="3200" dirty="0" smtClean="0">
                <a:solidFill>
                  <a:prstClr val="black"/>
                </a:solidFill>
                <a:latin typeface="Arial" pitchFamily="34" charset="0"/>
                <a:cs typeface="Arial" pitchFamily="34" charset="0"/>
              </a:rPr>
              <a:t> </a:t>
            </a:r>
            <a:r>
              <a:rPr lang="en-US" sz="3200" dirty="0" err="1" smtClean="0">
                <a:solidFill>
                  <a:prstClr val="black"/>
                </a:solidFill>
                <a:latin typeface="Arial" pitchFamily="34" charset="0"/>
                <a:cs typeface="Arial" pitchFamily="34" charset="0"/>
              </a:rPr>
              <a:t>quả</a:t>
            </a:r>
            <a:r>
              <a:rPr lang="en-US" sz="3200" dirty="0" smtClean="0">
                <a:solidFill>
                  <a:prstClr val="black"/>
                </a:solidFill>
                <a:latin typeface="Arial" pitchFamily="34" charset="0"/>
                <a:cs typeface="Arial" pitchFamily="34" charset="0"/>
              </a:rPr>
              <a:t>???</a:t>
            </a:r>
            <a:endParaRPr lang="en-US" sz="3200" dirty="0">
              <a:solidFill>
                <a:prstClr val="black"/>
              </a:solidFill>
              <a:latin typeface="Arial" pitchFamily="34" charset="0"/>
              <a:cs typeface="Arial" pitchFamily="34" charset="0"/>
            </a:endParaRPr>
          </a:p>
        </p:txBody>
      </p:sp>
      <p:cxnSp>
        <p:nvCxnSpPr>
          <p:cNvPr id="50" name="Straight Connector 49"/>
          <p:cNvCxnSpPr/>
          <p:nvPr/>
        </p:nvCxnSpPr>
        <p:spPr>
          <a:xfrm>
            <a:off x="563423" y="914402"/>
            <a:ext cx="11388436" cy="2743201"/>
          </a:xfrm>
          <a:prstGeom prst="line">
            <a:avLst/>
          </a:prstGeom>
          <a:ln>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2" name="Straight Connector 51"/>
          <p:cNvCxnSpPr/>
          <p:nvPr/>
        </p:nvCxnSpPr>
        <p:spPr>
          <a:xfrm flipH="1">
            <a:off x="563424" y="737178"/>
            <a:ext cx="11388435" cy="2920425"/>
          </a:xfrm>
          <a:prstGeom prst="line">
            <a:avLst/>
          </a:prstGeom>
          <a:ln>
            <a:solidFill>
              <a:srgbClr val="FF0000"/>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92548065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1600200"/>
          </a:xfrm>
        </p:spPr>
        <p:style>
          <a:lnRef idx="1">
            <a:schemeClr val="accent2"/>
          </a:lnRef>
          <a:fillRef idx="2">
            <a:schemeClr val="accent2"/>
          </a:fillRef>
          <a:effectRef idx="1">
            <a:schemeClr val="accent2"/>
          </a:effectRef>
          <a:fontRef idx="minor">
            <a:schemeClr val="dk1"/>
          </a:fontRef>
        </p:style>
        <p:txBody>
          <a:bodyPr>
            <a:noAutofit/>
          </a:bodyPr>
          <a:lstStyle/>
          <a:p>
            <a:r>
              <a:rPr lang="en-US" sz="4800" dirty="0" err="1" smtClean="0">
                <a:latin typeface="Arial" pitchFamily="34" charset="0"/>
                <a:cs typeface="Arial" pitchFamily="34" charset="0"/>
              </a:rPr>
              <a:t>Phương</a:t>
            </a:r>
            <a:r>
              <a:rPr lang="en-US" sz="4800" dirty="0" smtClean="0">
                <a:latin typeface="Arial" pitchFamily="34" charset="0"/>
                <a:cs typeface="Arial" pitchFamily="34" charset="0"/>
              </a:rPr>
              <a:t> </a:t>
            </a:r>
            <a:r>
              <a:rPr lang="en-US" sz="4800" dirty="0" err="1" smtClean="0">
                <a:latin typeface="Arial" pitchFamily="34" charset="0"/>
                <a:cs typeface="Arial" pitchFamily="34" charset="0"/>
              </a:rPr>
              <a:t>pháp</a:t>
            </a:r>
            <a:r>
              <a:rPr lang="en-US" sz="4800" dirty="0" smtClean="0">
                <a:latin typeface="Arial" pitchFamily="34" charset="0"/>
                <a:cs typeface="Arial" pitchFamily="34" charset="0"/>
              </a:rPr>
              <a:t> </a:t>
            </a:r>
            <a:r>
              <a:rPr lang="en-US" sz="4800" dirty="0" err="1" smtClean="0">
                <a:latin typeface="Arial" pitchFamily="34" charset="0"/>
                <a:cs typeface="Arial" pitchFamily="34" charset="0"/>
              </a:rPr>
              <a:t>giải</a:t>
            </a:r>
            <a:r>
              <a:rPr lang="en-US" sz="4800" dirty="0" smtClean="0">
                <a:latin typeface="Arial" pitchFamily="34" charset="0"/>
                <a:cs typeface="Arial" pitchFamily="34" charset="0"/>
              </a:rPr>
              <a:t> </a:t>
            </a:r>
            <a:r>
              <a:rPr lang="en-US" sz="4800" dirty="0" err="1" smtClean="0">
                <a:latin typeface="Arial" pitchFamily="34" charset="0"/>
                <a:cs typeface="Arial" pitchFamily="34" charset="0"/>
              </a:rPr>
              <a:t>hiệu</a:t>
            </a:r>
            <a:r>
              <a:rPr lang="en-US" sz="4800" dirty="0" smtClean="0">
                <a:latin typeface="Arial" pitchFamily="34" charset="0"/>
                <a:cs typeface="Arial" pitchFamily="34" charset="0"/>
              </a:rPr>
              <a:t> </a:t>
            </a:r>
            <a:r>
              <a:rPr lang="en-US" sz="4800" dirty="0" err="1" smtClean="0">
                <a:latin typeface="Arial" pitchFamily="34" charset="0"/>
                <a:cs typeface="Arial" pitchFamily="34" charset="0"/>
              </a:rPr>
              <a:t>quả</a:t>
            </a:r>
            <a:r>
              <a:rPr lang="en-US" sz="4800" dirty="0" smtClean="0">
                <a:latin typeface="Arial" pitchFamily="34" charset="0"/>
                <a:cs typeface="Arial" pitchFamily="34" charset="0"/>
              </a:rPr>
              <a:t/>
            </a:r>
            <a:br>
              <a:rPr lang="en-US" sz="4800" dirty="0" smtClean="0">
                <a:latin typeface="Arial" pitchFamily="34" charset="0"/>
                <a:cs typeface="Arial" pitchFamily="34" charset="0"/>
              </a:rPr>
            </a:br>
            <a:endParaRPr lang="en-US" sz="4800" dirty="0"/>
          </a:p>
        </p:txBody>
      </p:sp>
      <p:cxnSp>
        <p:nvCxnSpPr>
          <p:cNvPr id="4" name="Elbow Connector 3"/>
          <p:cNvCxnSpPr>
            <a:stCxn id="2" idx="2"/>
          </p:cNvCxnSpPr>
          <p:nvPr/>
        </p:nvCxnSpPr>
        <p:spPr>
          <a:xfrm rot="16200000" flipH="1">
            <a:off x="6388100" y="1612900"/>
            <a:ext cx="2362200" cy="294640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Elbow Connector 5"/>
          <p:cNvCxnSpPr>
            <a:stCxn id="2" idx="2"/>
          </p:cNvCxnSpPr>
          <p:nvPr/>
        </p:nvCxnSpPr>
        <p:spPr>
          <a:xfrm rot="5400000">
            <a:off x="3441700" y="1612900"/>
            <a:ext cx="2362200" cy="294640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219200" y="4267200"/>
            <a:ext cx="3860800" cy="2438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defTabSz="914400"/>
            <a:r>
              <a:rPr lang="en-US" sz="3200" dirty="0" err="1" smtClean="0">
                <a:solidFill>
                  <a:prstClr val="black"/>
                </a:solidFill>
                <a:latin typeface="Arial" pitchFamily="34" charset="0"/>
                <a:cs typeface="Arial" pitchFamily="34" charset="0"/>
              </a:rPr>
              <a:t>Kruskal</a:t>
            </a:r>
            <a:endParaRPr lang="en-US" sz="3200" dirty="0">
              <a:solidFill>
                <a:prstClr val="black"/>
              </a:solidFill>
              <a:latin typeface="Arial" pitchFamily="34" charset="0"/>
              <a:cs typeface="Arial" pitchFamily="34" charset="0"/>
            </a:endParaRPr>
          </a:p>
        </p:txBody>
      </p:sp>
      <p:sp>
        <p:nvSpPr>
          <p:cNvPr id="11" name="Isosceles Triangle 10"/>
          <p:cNvSpPr/>
          <p:nvPr/>
        </p:nvSpPr>
        <p:spPr>
          <a:xfrm>
            <a:off x="7188200" y="4267200"/>
            <a:ext cx="3708400" cy="2438400"/>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400"/>
            <a:r>
              <a:rPr lang="en-US" sz="3200" dirty="0" smtClean="0">
                <a:solidFill>
                  <a:prstClr val="black"/>
                </a:solidFill>
                <a:latin typeface="Arial" pitchFamily="34" charset="0"/>
                <a:cs typeface="Arial" pitchFamily="34" charset="0"/>
              </a:rPr>
              <a:t>Prim</a:t>
            </a:r>
            <a:endParaRPr lang="en-US" sz="3200" dirty="0">
              <a:solidFill>
                <a:prstClr val="black"/>
              </a:solidFill>
              <a:latin typeface="Arial" pitchFamily="34" charset="0"/>
              <a:cs typeface="Arial" pitchFamily="34" charset="0"/>
            </a:endParaRPr>
          </a:p>
        </p:txBody>
      </p:sp>
      <p:cxnSp>
        <p:nvCxnSpPr>
          <p:cNvPr id="13" name="Elbow Connector 12"/>
          <p:cNvCxnSpPr>
            <a:stCxn id="2" idx="2"/>
          </p:cNvCxnSpPr>
          <p:nvPr/>
        </p:nvCxnSpPr>
        <p:spPr>
          <a:xfrm rot="16200000" flipH="1">
            <a:off x="7899400" y="101600"/>
            <a:ext cx="762000" cy="43688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10464800" y="2265217"/>
            <a:ext cx="1331453" cy="983672"/>
          </a:xfrm>
          <a:custGeom>
            <a:avLst/>
            <a:gdLst>
              <a:gd name="connsiteX0" fmla="*/ 14917 w 998590"/>
              <a:gd name="connsiteY0" fmla="*/ 110836 h 983672"/>
              <a:gd name="connsiteX1" fmla="*/ 14917 w 998590"/>
              <a:gd name="connsiteY1" fmla="*/ 110836 h 983672"/>
              <a:gd name="connsiteX2" fmla="*/ 28772 w 998590"/>
              <a:gd name="connsiteY2" fmla="*/ 401782 h 983672"/>
              <a:gd name="connsiteX3" fmla="*/ 42626 w 998590"/>
              <a:gd name="connsiteY3" fmla="*/ 443345 h 983672"/>
              <a:gd name="connsiteX4" fmla="*/ 56481 w 998590"/>
              <a:gd name="connsiteY4" fmla="*/ 581891 h 983672"/>
              <a:gd name="connsiteX5" fmla="*/ 42626 w 998590"/>
              <a:gd name="connsiteY5" fmla="*/ 623454 h 983672"/>
              <a:gd name="connsiteX6" fmla="*/ 1063 w 998590"/>
              <a:gd name="connsiteY6" fmla="*/ 637309 h 983672"/>
              <a:gd name="connsiteX7" fmla="*/ 70335 w 998590"/>
              <a:gd name="connsiteY7" fmla="*/ 762000 h 983672"/>
              <a:gd name="connsiteX8" fmla="*/ 84190 w 998590"/>
              <a:gd name="connsiteY8" fmla="*/ 817418 h 983672"/>
              <a:gd name="connsiteX9" fmla="*/ 167317 w 998590"/>
              <a:gd name="connsiteY9" fmla="*/ 845127 h 983672"/>
              <a:gd name="connsiteX10" fmla="*/ 292008 w 998590"/>
              <a:gd name="connsiteY10" fmla="*/ 886691 h 983672"/>
              <a:gd name="connsiteX11" fmla="*/ 472117 w 998590"/>
              <a:gd name="connsiteY11" fmla="*/ 942109 h 983672"/>
              <a:gd name="connsiteX12" fmla="*/ 555244 w 998590"/>
              <a:gd name="connsiteY12" fmla="*/ 955963 h 983672"/>
              <a:gd name="connsiteX13" fmla="*/ 693790 w 998590"/>
              <a:gd name="connsiteY13" fmla="*/ 983672 h 983672"/>
              <a:gd name="connsiteX14" fmla="*/ 790772 w 998590"/>
              <a:gd name="connsiteY14" fmla="*/ 955963 h 983672"/>
              <a:gd name="connsiteX15" fmla="*/ 818481 w 998590"/>
              <a:gd name="connsiteY15" fmla="*/ 900545 h 983672"/>
              <a:gd name="connsiteX16" fmla="*/ 832335 w 998590"/>
              <a:gd name="connsiteY16" fmla="*/ 762000 h 983672"/>
              <a:gd name="connsiteX17" fmla="*/ 846190 w 998590"/>
              <a:gd name="connsiteY17" fmla="*/ 651163 h 983672"/>
              <a:gd name="connsiteX18" fmla="*/ 860044 w 998590"/>
              <a:gd name="connsiteY18" fmla="*/ 581891 h 983672"/>
              <a:gd name="connsiteX19" fmla="*/ 901608 w 998590"/>
              <a:gd name="connsiteY19" fmla="*/ 526472 h 983672"/>
              <a:gd name="connsiteX20" fmla="*/ 929317 w 998590"/>
              <a:gd name="connsiteY20" fmla="*/ 471054 h 983672"/>
              <a:gd name="connsiteX21" fmla="*/ 970881 w 998590"/>
              <a:gd name="connsiteY21" fmla="*/ 387927 h 983672"/>
              <a:gd name="connsiteX22" fmla="*/ 998590 w 998590"/>
              <a:gd name="connsiteY22" fmla="*/ 277091 h 983672"/>
              <a:gd name="connsiteX23" fmla="*/ 984735 w 998590"/>
              <a:gd name="connsiteY23" fmla="*/ 207818 h 983672"/>
              <a:gd name="connsiteX24" fmla="*/ 943172 w 998590"/>
              <a:gd name="connsiteY24" fmla="*/ 180109 h 983672"/>
              <a:gd name="connsiteX25" fmla="*/ 901608 w 998590"/>
              <a:gd name="connsiteY25" fmla="*/ 138545 h 983672"/>
              <a:gd name="connsiteX26" fmla="*/ 790772 w 998590"/>
              <a:gd name="connsiteY26" fmla="*/ 69272 h 983672"/>
              <a:gd name="connsiteX27" fmla="*/ 721499 w 998590"/>
              <a:gd name="connsiteY27" fmla="*/ 55418 h 983672"/>
              <a:gd name="connsiteX28" fmla="*/ 666081 w 998590"/>
              <a:gd name="connsiteY28" fmla="*/ 27709 h 983672"/>
              <a:gd name="connsiteX29" fmla="*/ 541390 w 998590"/>
              <a:gd name="connsiteY29" fmla="*/ 0 h 983672"/>
              <a:gd name="connsiteX30" fmla="*/ 347426 w 998590"/>
              <a:gd name="connsiteY30" fmla="*/ 27709 h 983672"/>
              <a:gd name="connsiteX31" fmla="*/ 278153 w 998590"/>
              <a:gd name="connsiteY31" fmla="*/ 55418 h 983672"/>
              <a:gd name="connsiteX32" fmla="*/ 236590 w 998590"/>
              <a:gd name="connsiteY32" fmla="*/ 69272 h 983672"/>
              <a:gd name="connsiteX33" fmla="*/ 195026 w 998590"/>
              <a:gd name="connsiteY33" fmla="*/ 96982 h 983672"/>
              <a:gd name="connsiteX34" fmla="*/ 14917 w 998590"/>
              <a:gd name="connsiteY34" fmla="*/ 110836 h 983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8590" h="983672">
                <a:moveTo>
                  <a:pt x="14917" y="110836"/>
                </a:moveTo>
                <a:lnTo>
                  <a:pt x="14917" y="110836"/>
                </a:lnTo>
                <a:cubicBezTo>
                  <a:pt x="19535" y="207818"/>
                  <a:pt x="20709" y="305025"/>
                  <a:pt x="28772" y="401782"/>
                </a:cubicBezTo>
                <a:cubicBezTo>
                  <a:pt x="29985" y="416335"/>
                  <a:pt x="40405" y="428911"/>
                  <a:pt x="42626" y="443345"/>
                </a:cubicBezTo>
                <a:cubicBezTo>
                  <a:pt x="49683" y="489218"/>
                  <a:pt x="51863" y="535709"/>
                  <a:pt x="56481" y="581891"/>
                </a:cubicBezTo>
                <a:cubicBezTo>
                  <a:pt x="51863" y="595745"/>
                  <a:pt x="52952" y="613128"/>
                  <a:pt x="42626" y="623454"/>
                </a:cubicBezTo>
                <a:cubicBezTo>
                  <a:pt x="32300" y="633780"/>
                  <a:pt x="3128" y="622852"/>
                  <a:pt x="1063" y="637309"/>
                </a:cubicBezTo>
                <a:cubicBezTo>
                  <a:pt x="-7413" y="696642"/>
                  <a:pt x="36549" y="728213"/>
                  <a:pt x="70335" y="762000"/>
                </a:cubicBezTo>
                <a:cubicBezTo>
                  <a:pt x="74953" y="780473"/>
                  <a:pt x="69733" y="805026"/>
                  <a:pt x="84190" y="817418"/>
                </a:cubicBezTo>
                <a:cubicBezTo>
                  <a:pt x="106366" y="836426"/>
                  <a:pt x="140198" y="834280"/>
                  <a:pt x="167317" y="845127"/>
                </a:cubicBezTo>
                <a:cubicBezTo>
                  <a:pt x="384138" y="931855"/>
                  <a:pt x="113031" y="827031"/>
                  <a:pt x="292008" y="886691"/>
                </a:cubicBezTo>
                <a:cubicBezTo>
                  <a:pt x="394417" y="920828"/>
                  <a:pt x="340558" y="920183"/>
                  <a:pt x="472117" y="942109"/>
                </a:cubicBezTo>
                <a:cubicBezTo>
                  <a:pt x="499826" y="946727"/>
                  <a:pt x="527634" y="950786"/>
                  <a:pt x="555244" y="955963"/>
                </a:cubicBezTo>
                <a:cubicBezTo>
                  <a:pt x="601534" y="964642"/>
                  <a:pt x="693790" y="983672"/>
                  <a:pt x="693790" y="983672"/>
                </a:cubicBezTo>
                <a:cubicBezTo>
                  <a:pt x="726117" y="974436"/>
                  <a:pt x="762798" y="974612"/>
                  <a:pt x="790772" y="955963"/>
                </a:cubicBezTo>
                <a:cubicBezTo>
                  <a:pt x="807956" y="944507"/>
                  <a:pt x="814154" y="920740"/>
                  <a:pt x="818481" y="900545"/>
                </a:cubicBezTo>
                <a:cubicBezTo>
                  <a:pt x="828206" y="855163"/>
                  <a:pt x="827210" y="808128"/>
                  <a:pt x="832335" y="762000"/>
                </a:cubicBezTo>
                <a:cubicBezTo>
                  <a:pt x="836447" y="724995"/>
                  <a:pt x="840528" y="687963"/>
                  <a:pt x="846190" y="651163"/>
                </a:cubicBezTo>
                <a:cubicBezTo>
                  <a:pt x="849771" y="627889"/>
                  <a:pt x="850480" y="603409"/>
                  <a:pt x="860044" y="581891"/>
                </a:cubicBezTo>
                <a:cubicBezTo>
                  <a:pt x="869422" y="560790"/>
                  <a:pt x="889370" y="546053"/>
                  <a:pt x="901608" y="526472"/>
                </a:cubicBezTo>
                <a:cubicBezTo>
                  <a:pt x="912554" y="508958"/>
                  <a:pt x="919070" y="488986"/>
                  <a:pt x="929317" y="471054"/>
                </a:cubicBezTo>
                <a:cubicBezTo>
                  <a:pt x="962215" y="413483"/>
                  <a:pt x="954315" y="448670"/>
                  <a:pt x="970881" y="387927"/>
                </a:cubicBezTo>
                <a:cubicBezTo>
                  <a:pt x="980901" y="351187"/>
                  <a:pt x="998590" y="277091"/>
                  <a:pt x="998590" y="277091"/>
                </a:cubicBezTo>
                <a:cubicBezTo>
                  <a:pt x="993972" y="254000"/>
                  <a:pt x="996418" y="228264"/>
                  <a:pt x="984735" y="207818"/>
                </a:cubicBezTo>
                <a:cubicBezTo>
                  <a:pt x="976474" y="193361"/>
                  <a:pt x="955964" y="190769"/>
                  <a:pt x="943172" y="180109"/>
                </a:cubicBezTo>
                <a:cubicBezTo>
                  <a:pt x="928120" y="167566"/>
                  <a:pt x="916484" y="151296"/>
                  <a:pt x="901608" y="138545"/>
                </a:cubicBezTo>
                <a:cubicBezTo>
                  <a:pt x="871447" y="112693"/>
                  <a:pt x="829473" y="82173"/>
                  <a:pt x="790772" y="69272"/>
                </a:cubicBezTo>
                <a:cubicBezTo>
                  <a:pt x="768432" y="61825"/>
                  <a:pt x="744590" y="60036"/>
                  <a:pt x="721499" y="55418"/>
                </a:cubicBezTo>
                <a:cubicBezTo>
                  <a:pt x="703026" y="46182"/>
                  <a:pt x="685419" y="34961"/>
                  <a:pt x="666081" y="27709"/>
                </a:cubicBezTo>
                <a:cubicBezTo>
                  <a:pt x="643714" y="19321"/>
                  <a:pt x="560208" y="3763"/>
                  <a:pt x="541390" y="0"/>
                </a:cubicBezTo>
                <a:cubicBezTo>
                  <a:pt x="476735" y="9236"/>
                  <a:pt x="411336" y="14254"/>
                  <a:pt x="347426" y="27709"/>
                </a:cubicBezTo>
                <a:cubicBezTo>
                  <a:pt x="323090" y="32832"/>
                  <a:pt x="301439" y="46686"/>
                  <a:pt x="278153" y="55418"/>
                </a:cubicBezTo>
                <a:cubicBezTo>
                  <a:pt x="264479" y="60546"/>
                  <a:pt x="250444" y="64654"/>
                  <a:pt x="236590" y="69272"/>
                </a:cubicBezTo>
                <a:cubicBezTo>
                  <a:pt x="222735" y="78509"/>
                  <a:pt x="211645" y="95943"/>
                  <a:pt x="195026" y="96982"/>
                </a:cubicBezTo>
                <a:cubicBezTo>
                  <a:pt x="134930" y="100738"/>
                  <a:pt x="44935" y="108527"/>
                  <a:pt x="14917" y="110836"/>
                </a:cubicBezTo>
                <a:close/>
              </a:path>
            </a:pathLst>
          </a:custGeom>
        </p:spPr>
        <p:style>
          <a:lnRef idx="1">
            <a:schemeClr val="accent3"/>
          </a:lnRef>
          <a:fillRef idx="2">
            <a:schemeClr val="accent3"/>
          </a:fillRef>
          <a:effectRef idx="1">
            <a:schemeClr val="accent3"/>
          </a:effectRef>
          <a:fontRef idx="minor">
            <a:schemeClr val="dk1"/>
          </a:fontRef>
        </p:style>
        <p:txBody>
          <a:bodyPr rtlCol="0" anchor="ctr"/>
          <a:lstStyle/>
          <a:p>
            <a:pPr algn="ctr" defTabSz="914400"/>
            <a:r>
              <a:rPr lang="en-US" sz="3200" dirty="0" smtClean="0">
                <a:solidFill>
                  <a:prstClr val="black"/>
                </a:solidFill>
              </a:rPr>
              <a:t>…</a:t>
            </a:r>
            <a:endParaRPr lang="en-US" sz="3200" dirty="0">
              <a:solidFill>
                <a:prstClr val="black"/>
              </a:solidFill>
            </a:endParaRPr>
          </a:p>
        </p:txBody>
      </p:sp>
    </p:spTree>
    <p:extLst>
      <p:ext uri="{BB962C8B-B14F-4D97-AF65-F5344CB8AC3E}">
        <p14:creationId xmlns:p14="http://schemas.microsoft.com/office/powerpoint/2010/main" val="30361149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itchFamily="34" charset="0"/>
                <a:cs typeface="Arial" pitchFamily="34" charset="0"/>
              </a:rPr>
              <a:t>So </a:t>
            </a:r>
            <a:r>
              <a:rPr lang="en-US" b="1" dirty="0" err="1" smtClean="0">
                <a:latin typeface="Arial" pitchFamily="34" charset="0"/>
                <a:cs typeface="Arial" pitchFamily="34" charset="0"/>
              </a:rPr>
              <a:t>sánh</a:t>
            </a:r>
            <a:r>
              <a:rPr lang="en-US" b="1" dirty="0" smtClean="0">
                <a:latin typeface="Arial" pitchFamily="34" charset="0"/>
                <a:cs typeface="Arial" pitchFamily="34" charset="0"/>
              </a:rPr>
              <a:t> </a:t>
            </a:r>
            <a:r>
              <a:rPr lang="en-US" b="1" dirty="0" err="1" smtClean="0">
                <a:latin typeface="Arial" pitchFamily="34" charset="0"/>
                <a:cs typeface="Arial" pitchFamily="34" charset="0"/>
              </a:rPr>
              <a:t>Kruskal</a:t>
            </a:r>
            <a:r>
              <a:rPr lang="en-US" b="1" dirty="0" smtClean="0">
                <a:latin typeface="Arial" pitchFamily="34" charset="0"/>
                <a:cs typeface="Arial" pitchFamily="34" charset="0"/>
              </a:rPr>
              <a:t> </a:t>
            </a:r>
            <a:r>
              <a:rPr lang="en-US" b="1" dirty="0" err="1" smtClean="0">
                <a:latin typeface="Arial" pitchFamily="34" charset="0"/>
                <a:cs typeface="Arial" pitchFamily="34" charset="0"/>
              </a:rPr>
              <a:t>và</a:t>
            </a:r>
            <a:r>
              <a:rPr lang="en-US" b="1" dirty="0" smtClean="0">
                <a:latin typeface="Arial" pitchFamily="34" charset="0"/>
                <a:cs typeface="Arial" pitchFamily="34" charset="0"/>
              </a:rPr>
              <a:t> Prim </a:t>
            </a:r>
            <a:endParaRPr lang="en-US" b="1" dirty="0">
              <a:latin typeface="Arial" pitchFamily="34" charset="0"/>
              <a:cs typeface="Arial"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99422087"/>
              </p:ext>
            </p:extLst>
          </p:nvPr>
        </p:nvGraphicFramePr>
        <p:xfrm>
          <a:off x="609600" y="1600200"/>
          <a:ext cx="10972800" cy="4196853"/>
        </p:xfrm>
        <a:graphic>
          <a:graphicData uri="http://schemas.openxmlformats.org/drawingml/2006/table">
            <a:tbl>
              <a:tblPr firstRow="1" bandRow="1">
                <a:tableStyleId>{073A0DAA-6AF3-43AB-8588-CEC1D06C72B9}</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533400">
                <a:tc>
                  <a:txBody>
                    <a:bodyPr/>
                    <a:lstStyle/>
                    <a:p>
                      <a:pPr algn="ctr">
                        <a:lnSpc>
                          <a:spcPct val="150000"/>
                        </a:lnSpc>
                      </a:pPr>
                      <a:r>
                        <a:rPr lang="en-US" sz="2400" dirty="0" err="1" smtClean="0"/>
                        <a:t>Thuật</a:t>
                      </a:r>
                      <a:r>
                        <a:rPr lang="en-US" sz="2400" baseline="0" dirty="0" smtClean="0"/>
                        <a:t> </a:t>
                      </a:r>
                      <a:r>
                        <a:rPr lang="en-US" sz="2400" baseline="0" dirty="0" err="1" smtClean="0"/>
                        <a:t>toán</a:t>
                      </a:r>
                      <a:r>
                        <a:rPr lang="en-US" sz="2400" baseline="0" dirty="0" smtClean="0"/>
                        <a:t> </a:t>
                      </a:r>
                      <a:endParaRPr lang="en-US" sz="2400" dirty="0">
                        <a:latin typeface="Arial" pitchFamily="34" charset="0"/>
                        <a:cs typeface="Arial" pitchFamily="34" charset="0"/>
                      </a:endParaRPr>
                    </a:p>
                  </a:txBody>
                  <a:tcPr marL="121920" marR="121920"/>
                </a:tc>
                <a:tc>
                  <a:txBody>
                    <a:bodyPr/>
                    <a:lstStyle/>
                    <a:p>
                      <a:pPr algn="ctr">
                        <a:lnSpc>
                          <a:spcPct val="150000"/>
                        </a:lnSpc>
                      </a:pPr>
                      <a:r>
                        <a:rPr lang="en-US" sz="2400" dirty="0" err="1" smtClean="0"/>
                        <a:t>Kruskal</a:t>
                      </a:r>
                      <a:endParaRPr lang="en-US" sz="2400" dirty="0">
                        <a:latin typeface="Arial" pitchFamily="34" charset="0"/>
                        <a:cs typeface="Arial" pitchFamily="34" charset="0"/>
                      </a:endParaRPr>
                    </a:p>
                  </a:txBody>
                  <a:tcPr marL="121920" marR="121920" anchor="ctr"/>
                </a:tc>
                <a:tc>
                  <a:txBody>
                    <a:bodyPr/>
                    <a:lstStyle/>
                    <a:p>
                      <a:pPr algn="ctr">
                        <a:lnSpc>
                          <a:spcPct val="150000"/>
                        </a:lnSpc>
                      </a:pPr>
                      <a:r>
                        <a:rPr lang="en-US" sz="2400" dirty="0" smtClean="0"/>
                        <a:t>Prim</a:t>
                      </a:r>
                      <a:endParaRPr lang="en-US" sz="2400" dirty="0">
                        <a:latin typeface="Arial" pitchFamily="34" charset="0"/>
                        <a:cs typeface="Arial" pitchFamily="34" charset="0"/>
                      </a:endParaRPr>
                    </a:p>
                  </a:txBody>
                  <a:tcPr marL="121920" marR="121920" anchor="ctr"/>
                </a:tc>
                <a:extLst>
                  <a:ext uri="{0D108BD9-81ED-4DB2-BD59-A6C34878D82A}">
                    <a16:rowId xmlns:a16="http://schemas.microsoft.com/office/drawing/2014/main" val="10000"/>
                  </a:ext>
                </a:extLst>
              </a:tr>
              <a:tr h="3556773">
                <a:tc>
                  <a:txBody>
                    <a:bodyPr/>
                    <a:lstStyle/>
                    <a:p>
                      <a:pPr algn="ctr">
                        <a:lnSpc>
                          <a:spcPct val="150000"/>
                        </a:lnSpc>
                      </a:pPr>
                      <a:r>
                        <a:rPr lang="en-US" sz="2400" dirty="0" err="1" smtClean="0"/>
                        <a:t>Giống</a:t>
                      </a:r>
                      <a:r>
                        <a:rPr lang="en-US" sz="2400" baseline="0" dirty="0" smtClean="0"/>
                        <a:t> </a:t>
                      </a:r>
                      <a:r>
                        <a:rPr lang="en-US" sz="2400" baseline="0" dirty="0" err="1" smtClean="0"/>
                        <a:t>nhau</a:t>
                      </a:r>
                      <a:endParaRPr lang="en-US" sz="2400" dirty="0">
                        <a:latin typeface="Arial" pitchFamily="34" charset="0"/>
                        <a:cs typeface="Arial" pitchFamily="34" charset="0"/>
                      </a:endParaRPr>
                    </a:p>
                  </a:txBody>
                  <a:tcPr marL="121920" marR="121920"/>
                </a:tc>
                <a:tc gridSpan="2">
                  <a:txBody>
                    <a:bodyPr/>
                    <a:lstStyle/>
                    <a:p>
                      <a:pPr marL="285750" indent="-285750" algn="r">
                        <a:lnSpc>
                          <a:spcPct val="150000"/>
                        </a:lnSpc>
                        <a:buFontTx/>
                        <a:buChar char="-"/>
                      </a:pPr>
                      <a:r>
                        <a:rPr lang="vi-VN" sz="2400" dirty="0" smtClean="0"/>
                        <a:t>Cây khung tối tiểu được tìm là không duy nhất</a:t>
                      </a:r>
                      <a:endParaRPr lang="en-US" sz="2400" dirty="0" smtClean="0"/>
                    </a:p>
                    <a:p>
                      <a:pPr marL="285750" indent="-285750" algn="r">
                        <a:lnSpc>
                          <a:spcPct val="150000"/>
                        </a:lnSpc>
                        <a:buFontTx/>
                        <a:buChar char="-"/>
                      </a:pPr>
                      <a:r>
                        <a:rPr lang="en-US" sz="2400" dirty="0" smtClean="0"/>
                        <a:t>K</a:t>
                      </a:r>
                      <a:r>
                        <a:rPr lang="vi-VN" sz="2400" dirty="0" smtClean="0"/>
                        <a:t>hông cần kiểm tra trước tính liên thông của đồ thị </a:t>
                      </a:r>
                      <a:endParaRPr lang="en-US" sz="2400" dirty="0" smtClean="0"/>
                    </a:p>
                    <a:p>
                      <a:pPr marL="285750" indent="-285750" algn="r">
                        <a:lnSpc>
                          <a:spcPct val="150000"/>
                        </a:lnSpc>
                        <a:buFontTx/>
                        <a:buChar char="-"/>
                      </a:pPr>
                      <a:r>
                        <a:rPr lang="en-US" sz="2400" dirty="0" err="1" smtClean="0"/>
                        <a:t>Không</a:t>
                      </a:r>
                      <a:r>
                        <a:rPr lang="en-US" sz="2400" dirty="0" smtClean="0"/>
                        <a:t> </a:t>
                      </a:r>
                      <a:r>
                        <a:rPr lang="en-US" sz="2400" dirty="0" err="1" smtClean="0"/>
                        <a:t>có</a:t>
                      </a:r>
                      <a:r>
                        <a:rPr lang="en-US" sz="2400" dirty="0" smtClean="0"/>
                        <a:t> </a:t>
                      </a:r>
                      <a:r>
                        <a:rPr lang="en-US" sz="2400" dirty="0" err="1" smtClean="0"/>
                        <a:t>giả</a:t>
                      </a:r>
                      <a:r>
                        <a:rPr lang="en-US" sz="2400" dirty="0" smtClean="0"/>
                        <a:t> </a:t>
                      </a:r>
                      <a:r>
                        <a:rPr lang="en-US" sz="2400" dirty="0" err="1" smtClean="0"/>
                        <a:t>thiết</a:t>
                      </a:r>
                      <a:r>
                        <a:rPr lang="en-US" sz="2400" dirty="0" smtClean="0"/>
                        <a:t> </a:t>
                      </a:r>
                      <a:r>
                        <a:rPr lang="en-US" sz="2400" dirty="0" err="1" smtClean="0"/>
                        <a:t>gì</a:t>
                      </a:r>
                      <a:r>
                        <a:rPr lang="en-US" sz="2400" dirty="0" smtClean="0"/>
                        <a:t> </a:t>
                      </a:r>
                      <a:r>
                        <a:rPr lang="en-US" sz="2400" dirty="0" err="1" smtClean="0"/>
                        <a:t>về</a:t>
                      </a:r>
                      <a:r>
                        <a:rPr lang="en-US" sz="2400" dirty="0" smtClean="0"/>
                        <a:t> </a:t>
                      </a:r>
                      <a:r>
                        <a:rPr lang="en-US" sz="2400" dirty="0" err="1" smtClean="0"/>
                        <a:t>dấu</a:t>
                      </a:r>
                      <a:r>
                        <a:rPr lang="en-US" sz="2400" dirty="0" smtClean="0"/>
                        <a:t> </a:t>
                      </a:r>
                      <a:r>
                        <a:rPr lang="en-US" sz="2400" dirty="0" err="1" smtClean="0"/>
                        <a:t>của</a:t>
                      </a:r>
                      <a:r>
                        <a:rPr lang="en-US" sz="2400" dirty="0" smtClean="0"/>
                        <a:t> </a:t>
                      </a:r>
                      <a:r>
                        <a:rPr lang="en-US" sz="2400" dirty="0" err="1" smtClean="0"/>
                        <a:t>trọng</a:t>
                      </a:r>
                      <a:r>
                        <a:rPr lang="en-US" sz="2400" dirty="0" smtClean="0"/>
                        <a:t> </a:t>
                      </a:r>
                      <a:r>
                        <a:rPr lang="en-US" sz="2400" dirty="0" err="1" smtClean="0"/>
                        <a:t>số</a:t>
                      </a:r>
                      <a:endParaRPr lang="en-US" sz="2400" dirty="0" smtClean="0"/>
                    </a:p>
                    <a:p>
                      <a:pPr marL="0" indent="0" algn="r">
                        <a:lnSpc>
                          <a:spcPct val="150000"/>
                        </a:lnSpc>
                        <a:buFontTx/>
                        <a:buNone/>
                      </a:pPr>
                      <a:r>
                        <a:rPr lang="en-US" sz="2400" dirty="0" smtClean="0"/>
                        <a:t>	- </a:t>
                      </a:r>
                      <a:r>
                        <a:rPr lang="en-US" sz="2400" dirty="0" err="1" smtClean="0"/>
                        <a:t>kết</a:t>
                      </a:r>
                      <a:r>
                        <a:rPr lang="en-US" sz="2400" dirty="0" smtClean="0"/>
                        <a:t> </a:t>
                      </a:r>
                      <a:r>
                        <a:rPr lang="en-US" sz="2400" dirty="0" err="1" smtClean="0"/>
                        <a:t>nạp</a:t>
                      </a:r>
                      <a:r>
                        <a:rPr lang="en-US" sz="2400" dirty="0" smtClean="0"/>
                        <a:t> </a:t>
                      </a:r>
                      <a:r>
                        <a:rPr lang="en-US" sz="2400" dirty="0" err="1" smtClean="0"/>
                        <a:t>dần</a:t>
                      </a:r>
                      <a:r>
                        <a:rPr lang="en-US" sz="2400" dirty="0" smtClean="0"/>
                        <a:t> </a:t>
                      </a:r>
                      <a:r>
                        <a:rPr lang="en-US" sz="2400" dirty="0" err="1" smtClean="0"/>
                        <a:t>các</a:t>
                      </a:r>
                      <a:r>
                        <a:rPr lang="en-US" sz="2400" dirty="0" smtClean="0"/>
                        <a:t> </a:t>
                      </a:r>
                      <a:r>
                        <a:rPr lang="en-US" sz="2400" dirty="0" err="1" smtClean="0"/>
                        <a:t>cạnh</a:t>
                      </a:r>
                      <a:r>
                        <a:rPr lang="en-US" sz="2400" dirty="0" smtClean="0"/>
                        <a:t> </a:t>
                      </a:r>
                      <a:r>
                        <a:rPr lang="en-US" sz="2400" dirty="0" err="1" smtClean="0"/>
                        <a:t>vào</a:t>
                      </a:r>
                      <a:r>
                        <a:rPr lang="en-US" sz="2400" dirty="0" smtClean="0"/>
                        <a:t> </a:t>
                      </a:r>
                      <a:r>
                        <a:rPr lang="en-US" sz="2400" dirty="0" err="1" smtClean="0"/>
                        <a:t>cây</a:t>
                      </a:r>
                      <a:r>
                        <a:rPr lang="en-US" sz="2400" dirty="0" smtClean="0"/>
                        <a:t> </a:t>
                      </a:r>
                      <a:r>
                        <a:rPr lang="en-US" sz="2400" dirty="0" err="1" smtClean="0"/>
                        <a:t>khung</a:t>
                      </a:r>
                      <a:endParaRPr lang="en-US" sz="2400" dirty="0">
                        <a:latin typeface="Arial" pitchFamily="34" charset="0"/>
                        <a:cs typeface="Arial" pitchFamily="34" charset="0"/>
                      </a:endParaRPr>
                    </a:p>
                  </a:txBody>
                  <a:tcPr marL="121920" marR="121920"/>
                </a:tc>
                <a:tc hMerge="1">
                  <a:txBody>
                    <a:bodyPr/>
                    <a:lstStyle/>
                    <a:p>
                      <a:endParaRPr lang="en-US"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949295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itchFamily="34" charset="0"/>
                <a:cs typeface="Arial" pitchFamily="34" charset="0"/>
              </a:rPr>
              <a:t>So </a:t>
            </a:r>
            <a:r>
              <a:rPr lang="en-US" b="1" dirty="0" err="1" smtClean="0">
                <a:latin typeface="Arial" pitchFamily="34" charset="0"/>
                <a:cs typeface="Arial" pitchFamily="34" charset="0"/>
              </a:rPr>
              <a:t>sánh</a:t>
            </a:r>
            <a:r>
              <a:rPr lang="en-US" b="1" dirty="0" smtClean="0">
                <a:latin typeface="Arial" pitchFamily="34" charset="0"/>
                <a:cs typeface="Arial" pitchFamily="34" charset="0"/>
              </a:rPr>
              <a:t> </a:t>
            </a:r>
            <a:r>
              <a:rPr lang="en-US" b="1" dirty="0" err="1" smtClean="0">
                <a:latin typeface="Arial" pitchFamily="34" charset="0"/>
                <a:cs typeface="Arial" pitchFamily="34" charset="0"/>
              </a:rPr>
              <a:t>Kruskal</a:t>
            </a:r>
            <a:r>
              <a:rPr lang="en-US" b="1" dirty="0" smtClean="0">
                <a:latin typeface="Arial" pitchFamily="34" charset="0"/>
                <a:cs typeface="Arial" pitchFamily="34" charset="0"/>
              </a:rPr>
              <a:t> </a:t>
            </a:r>
            <a:r>
              <a:rPr lang="en-US" b="1" dirty="0" err="1" smtClean="0">
                <a:latin typeface="Arial" pitchFamily="34" charset="0"/>
                <a:cs typeface="Arial" pitchFamily="34" charset="0"/>
              </a:rPr>
              <a:t>và</a:t>
            </a:r>
            <a:r>
              <a:rPr lang="en-US" b="1" dirty="0" smtClean="0">
                <a:latin typeface="Arial" pitchFamily="34" charset="0"/>
                <a:cs typeface="Arial" pitchFamily="34" charset="0"/>
              </a:rPr>
              <a:t> Prim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95471559"/>
              </p:ext>
            </p:extLst>
          </p:nvPr>
        </p:nvGraphicFramePr>
        <p:xfrm>
          <a:off x="203200" y="1600200"/>
          <a:ext cx="11785600" cy="5146321"/>
        </p:xfrm>
        <a:graphic>
          <a:graphicData uri="http://schemas.openxmlformats.org/drawingml/2006/table">
            <a:tbl>
              <a:tblPr firstRow="1" bandRow="1">
                <a:tableStyleId>{F5AB1C69-6EDB-4FF4-983F-18BD219EF322}</a:tableStyleId>
              </a:tblPr>
              <a:tblGrid>
                <a:gridCol w="2509896">
                  <a:extLst>
                    <a:ext uri="{9D8B030D-6E8A-4147-A177-3AD203B41FA5}">
                      <a16:colId xmlns:a16="http://schemas.microsoft.com/office/drawing/2014/main" val="20000"/>
                    </a:ext>
                  </a:extLst>
                </a:gridCol>
                <a:gridCol w="5008504">
                  <a:extLst>
                    <a:ext uri="{9D8B030D-6E8A-4147-A177-3AD203B41FA5}">
                      <a16:colId xmlns:a16="http://schemas.microsoft.com/office/drawing/2014/main" val="20001"/>
                    </a:ext>
                  </a:extLst>
                </a:gridCol>
                <a:gridCol w="4267200">
                  <a:extLst>
                    <a:ext uri="{9D8B030D-6E8A-4147-A177-3AD203B41FA5}">
                      <a16:colId xmlns:a16="http://schemas.microsoft.com/office/drawing/2014/main" val="20002"/>
                    </a:ext>
                  </a:extLst>
                </a:gridCol>
              </a:tblGrid>
              <a:tr h="507719">
                <a:tc>
                  <a:txBody>
                    <a:bodyPr/>
                    <a:lstStyle/>
                    <a:p>
                      <a:pPr algn="ctr">
                        <a:lnSpc>
                          <a:spcPct val="150000"/>
                        </a:lnSpc>
                      </a:pPr>
                      <a:r>
                        <a:rPr lang="en-US" sz="2000" dirty="0" err="1" smtClean="0">
                          <a:latin typeface="Arial" pitchFamily="34" charset="0"/>
                          <a:cs typeface="Arial" pitchFamily="34" charset="0"/>
                        </a:rPr>
                        <a:t>Thuật</a:t>
                      </a:r>
                      <a:r>
                        <a:rPr lang="en-US" sz="2000" baseline="0" dirty="0" smtClean="0">
                          <a:latin typeface="Arial" pitchFamily="34" charset="0"/>
                          <a:cs typeface="Arial" pitchFamily="34" charset="0"/>
                        </a:rPr>
                        <a:t> </a:t>
                      </a:r>
                      <a:r>
                        <a:rPr lang="en-US" sz="2000" baseline="0" dirty="0" err="1" smtClean="0">
                          <a:latin typeface="Arial" pitchFamily="34" charset="0"/>
                          <a:cs typeface="Arial" pitchFamily="34" charset="0"/>
                        </a:rPr>
                        <a:t>toán</a:t>
                      </a:r>
                      <a:r>
                        <a:rPr lang="en-US" sz="2000" baseline="0" dirty="0" smtClean="0">
                          <a:latin typeface="Arial" pitchFamily="34" charset="0"/>
                          <a:cs typeface="Arial" pitchFamily="34" charset="0"/>
                        </a:rPr>
                        <a:t> </a:t>
                      </a:r>
                      <a:endParaRPr lang="en-US" sz="2000" dirty="0">
                        <a:latin typeface="Arial" pitchFamily="34" charset="0"/>
                        <a:cs typeface="Arial" pitchFamily="34" charset="0"/>
                      </a:endParaRPr>
                    </a:p>
                  </a:txBody>
                  <a:tcPr marL="121920" marR="121920"/>
                </a:tc>
                <a:tc>
                  <a:txBody>
                    <a:bodyPr/>
                    <a:lstStyle/>
                    <a:p>
                      <a:pPr algn="ctr">
                        <a:lnSpc>
                          <a:spcPct val="150000"/>
                        </a:lnSpc>
                      </a:pPr>
                      <a:r>
                        <a:rPr lang="en-US" sz="2000" dirty="0" err="1" smtClean="0">
                          <a:latin typeface="Arial" pitchFamily="34" charset="0"/>
                          <a:cs typeface="Arial" pitchFamily="34" charset="0"/>
                        </a:rPr>
                        <a:t>Kruskal</a:t>
                      </a:r>
                      <a:endParaRPr lang="en-US" sz="2000" dirty="0">
                        <a:latin typeface="Arial" pitchFamily="34" charset="0"/>
                        <a:cs typeface="Arial" pitchFamily="34" charset="0"/>
                      </a:endParaRPr>
                    </a:p>
                  </a:txBody>
                  <a:tcPr marL="121920" marR="121920" anchor="ctr"/>
                </a:tc>
                <a:tc>
                  <a:txBody>
                    <a:bodyPr/>
                    <a:lstStyle/>
                    <a:p>
                      <a:pPr algn="ctr">
                        <a:lnSpc>
                          <a:spcPct val="150000"/>
                        </a:lnSpc>
                      </a:pPr>
                      <a:r>
                        <a:rPr lang="en-US" sz="2000" dirty="0" smtClean="0">
                          <a:latin typeface="Arial" pitchFamily="34" charset="0"/>
                          <a:cs typeface="Arial" pitchFamily="34" charset="0"/>
                        </a:rPr>
                        <a:t>Prim</a:t>
                      </a:r>
                      <a:endParaRPr lang="en-US" sz="2000" dirty="0">
                        <a:latin typeface="Arial" pitchFamily="34" charset="0"/>
                        <a:cs typeface="Arial" pitchFamily="34" charset="0"/>
                      </a:endParaRPr>
                    </a:p>
                  </a:txBody>
                  <a:tcPr marL="121920" marR="121920" anchor="ctr"/>
                </a:tc>
                <a:extLst>
                  <a:ext uri="{0D108BD9-81ED-4DB2-BD59-A6C34878D82A}">
                    <a16:rowId xmlns:a16="http://schemas.microsoft.com/office/drawing/2014/main" val="10000"/>
                  </a:ext>
                </a:extLst>
              </a:tr>
              <a:tr h="4597681">
                <a:tc>
                  <a:txBody>
                    <a:bodyPr/>
                    <a:lstStyle/>
                    <a:p>
                      <a:r>
                        <a:rPr lang="en-US" sz="2000" dirty="0" err="1" smtClean="0">
                          <a:latin typeface="Arial" pitchFamily="34" charset="0"/>
                          <a:cs typeface="Arial" pitchFamily="34" charset="0"/>
                        </a:rPr>
                        <a:t>Khác</a:t>
                      </a:r>
                      <a:r>
                        <a:rPr lang="en-US" sz="2000" baseline="0" dirty="0" smtClean="0">
                          <a:latin typeface="Arial" pitchFamily="34" charset="0"/>
                          <a:cs typeface="Arial" pitchFamily="34" charset="0"/>
                        </a:rPr>
                        <a:t> </a:t>
                      </a:r>
                      <a:r>
                        <a:rPr lang="en-US" sz="2000" baseline="0" dirty="0" err="1" smtClean="0">
                          <a:latin typeface="Arial" pitchFamily="34" charset="0"/>
                          <a:cs typeface="Arial" pitchFamily="34" charset="0"/>
                        </a:rPr>
                        <a:t>nhau</a:t>
                      </a:r>
                      <a:endParaRPr lang="en-US" sz="2000" dirty="0">
                        <a:latin typeface="Arial" pitchFamily="34" charset="0"/>
                        <a:cs typeface="Arial" pitchFamily="34" charset="0"/>
                      </a:endParaRPr>
                    </a:p>
                  </a:txBody>
                  <a:tcPr marL="121920" marR="121920"/>
                </a:tc>
                <a:tc>
                  <a:txBody>
                    <a:bodyPr/>
                    <a:lstStyle/>
                    <a:p>
                      <a:pPr marL="0" indent="0">
                        <a:buFontTx/>
                        <a:buNone/>
                      </a:pPr>
                      <a:r>
                        <a:rPr lang="en-US" sz="2000" dirty="0" smtClean="0">
                          <a:latin typeface="Arial" pitchFamily="34" charset="0"/>
                          <a:cs typeface="Arial" pitchFamily="34" charset="0"/>
                        </a:rPr>
                        <a:t>-</a:t>
                      </a:r>
                      <a:r>
                        <a:rPr lang="vi-VN" sz="2000" dirty="0" smtClean="0">
                          <a:latin typeface="Arial" pitchFamily="34" charset="0"/>
                          <a:cs typeface="Arial" pitchFamily="34" charset="0"/>
                        </a:rPr>
                        <a:t>Trực giác, dễ thực hiện thủ công đặc biệt đối với đồ thị ít cạnh.</a:t>
                      </a:r>
                      <a:endParaRPr lang="en-US" sz="2000" dirty="0" smtClean="0">
                        <a:latin typeface="Arial" pitchFamily="34" charset="0"/>
                        <a:cs typeface="Arial" pitchFamily="34" charset="0"/>
                      </a:endParaRPr>
                    </a:p>
                    <a:p>
                      <a:pPr marL="0" indent="0">
                        <a:buFontTx/>
                        <a:buNone/>
                      </a:pPr>
                      <a:endParaRPr lang="vi-VN" sz="2000" dirty="0" smtClean="0">
                        <a:latin typeface="Arial" pitchFamily="34" charset="0"/>
                        <a:cs typeface="Arial" pitchFamily="34" charset="0"/>
                      </a:endParaRPr>
                    </a:p>
                    <a:p>
                      <a:r>
                        <a:rPr lang="vi-VN" sz="2000" dirty="0" smtClean="0">
                          <a:latin typeface="Arial" pitchFamily="34" charset="0"/>
                          <a:cs typeface="Arial" pitchFamily="34" charset="0"/>
                        </a:rPr>
                        <a:t>- vấn đề cài đặt có phức tạp đôi chút trong việc kiểm tra cạnh</a:t>
                      </a:r>
                    </a:p>
                    <a:p>
                      <a:r>
                        <a:rPr lang="vi-VN" sz="2000" dirty="0" smtClean="0">
                          <a:latin typeface="Arial" pitchFamily="34" charset="0"/>
                          <a:cs typeface="Arial" pitchFamily="34" charset="0"/>
                        </a:rPr>
                        <a:t>được xét kết nạp có tạo thành chu trình với các cạnh đã kết nạp .</a:t>
                      </a:r>
                      <a:endParaRPr lang="en-US" sz="2000" dirty="0" smtClean="0">
                        <a:latin typeface="Arial" pitchFamily="34" charset="0"/>
                        <a:cs typeface="Arial" pitchFamily="34" charset="0"/>
                      </a:endParaRPr>
                    </a:p>
                    <a:p>
                      <a:endParaRPr lang="vi-VN" sz="2000" dirty="0" smtClean="0">
                        <a:latin typeface="Arial" pitchFamily="34" charset="0"/>
                        <a:cs typeface="Arial" pitchFamily="34" charset="0"/>
                      </a:endParaRPr>
                    </a:p>
                    <a:p>
                      <a:r>
                        <a:rPr lang="vi-VN" sz="2000" dirty="0" smtClean="0">
                          <a:latin typeface="Arial" pitchFamily="34" charset="0"/>
                          <a:cs typeface="Arial" pitchFamily="34" charset="0"/>
                        </a:rPr>
                        <a:t>-Thuật toán Kruskal làm việc kém hiệu quả với những đồ thị dày (đồ thị với số cạnh m sấp xỉ bằng [n(n-1)]/2)</a:t>
                      </a:r>
                    </a:p>
                    <a:p>
                      <a:endParaRPr lang="en-US" sz="2000" dirty="0">
                        <a:latin typeface="Arial" pitchFamily="34" charset="0"/>
                        <a:cs typeface="Arial" pitchFamily="34" charset="0"/>
                      </a:endParaRPr>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Arial" pitchFamily="34" charset="0"/>
                          <a:cs typeface="Arial" pitchFamily="34" charset="0"/>
                        </a:rPr>
                        <a:t>- </a:t>
                      </a:r>
                      <a:r>
                        <a:rPr lang="vi-VN" sz="2000" dirty="0" smtClean="0">
                          <a:latin typeface="Arial" pitchFamily="34" charset="0"/>
                          <a:cs typeface="Arial" pitchFamily="34" charset="0"/>
                        </a:rPr>
                        <a:t> Trong trường hợp những đồ thị dày (đồ thị với số cạnh m sấp xỉ bằng [n(n-1)]/2)  thuật toán Prim tỏ ra hiệu quả.</a:t>
                      </a:r>
                      <a:endParaRPr lang="en-US" sz="2000"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latin typeface="Arial" pitchFamily="34" charset="0"/>
                        <a:cs typeface="Arial" pitchFamily="34" charset="0"/>
                      </a:endParaRPr>
                    </a:p>
                    <a:p>
                      <a:pPr marL="0" indent="0">
                        <a:buFontTx/>
                        <a:buNone/>
                      </a:pPr>
                      <a:r>
                        <a:rPr lang="en-US" sz="2000" dirty="0" smtClean="0">
                          <a:latin typeface="Arial" pitchFamily="34" charset="0"/>
                          <a:cs typeface="Arial" pitchFamily="34" charset="0"/>
                        </a:rPr>
                        <a:t>-C</a:t>
                      </a:r>
                      <a:r>
                        <a:rPr lang="vi-VN" sz="2000" dirty="0" smtClean="0">
                          <a:latin typeface="Arial" pitchFamily="34" charset="0"/>
                          <a:cs typeface="Arial" pitchFamily="34" charset="0"/>
                        </a:rPr>
                        <a:t>ạnh được nạp là cạnh phải có một đỉnh nào đó đã thuộc cây khung</a:t>
                      </a:r>
                      <a:r>
                        <a:rPr lang="en-US" sz="2000" dirty="0" smtClean="0">
                          <a:latin typeface="Arial" pitchFamily="34" charset="0"/>
                          <a:cs typeface="Arial" pitchFamily="34" charset="0"/>
                        </a:rPr>
                        <a:t>,</a:t>
                      </a:r>
                      <a:r>
                        <a:rPr lang="vi-VN" sz="2000" dirty="0" smtClean="0">
                          <a:latin typeface="Arial" pitchFamily="34" charset="0"/>
                          <a:cs typeface="Arial" pitchFamily="34" charset="0"/>
                        </a:rPr>
                        <a:t> còn đỉnh kia thì không phải</a:t>
                      </a:r>
                      <a:r>
                        <a:rPr lang="en-US" sz="2000" dirty="0" smtClean="0">
                          <a:latin typeface="Arial" pitchFamily="34" charset="0"/>
                          <a:cs typeface="Arial" pitchFamily="34" charset="0"/>
                        </a:rPr>
                        <a:t>,</a:t>
                      </a:r>
                      <a:r>
                        <a:rPr lang="vi-VN" sz="2000" dirty="0" smtClean="0">
                          <a:latin typeface="Arial" pitchFamily="34" charset="0"/>
                          <a:cs typeface="Arial" pitchFamily="34" charset="0"/>
                        </a:rPr>
                        <a:t> và dĩ nhiên nó cũng là cạnh có độ đo nhỏ nhất trong những cạnh thỏa mãn điều kiện.</a:t>
                      </a:r>
                      <a:endParaRPr lang="en-US" sz="2000" dirty="0" smtClean="0">
                        <a:latin typeface="Arial" pitchFamily="34" charset="0"/>
                        <a:cs typeface="Arial" pitchFamily="34" charset="0"/>
                      </a:endParaRPr>
                    </a:p>
                    <a:p>
                      <a:pPr marL="0" indent="0">
                        <a:buFontTx/>
                        <a:buNone/>
                      </a:pPr>
                      <a:endParaRPr lang="en-US" sz="2000" dirty="0">
                        <a:latin typeface="Arial" pitchFamily="34" charset="0"/>
                        <a:cs typeface="Arial" pitchFamily="34" charset="0"/>
                      </a:endParaRPr>
                    </a:p>
                  </a:txBody>
                  <a:tcPr marL="121920" marR="12192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48071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57400"/>
            <a:ext cx="10972800" cy="2819400"/>
          </a:xfrm>
          <a:effectLst>
            <a:glow rad="228600">
              <a:schemeClr val="accent2">
                <a:satMod val="175000"/>
                <a:alpha val="40000"/>
              </a:schemeClr>
            </a:glow>
          </a:effectLst>
        </p:spPr>
        <p:txBody>
          <a:bodyPr>
            <a:prstTxWarp prst="textWave4">
              <a:avLst/>
            </a:prstTxWarp>
            <a:normAutofit/>
          </a:bodyPr>
          <a:lstStyle/>
          <a:p>
            <a:r>
              <a:rPr lang="en-US"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Xin</a:t>
            </a: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Cảm</a:t>
            </a: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Ơn</a:t>
            </a: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Mọi</a:t>
            </a: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Người</a:t>
            </a: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b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en-US"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Vì</a:t>
            </a: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Đã</a:t>
            </a: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b="1" cap="all"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L</a:t>
            </a:r>
            <a:r>
              <a:rPr lang="en-US"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ắng</a:t>
            </a: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b="1" cap="all"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N</a:t>
            </a:r>
            <a:r>
              <a:rPr lang="en-US"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ghe</a:t>
            </a:r>
            <a:endPar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7614735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FD4C9BF-F2D4-4B5B-B3A0-0BC8732105FF}"/>
              </a:ext>
            </a:extLst>
          </p:cNvPr>
          <p:cNvSpPr txBox="1"/>
          <p:nvPr/>
        </p:nvSpPr>
        <p:spPr>
          <a:xfrm>
            <a:off x="1495168" y="370706"/>
            <a:ext cx="7933037" cy="1323439"/>
          </a:xfrm>
          <a:prstGeom prst="rect">
            <a:avLst/>
          </a:prstGeom>
          <a:noFill/>
        </p:spPr>
        <p:txBody>
          <a:bodyPr wrap="square" rtlCol="0">
            <a:spAutoFit/>
          </a:bodyPr>
          <a:lstStyle/>
          <a:p>
            <a:r>
              <a:rPr lang="en-US" sz="4000" dirty="0" err="1">
                <a:latin typeface="Times New Roman" panose="02020603050405020304" pitchFamily="18" charset="0"/>
                <a:cs typeface="Times New Roman" panose="02020603050405020304" pitchFamily="18" charset="0"/>
              </a:rPr>
              <a:t>Ôn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lại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a:t>
            </a:r>
            <a:r>
              <a:rPr lang="vi-VN" sz="4000" dirty="0">
                <a:latin typeface="Times New Roman" panose="02020603050405020304" pitchFamily="18" charset="0"/>
                <a:cs typeface="Times New Roman" panose="02020603050405020304" pitchFamily="18" charset="0"/>
              </a:rPr>
              <a:t>ư</a:t>
            </a:r>
            <a:r>
              <a:rPr lang="en-US" sz="4000" dirty="0" err="1">
                <a:latin typeface="Times New Roman" panose="02020603050405020304" pitchFamily="18" charset="0"/>
                <a:cs typeface="Times New Roman" panose="02020603050405020304" pitchFamily="18" charset="0"/>
              </a:rPr>
              <a:t>ơng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pháp</a:t>
            </a:r>
            <a:r>
              <a:rPr lang="en-US" sz="4000" dirty="0">
                <a:latin typeface="Times New Roman" panose="02020603050405020304" pitchFamily="18" charset="0"/>
                <a:cs typeface="Times New Roman" panose="02020603050405020304" pitchFamily="18" charset="0"/>
              </a:rPr>
              <a:t> ma </a:t>
            </a:r>
            <a:r>
              <a:rPr lang="en-US" sz="4000" dirty="0" err="1">
                <a:latin typeface="Times New Roman" panose="02020603050405020304" pitchFamily="18" charset="0"/>
                <a:cs typeface="Times New Roman" panose="02020603050405020304" pitchFamily="18" charset="0"/>
              </a:rPr>
              <a:t>trận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kề</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biểu</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diễn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đồ</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thị</a:t>
            </a:r>
            <a:r>
              <a:rPr lang="en-US" sz="4000" dirty="0">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0CE0E2B9-9C57-46FC-8E2B-FA1C9C9DFFC5}"/>
              </a:ext>
            </a:extLst>
          </p:cNvPr>
          <p:cNvPicPr>
            <a:picLocks noChangeAspect="1"/>
          </p:cNvPicPr>
          <p:nvPr/>
        </p:nvPicPr>
        <p:blipFill>
          <a:blip r:embed="rId2"/>
          <a:stretch>
            <a:fillRect/>
          </a:stretch>
        </p:blipFill>
        <p:spPr>
          <a:xfrm>
            <a:off x="926760" y="1753760"/>
            <a:ext cx="5325761" cy="4140415"/>
          </a:xfrm>
          <a:prstGeom prst="rect">
            <a:avLst/>
          </a:prstGeom>
        </p:spPr>
      </p:pic>
      <p:pic>
        <p:nvPicPr>
          <p:cNvPr id="10" name="Picture 9">
            <a:extLst>
              <a:ext uri="{FF2B5EF4-FFF2-40B4-BE49-F238E27FC236}">
                <a16:creationId xmlns:a16="http://schemas.microsoft.com/office/drawing/2014/main" id="{11DBE6A3-EE06-44E5-86EC-646F60131CC6}"/>
              </a:ext>
            </a:extLst>
          </p:cNvPr>
          <p:cNvPicPr>
            <a:picLocks noChangeAspect="1"/>
          </p:cNvPicPr>
          <p:nvPr/>
        </p:nvPicPr>
        <p:blipFill>
          <a:blip r:embed="rId3"/>
          <a:stretch>
            <a:fillRect/>
          </a:stretch>
        </p:blipFill>
        <p:spPr>
          <a:xfrm>
            <a:off x="6264879" y="1754659"/>
            <a:ext cx="5647039" cy="4151872"/>
          </a:xfrm>
          <a:prstGeom prst="rect">
            <a:avLst/>
          </a:prstGeom>
        </p:spPr>
      </p:pic>
      <p:sp>
        <p:nvSpPr>
          <p:cNvPr id="11" name="TextBox 10">
            <a:extLst>
              <a:ext uri="{FF2B5EF4-FFF2-40B4-BE49-F238E27FC236}">
                <a16:creationId xmlns:a16="http://schemas.microsoft.com/office/drawing/2014/main" id="{E9F08AB6-6E9D-4123-AF83-6F3DBE94DE37}"/>
              </a:ext>
            </a:extLst>
          </p:cNvPr>
          <p:cNvSpPr txBox="1"/>
          <p:nvPr/>
        </p:nvSpPr>
        <p:spPr>
          <a:xfrm>
            <a:off x="1915299" y="5474045"/>
            <a:ext cx="3756455"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MA </a:t>
            </a:r>
            <a:r>
              <a:rPr lang="en-US" sz="1600" dirty="0" err="1">
                <a:latin typeface="Times New Roman" panose="02020603050405020304" pitchFamily="18" charset="0"/>
                <a:cs typeface="Times New Roman" panose="02020603050405020304" pitchFamily="18" charset="0"/>
              </a:rPr>
              <a:t>trận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diễn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đồ</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vô</a:t>
            </a:r>
            <a:r>
              <a:rPr lang="en-US" sz="1600" dirty="0">
                <a:latin typeface="Times New Roman" panose="02020603050405020304" pitchFamily="18" charset="0"/>
                <a:cs typeface="Times New Roman" panose="02020603050405020304" pitchFamily="18" charset="0"/>
              </a:rPr>
              <a:t> h</a:t>
            </a:r>
            <a:r>
              <a:rPr lang="vi-VN" sz="1600" dirty="0">
                <a:latin typeface="Times New Roman" panose="02020603050405020304" pitchFamily="18" charset="0"/>
                <a:cs typeface="Times New Roman" panose="02020603050405020304" pitchFamily="18" charset="0"/>
              </a:rPr>
              <a:t>ư</a:t>
            </a:r>
            <a:r>
              <a:rPr lang="en-US" sz="1600" dirty="0" err="1">
                <a:latin typeface="Times New Roman" panose="02020603050405020304" pitchFamily="18" charset="0"/>
                <a:cs typeface="Times New Roman" panose="02020603050405020304" pitchFamily="18" charset="0"/>
              </a:rPr>
              <a:t>ớng</a:t>
            </a:r>
            <a:r>
              <a:rPr lang="en-US" sz="1600" dirty="0">
                <a:latin typeface="Times New Roman" panose="02020603050405020304" pitchFamily="18" charset="0"/>
                <a:cs typeface="Times New Roman" panose="02020603050405020304" pitchFamily="18" charset="0"/>
              </a:rPr>
              <a:t> </a:t>
            </a:r>
          </a:p>
        </p:txBody>
      </p:sp>
      <p:sp>
        <p:nvSpPr>
          <p:cNvPr id="13" name="TextBox 12">
            <a:extLst>
              <a:ext uri="{FF2B5EF4-FFF2-40B4-BE49-F238E27FC236}">
                <a16:creationId xmlns:a16="http://schemas.microsoft.com/office/drawing/2014/main" id="{8DDEA1BB-4886-4707-8372-C2BFC602F062}"/>
              </a:ext>
            </a:extLst>
          </p:cNvPr>
          <p:cNvSpPr txBox="1"/>
          <p:nvPr/>
        </p:nvSpPr>
        <p:spPr>
          <a:xfrm>
            <a:off x="1841157" y="5993027"/>
            <a:ext cx="3496963"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1</a:t>
            </a:r>
          </a:p>
        </p:txBody>
      </p:sp>
      <p:sp>
        <p:nvSpPr>
          <p:cNvPr id="14" name="TextBox 13">
            <a:extLst>
              <a:ext uri="{FF2B5EF4-FFF2-40B4-BE49-F238E27FC236}">
                <a16:creationId xmlns:a16="http://schemas.microsoft.com/office/drawing/2014/main" id="{F6D4151E-B176-421F-9434-BF6B2F447A8E}"/>
              </a:ext>
            </a:extLst>
          </p:cNvPr>
          <p:cNvSpPr txBox="1"/>
          <p:nvPr/>
        </p:nvSpPr>
        <p:spPr>
          <a:xfrm>
            <a:off x="7957754" y="5993027"/>
            <a:ext cx="2298356"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2</a:t>
            </a:r>
          </a:p>
        </p:txBody>
      </p:sp>
    </p:spTree>
    <p:extLst>
      <p:ext uri="{BB962C8B-B14F-4D97-AF65-F5344CB8AC3E}">
        <p14:creationId xmlns:p14="http://schemas.microsoft.com/office/powerpoint/2010/main" val="35714303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1F49F8-6B33-4810-9786-4BCC8FAA35B0}"/>
              </a:ext>
            </a:extLst>
          </p:cNvPr>
          <p:cNvSpPr txBox="1"/>
          <p:nvPr/>
        </p:nvSpPr>
        <p:spPr>
          <a:xfrm>
            <a:off x="1705233" y="1161538"/>
            <a:ext cx="4473147" cy="584775"/>
          </a:xfrm>
          <a:prstGeom prst="rect">
            <a:avLst/>
          </a:prstGeom>
          <a:noFill/>
        </p:spPr>
        <p:txBody>
          <a:bodyPr wrap="square" rtlCol="0">
            <a:spAutoFit/>
          </a:bodyPr>
          <a:lstStyle/>
          <a:p>
            <a:pPr algn="ctr"/>
            <a:r>
              <a:rPr lang="en-US" sz="3200" dirty="0" err="1">
                <a:latin typeface="Times New Roman" panose="02020603050405020304" pitchFamily="18" charset="0"/>
                <a:cs typeface="Times New Roman" panose="02020603050405020304" pitchFamily="18" charset="0"/>
              </a:rPr>
              <a:t>Ôn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lại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đồ</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thị</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có</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trọng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số</a:t>
            </a:r>
            <a:r>
              <a:rPr lang="en-US" sz="3200" dirty="0">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C2F6D894-2178-43A8-9351-70ACDDF28063}"/>
              </a:ext>
            </a:extLst>
          </p:cNvPr>
          <p:cNvSpPr txBox="1"/>
          <p:nvPr/>
        </p:nvSpPr>
        <p:spPr>
          <a:xfrm>
            <a:off x="1248032" y="5090987"/>
            <a:ext cx="8822725" cy="1477328"/>
          </a:xfrm>
          <a:prstGeom prst="rect">
            <a:avLst/>
          </a:prstGeom>
          <a:noFill/>
        </p:spPr>
        <p:txBody>
          <a:bodyPr wrap="square" rtlCol="0">
            <a:spAutoFit/>
          </a:bodyPr>
          <a:lstStyle/>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Đồ thị có trọng số G(V,E,W) là đồ thị mà mỗi cạnh / cung (u,v) được gán tương ứng với một số thực, kí hiệu là w(u,v) hoặc c(u,v).</a:t>
            </a: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vi-VN" sz="2400" dirty="0">
                <a:latin typeface="Times New Roman" panose="02020603050405020304" pitchFamily="18" charset="0"/>
                <a:cs typeface="Times New Roman" panose="02020603050405020304" pitchFamily="18" charset="0"/>
              </a:rPr>
              <a:t>Ma trận kề biểu diễn đồ thị có trọng số gọi là </a:t>
            </a:r>
            <a:r>
              <a:rPr lang="vi-VN" sz="2400" dirty="0">
                <a:solidFill>
                  <a:srgbClr val="FF0000"/>
                </a:solidFill>
                <a:latin typeface="Times New Roman" panose="02020603050405020304" pitchFamily="18" charset="0"/>
                <a:cs typeface="Times New Roman" panose="02020603050405020304" pitchFamily="18" charset="0"/>
              </a:rPr>
              <a:t>ma trận trọng số</a:t>
            </a:r>
            <a:r>
              <a:rPr lang="vi-VN"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p>
        </p:txBody>
      </p:sp>
      <p:sp>
        <p:nvSpPr>
          <p:cNvPr id="9" name="Flowchart: Connector 8">
            <a:extLst>
              <a:ext uri="{FF2B5EF4-FFF2-40B4-BE49-F238E27FC236}">
                <a16:creationId xmlns:a16="http://schemas.microsoft.com/office/drawing/2014/main" id="{6266E6BF-6405-4092-8F6E-12AD18BF376B}"/>
              </a:ext>
            </a:extLst>
          </p:cNvPr>
          <p:cNvSpPr/>
          <p:nvPr/>
        </p:nvSpPr>
        <p:spPr>
          <a:xfrm>
            <a:off x="4684543" y="2307103"/>
            <a:ext cx="478303" cy="4783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2</a:t>
            </a:r>
          </a:p>
        </p:txBody>
      </p:sp>
      <p:sp>
        <p:nvSpPr>
          <p:cNvPr id="10" name="Flowchart: Connector 9">
            <a:extLst>
              <a:ext uri="{FF2B5EF4-FFF2-40B4-BE49-F238E27FC236}">
                <a16:creationId xmlns:a16="http://schemas.microsoft.com/office/drawing/2014/main" id="{42ECB5F2-64CF-453F-A9C9-A38F9965CD4E}"/>
              </a:ext>
            </a:extLst>
          </p:cNvPr>
          <p:cNvSpPr/>
          <p:nvPr/>
        </p:nvSpPr>
        <p:spPr>
          <a:xfrm>
            <a:off x="3780383" y="3148810"/>
            <a:ext cx="506437" cy="4642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5</a:t>
            </a:r>
          </a:p>
        </p:txBody>
      </p:sp>
      <p:sp>
        <p:nvSpPr>
          <p:cNvPr id="11" name="Flowchart: Connector 10">
            <a:extLst>
              <a:ext uri="{FF2B5EF4-FFF2-40B4-BE49-F238E27FC236}">
                <a16:creationId xmlns:a16="http://schemas.microsoft.com/office/drawing/2014/main" id="{9AF5D302-BBB5-4F4F-80B6-0031D2ECFA42}"/>
              </a:ext>
            </a:extLst>
          </p:cNvPr>
          <p:cNvSpPr/>
          <p:nvPr/>
        </p:nvSpPr>
        <p:spPr>
          <a:xfrm>
            <a:off x="4768948" y="3798277"/>
            <a:ext cx="478301" cy="4783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4</a:t>
            </a:r>
          </a:p>
        </p:txBody>
      </p:sp>
      <p:sp>
        <p:nvSpPr>
          <p:cNvPr id="12" name="Flowchart: Connector 11">
            <a:extLst>
              <a:ext uri="{FF2B5EF4-FFF2-40B4-BE49-F238E27FC236}">
                <a16:creationId xmlns:a16="http://schemas.microsoft.com/office/drawing/2014/main" id="{3F7AEE4A-CB21-4744-815E-076B019A5665}"/>
              </a:ext>
            </a:extLst>
          </p:cNvPr>
          <p:cNvSpPr/>
          <p:nvPr/>
        </p:nvSpPr>
        <p:spPr>
          <a:xfrm>
            <a:off x="2785406" y="3854552"/>
            <a:ext cx="520505" cy="49236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3</a:t>
            </a:r>
          </a:p>
        </p:txBody>
      </p:sp>
      <p:sp>
        <p:nvSpPr>
          <p:cNvPr id="13" name="Flowchart: Connector 12">
            <a:extLst>
              <a:ext uri="{FF2B5EF4-FFF2-40B4-BE49-F238E27FC236}">
                <a16:creationId xmlns:a16="http://schemas.microsoft.com/office/drawing/2014/main" id="{33349A39-1AB2-477E-B3EC-F7D4C7FCB213}"/>
              </a:ext>
            </a:extLst>
          </p:cNvPr>
          <p:cNvSpPr/>
          <p:nvPr/>
        </p:nvSpPr>
        <p:spPr>
          <a:xfrm>
            <a:off x="2926080" y="2377444"/>
            <a:ext cx="506437" cy="49236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15" name="Straight Arrow Connector 14">
            <a:extLst>
              <a:ext uri="{FF2B5EF4-FFF2-40B4-BE49-F238E27FC236}">
                <a16:creationId xmlns:a16="http://schemas.microsoft.com/office/drawing/2014/main" id="{35F7ADED-B2BA-4B11-BCB1-DED6941DD051}"/>
              </a:ext>
            </a:extLst>
          </p:cNvPr>
          <p:cNvCxnSpPr>
            <a:cxnSpLocks/>
          </p:cNvCxnSpPr>
          <p:nvPr/>
        </p:nvCxnSpPr>
        <p:spPr>
          <a:xfrm flipV="1">
            <a:off x="3418449" y="2546258"/>
            <a:ext cx="1252024" cy="77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B97859E-5C11-4B69-8DB8-3F1FA2F89111}"/>
              </a:ext>
            </a:extLst>
          </p:cNvPr>
          <p:cNvCxnSpPr>
            <a:cxnSpLocks/>
          </p:cNvCxnSpPr>
          <p:nvPr/>
        </p:nvCxnSpPr>
        <p:spPr>
          <a:xfrm>
            <a:off x="4923694" y="2771337"/>
            <a:ext cx="84407" cy="1012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F2EA4A-8751-4B90-9A7D-27C6827D394E}"/>
              </a:ext>
            </a:extLst>
          </p:cNvPr>
          <p:cNvCxnSpPr>
            <a:cxnSpLocks/>
          </p:cNvCxnSpPr>
          <p:nvPr/>
        </p:nvCxnSpPr>
        <p:spPr>
          <a:xfrm flipV="1">
            <a:off x="3305908" y="4065565"/>
            <a:ext cx="1463040" cy="63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51A38A4-867D-487B-8AE8-177C40FAAE6A}"/>
              </a:ext>
            </a:extLst>
          </p:cNvPr>
          <p:cNvCxnSpPr>
            <a:cxnSpLocks/>
          </p:cNvCxnSpPr>
          <p:nvPr/>
        </p:nvCxnSpPr>
        <p:spPr>
          <a:xfrm flipH="1">
            <a:off x="3059725" y="2855746"/>
            <a:ext cx="133643" cy="984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3783FB3-8A71-4AD3-9C26-850388138FF9}"/>
              </a:ext>
            </a:extLst>
          </p:cNvPr>
          <p:cNvCxnSpPr>
            <a:cxnSpLocks/>
          </p:cNvCxnSpPr>
          <p:nvPr/>
        </p:nvCxnSpPr>
        <p:spPr>
          <a:xfrm flipH="1">
            <a:off x="4240790" y="2715359"/>
            <a:ext cx="541935" cy="501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18C2278-429E-4AD0-A6A6-112E54127A8A}"/>
              </a:ext>
            </a:extLst>
          </p:cNvPr>
          <p:cNvCxnSpPr>
            <a:cxnSpLocks/>
          </p:cNvCxnSpPr>
          <p:nvPr/>
        </p:nvCxnSpPr>
        <p:spPr>
          <a:xfrm flipH="1">
            <a:off x="3257819" y="3533348"/>
            <a:ext cx="628693" cy="407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75BD91B-CDB1-453E-8EAA-5971AC610E15}"/>
              </a:ext>
            </a:extLst>
          </p:cNvPr>
          <p:cNvSpPr txBox="1"/>
          <p:nvPr/>
        </p:nvSpPr>
        <p:spPr>
          <a:xfrm>
            <a:off x="3868618" y="2236763"/>
            <a:ext cx="295423" cy="369332"/>
          </a:xfrm>
          <a:prstGeom prst="rect">
            <a:avLst/>
          </a:prstGeom>
          <a:noFill/>
        </p:spPr>
        <p:txBody>
          <a:bodyPr wrap="square" rtlCol="0">
            <a:spAutoFit/>
          </a:bodyPr>
          <a:lstStyle/>
          <a:p>
            <a:r>
              <a:rPr lang="en-US" dirty="0"/>
              <a:t>3</a:t>
            </a:r>
          </a:p>
        </p:txBody>
      </p:sp>
      <p:sp>
        <p:nvSpPr>
          <p:cNvPr id="39" name="TextBox 38">
            <a:extLst>
              <a:ext uri="{FF2B5EF4-FFF2-40B4-BE49-F238E27FC236}">
                <a16:creationId xmlns:a16="http://schemas.microsoft.com/office/drawing/2014/main" id="{9383F0DE-D726-4065-9519-37DF0DA09F12}"/>
              </a:ext>
            </a:extLst>
          </p:cNvPr>
          <p:cNvSpPr txBox="1"/>
          <p:nvPr/>
        </p:nvSpPr>
        <p:spPr>
          <a:xfrm>
            <a:off x="2869811" y="3151163"/>
            <a:ext cx="239151" cy="369332"/>
          </a:xfrm>
          <a:prstGeom prst="rect">
            <a:avLst/>
          </a:prstGeom>
          <a:noFill/>
        </p:spPr>
        <p:txBody>
          <a:bodyPr wrap="square" rtlCol="0">
            <a:spAutoFit/>
          </a:bodyPr>
          <a:lstStyle/>
          <a:p>
            <a:r>
              <a:rPr lang="en-US" dirty="0"/>
              <a:t>4</a:t>
            </a:r>
          </a:p>
        </p:txBody>
      </p:sp>
      <p:sp>
        <p:nvSpPr>
          <p:cNvPr id="40" name="TextBox 39">
            <a:extLst>
              <a:ext uri="{FF2B5EF4-FFF2-40B4-BE49-F238E27FC236}">
                <a16:creationId xmlns:a16="http://schemas.microsoft.com/office/drawing/2014/main" id="{EB667F4C-B954-47E7-8369-85AF59C33C04}"/>
              </a:ext>
            </a:extLst>
          </p:cNvPr>
          <p:cNvSpPr txBox="1"/>
          <p:nvPr/>
        </p:nvSpPr>
        <p:spPr>
          <a:xfrm>
            <a:off x="4389122" y="2926080"/>
            <a:ext cx="267287" cy="369332"/>
          </a:xfrm>
          <a:prstGeom prst="rect">
            <a:avLst/>
          </a:prstGeom>
          <a:noFill/>
        </p:spPr>
        <p:txBody>
          <a:bodyPr wrap="square" rtlCol="0">
            <a:spAutoFit/>
          </a:bodyPr>
          <a:lstStyle/>
          <a:p>
            <a:r>
              <a:rPr lang="en-US" dirty="0"/>
              <a:t>5</a:t>
            </a:r>
          </a:p>
        </p:txBody>
      </p:sp>
      <p:sp>
        <p:nvSpPr>
          <p:cNvPr id="41" name="TextBox 40">
            <a:extLst>
              <a:ext uri="{FF2B5EF4-FFF2-40B4-BE49-F238E27FC236}">
                <a16:creationId xmlns:a16="http://schemas.microsoft.com/office/drawing/2014/main" id="{0B520B0E-ACD0-4939-93B2-797CA3B034C4}"/>
              </a:ext>
            </a:extLst>
          </p:cNvPr>
          <p:cNvSpPr txBox="1"/>
          <p:nvPr/>
        </p:nvSpPr>
        <p:spPr>
          <a:xfrm>
            <a:off x="4979965" y="3094892"/>
            <a:ext cx="295423" cy="369332"/>
          </a:xfrm>
          <a:prstGeom prst="rect">
            <a:avLst/>
          </a:prstGeom>
          <a:noFill/>
        </p:spPr>
        <p:txBody>
          <a:bodyPr wrap="square" rtlCol="0">
            <a:spAutoFit/>
          </a:bodyPr>
          <a:lstStyle/>
          <a:p>
            <a:r>
              <a:rPr lang="en-US" dirty="0"/>
              <a:t>6</a:t>
            </a:r>
          </a:p>
        </p:txBody>
      </p:sp>
      <p:sp>
        <p:nvSpPr>
          <p:cNvPr id="42" name="TextBox 41">
            <a:extLst>
              <a:ext uri="{FF2B5EF4-FFF2-40B4-BE49-F238E27FC236}">
                <a16:creationId xmlns:a16="http://schemas.microsoft.com/office/drawing/2014/main" id="{7E8E7806-AB57-4C5A-AA9C-9A3FA9322023}"/>
              </a:ext>
            </a:extLst>
          </p:cNvPr>
          <p:cNvSpPr txBox="1"/>
          <p:nvPr/>
        </p:nvSpPr>
        <p:spPr>
          <a:xfrm>
            <a:off x="3854549" y="4093703"/>
            <a:ext cx="309491" cy="383399"/>
          </a:xfrm>
          <a:prstGeom prst="rect">
            <a:avLst/>
          </a:prstGeom>
          <a:noFill/>
        </p:spPr>
        <p:txBody>
          <a:bodyPr wrap="square" rtlCol="0">
            <a:spAutoFit/>
          </a:bodyPr>
          <a:lstStyle/>
          <a:p>
            <a:r>
              <a:rPr lang="en-US" dirty="0"/>
              <a:t>7</a:t>
            </a:r>
          </a:p>
        </p:txBody>
      </p:sp>
      <p:sp>
        <p:nvSpPr>
          <p:cNvPr id="43" name="TextBox 42">
            <a:extLst>
              <a:ext uri="{FF2B5EF4-FFF2-40B4-BE49-F238E27FC236}">
                <a16:creationId xmlns:a16="http://schemas.microsoft.com/office/drawing/2014/main" id="{86FA015C-C217-4A1B-BAAC-5F2F7A798E2A}"/>
              </a:ext>
            </a:extLst>
          </p:cNvPr>
          <p:cNvSpPr txBox="1"/>
          <p:nvPr/>
        </p:nvSpPr>
        <p:spPr>
          <a:xfrm>
            <a:off x="3404383" y="3418449"/>
            <a:ext cx="267287" cy="369332"/>
          </a:xfrm>
          <a:prstGeom prst="rect">
            <a:avLst/>
          </a:prstGeom>
          <a:noFill/>
        </p:spPr>
        <p:txBody>
          <a:bodyPr wrap="square" rtlCol="0">
            <a:spAutoFit/>
          </a:bodyPr>
          <a:lstStyle/>
          <a:p>
            <a:r>
              <a:rPr lang="en-US" dirty="0"/>
              <a:t>1</a:t>
            </a:r>
          </a:p>
        </p:txBody>
      </p:sp>
      <p:graphicFrame>
        <p:nvGraphicFramePr>
          <p:cNvPr id="49" name="Table 49">
            <a:extLst>
              <a:ext uri="{FF2B5EF4-FFF2-40B4-BE49-F238E27FC236}">
                <a16:creationId xmlns:a16="http://schemas.microsoft.com/office/drawing/2014/main" id="{AE9909DC-015B-435C-A3FF-921D00D2E5B6}"/>
              </a:ext>
            </a:extLst>
          </p:cNvPr>
          <p:cNvGraphicFramePr>
            <a:graphicFrameLocks noGrp="1"/>
          </p:cNvGraphicFramePr>
          <p:nvPr>
            <p:extLst>
              <p:ext uri="{D42A27DB-BD31-4B8C-83A1-F6EECF244321}">
                <p14:modId xmlns:p14="http://schemas.microsoft.com/office/powerpoint/2010/main" val="1710938012"/>
              </p:ext>
            </p:extLst>
          </p:nvPr>
        </p:nvGraphicFramePr>
        <p:xfrm>
          <a:off x="7160458" y="2449990"/>
          <a:ext cx="3323105" cy="1854200"/>
        </p:xfrm>
        <a:graphic>
          <a:graphicData uri="http://schemas.openxmlformats.org/drawingml/2006/table">
            <a:tbl>
              <a:tblPr firstRow="1" bandRow="1">
                <a:tableStyleId>{5C22544A-7EE6-4342-B048-85BDC9FD1C3A}</a:tableStyleId>
              </a:tblPr>
              <a:tblGrid>
                <a:gridCol w="664621">
                  <a:extLst>
                    <a:ext uri="{9D8B030D-6E8A-4147-A177-3AD203B41FA5}">
                      <a16:colId xmlns:a16="http://schemas.microsoft.com/office/drawing/2014/main" val="3233407624"/>
                    </a:ext>
                  </a:extLst>
                </a:gridCol>
                <a:gridCol w="664621">
                  <a:extLst>
                    <a:ext uri="{9D8B030D-6E8A-4147-A177-3AD203B41FA5}">
                      <a16:colId xmlns:a16="http://schemas.microsoft.com/office/drawing/2014/main" val="1557876102"/>
                    </a:ext>
                  </a:extLst>
                </a:gridCol>
                <a:gridCol w="664621">
                  <a:extLst>
                    <a:ext uri="{9D8B030D-6E8A-4147-A177-3AD203B41FA5}">
                      <a16:colId xmlns:a16="http://schemas.microsoft.com/office/drawing/2014/main" val="2592600050"/>
                    </a:ext>
                  </a:extLst>
                </a:gridCol>
                <a:gridCol w="664621">
                  <a:extLst>
                    <a:ext uri="{9D8B030D-6E8A-4147-A177-3AD203B41FA5}">
                      <a16:colId xmlns:a16="http://schemas.microsoft.com/office/drawing/2014/main" val="580757958"/>
                    </a:ext>
                  </a:extLst>
                </a:gridCol>
                <a:gridCol w="664621">
                  <a:extLst>
                    <a:ext uri="{9D8B030D-6E8A-4147-A177-3AD203B41FA5}">
                      <a16:colId xmlns:a16="http://schemas.microsoft.com/office/drawing/2014/main" val="770844922"/>
                    </a:ext>
                  </a:extLst>
                </a:gridCol>
              </a:tblGrid>
              <a:tr h="370840">
                <a:tc>
                  <a:txBody>
                    <a:bodyPr/>
                    <a:lstStyle/>
                    <a:p>
                      <a:r>
                        <a:rPr lang="en-US" dirty="0">
                          <a:ln>
                            <a:solidFill>
                              <a:schemeClr val="tx1">
                                <a:lumMod val="75000"/>
                                <a:lumOff val="25000"/>
                              </a:schemeClr>
                            </a:solidFill>
                          </a:ln>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n>
                            <a:solidFill>
                              <a:schemeClr val="tx1">
                                <a:lumMod val="75000"/>
                                <a:lumOff val="25000"/>
                              </a:schemeClr>
                            </a:solidFill>
                          </a:ln>
                          <a:solidFill>
                            <a:schemeClr val="tx1">
                              <a:lumMod val="75000"/>
                              <a:lumOff val="25000"/>
                            </a:schemeClr>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n>
                            <a:solidFill>
                              <a:schemeClr val="tx1">
                                <a:lumMod val="75000"/>
                                <a:lumOff val="25000"/>
                              </a:schemeClr>
                            </a:solidFill>
                          </a:ln>
                          <a:solidFill>
                            <a:schemeClr val="tx1">
                              <a:lumMod val="75000"/>
                              <a:lumOff val="25000"/>
                            </a:schemeClr>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n>
                            <a:solidFill>
                              <a:schemeClr val="tx1">
                                <a:lumMod val="75000"/>
                                <a:lumOff val="25000"/>
                              </a:schemeClr>
                            </a:solidFill>
                          </a:ln>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n>
                            <a:solidFill>
                              <a:schemeClr val="tx1">
                                <a:lumMod val="75000"/>
                                <a:lumOff val="25000"/>
                              </a:schemeClr>
                            </a:solidFill>
                          </a:ln>
                          <a:solidFill>
                            <a:schemeClr val="tx1">
                              <a:lumMod val="75000"/>
                              <a:lumOff val="25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2230223"/>
                  </a:ext>
                </a:extLst>
              </a:tr>
              <a:tr h="370840">
                <a:tc>
                  <a:txBody>
                    <a:bodyPr/>
                    <a:lstStyle/>
                    <a:p>
                      <a:r>
                        <a:rPr lang="en-US" dirty="0">
                          <a:ln>
                            <a:solidFill>
                              <a:schemeClr val="tx1">
                                <a:lumMod val="75000"/>
                                <a:lumOff val="25000"/>
                              </a:schemeClr>
                            </a:solidFill>
                          </a:ln>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n>
                            <a:solidFill>
                              <a:schemeClr val="tx1">
                                <a:lumMod val="75000"/>
                                <a:lumOff val="25000"/>
                              </a:schemeClr>
                            </a:solidFill>
                          </a:ln>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n>
                            <a:solidFill>
                              <a:schemeClr val="tx1">
                                <a:lumMod val="75000"/>
                                <a:lumOff val="25000"/>
                              </a:schemeClr>
                            </a:solidFill>
                          </a:ln>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n>
                            <a:solidFill>
                              <a:schemeClr val="tx1">
                                <a:lumMod val="75000"/>
                                <a:lumOff val="25000"/>
                              </a:schemeClr>
                            </a:solidFill>
                          </a:ln>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n>
                            <a:solidFill>
                              <a:schemeClr val="tx1">
                                <a:lumMod val="75000"/>
                                <a:lumOff val="25000"/>
                              </a:schemeClr>
                            </a:solidFill>
                          </a:ln>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5793871"/>
                  </a:ext>
                </a:extLst>
              </a:tr>
              <a:tr h="370840">
                <a:tc>
                  <a:txBody>
                    <a:bodyPr/>
                    <a:lstStyle/>
                    <a:p>
                      <a:r>
                        <a:rPr lang="en-US" dirty="0">
                          <a:ln>
                            <a:solidFill>
                              <a:schemeClr val="tx1">
                                <a:lumMod val="75000"/>
                                <a:lumOff val="25000"/>
                              </a:schemeClr>
                            </a:solidFill>
                          </a:ln>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n>
                            <a:solidFill>
                              <a:schemeClr val="tx1">
                                <a:lumMod val="75000"/>
                                <a:lumOff val="25000"/>
                              </a:schemeClr>
                            </a:solidFill>
                          </a:ln>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n>
                            <a:solidFill>
                              <a:schemeClr val="tx1">
                                <a:lumMod val="75000"/>
                                <a:lumOff val="25000"/>
                              </a:schemeClr>
                            </a:solidFill>
                          </a:ln>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n>
                            <a:solidFill>
                              <a:schemeClr val="tx1">
                                <a:lumMod val="75000"/>
                                <a:lumOff val="25000"/>
                              </a:schemeClr>
                            </a:solidFill>
                          </a:ln>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n>
                            <a:solidFill>
                              <a:schemeClr val="tx1">
                                <a:lumMod val="75000"/>
                                <a:lumOff val="25000"/>
                              </a:schemeClr>
                            </a:solidFill>
                          </a:ln>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3348750"/>
                  </a:ext>
                </a:extLst>
              </a:tr>
              <a:tr h="370840">
                <a:tc>
                  <a:txBody>
                    <a:bodyPr/>
                    <a:lstStyle/>
                    <a:p>
                      <a:r>
                        <a:rPr lang="en-US">
                          <a:ln>
                            <a:solidFill>
                              <a:schemeClr val="tx1">
                                <a:lumMod val="75000"/>
                                <a:lumOff val="25000"/>
                              </a:schemeClr>
                            </a:solidFill>
                          </a:ln>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n>
                            <a:solidFill>
                              <a:schemeClr val="tx1">
                                <a:lumMod val="75000"/>
                                <a:lumOff val="25000"/>
                              </a:schemeClr>
                            </a:solidFill>
                          </a:ln>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n>
                            <a:solidFill>
                              <a:schemeClr val="tx1">
                                <a:lumMod val="75000"/>
                                <a:lumOff val="25000"/>
                              </a:schemeClr>
                            </a:solidFill>
                          </a:ln>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n>
                            <a:solidFill>
                              <a:schemeClr val="tx1">
                                <a:lumMod val="75000"/>
                                <a:lumOff val="25000"/>
                              </a:schemeClr>
                            </a:solidFill>
                          </a:ln>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n>
                            <a:solidFill>
                              <a:schemeClr val="tx1">
                                <a:lumMod val="75000"/>
                                <a:lumOff val="25000"/>
                              </a:schemeClr>
                            </a:solidFill>
                          </a:ln>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9011799"/>
                  </a:ext>
                </a:extLst>
              </a:tr>
              <a:tr h="370840">
                <a:tc>
                  <a:txBody>
                    <a:bodyPr/>
                    <a:lstStyle/>
                    <a:p>
                      <a:r>
                        <a:rPr lang="en-US">
                          <a:ln>
                            <a:solidFill>
                              <a:schemeClr val="tx1">
                                <a:lumMod val="75000"/>
                                <a:lumOff val="25000"/>
                              </a:schemeClr>
                            </a:solidFill>
                          </a:ln>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n>
                            <a:solidFill>
                              <a:schemeClr val="tx1">
                                <a:lumMod val="75000"/>
                                <a:lumOff val="25000"/>
                              </a:schemeClr>
                            </a:solidFill>
                          </a:ln>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n>
                            <a:solidFill>
                              <a:schemeClr val="tx1">
                                <a:lumMod val="75000"/>
                                <a:lumOff val="25000"/>
                              </a:schemeClr>
                            </a:solidFill>
                          </a:ln>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n>
                            <a:solidFill>
                              <a:schemeClr val="tx1">
                                <a:lumMod val="75000"/>
                                <a:lumOff val="25000"/>
                              </a:schemeClr>
                            </a:solidFill>
                          </a:ln>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n>
                            <a:solidFill>
                              <a:schemeClr val="tx1">
                                <a:lumMod val="75000"/>
                                <a:lumOff val="25000"/>
                              </a:schemeClr>
                            </a:solidFill>
                          </a:ln>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4398717"/>
                  </a:ext>
                </a:extLst>
              </a:tr>
            </a:tbl>
          </a:graphicData>
        </a:graphic>
      </p:graphicFrame>
    </p:spTree>
    <p:extLst>
      <p:ext uri="{BB962C8B-B14F-4D97-AF65-F5344CB8AC3E}">
        <p14:creationId xmlns:p14="http://schemas.microsoft.com/office/powerpoint/2010/main" val="24619784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976FB-A120-4230-AFE4-6CBD59639DD7}"/>
              </a:ext>
            </a:extLst>
          </p:cNvPr>
          <p:cNvSpPr>
            <a:spLocks noGrp="1"/>
          </p:cNvSpPr>
          <p:nvPr>
            <p:ph type="title"/>
          </p:nvPr>
        </p:nvSpPr>
        <p:spPr>
          <a:xfrm>
            <a:off x="1029257" y="641878"/>
            <a:ext cx="10178323" cy="544371"/>
          </a:xfrm>
        </p:spPr>
        <p:txBody>
          <a:bodyPr>
            <a:normAutofit/>
          </a:bodyPr>
          <a:lstStyle/>
          <a:p>
            <a:r>
              <a:rPr lang="en-US" sz="3200" dirty="0" err="1">
                <a:latin typeface="Times New Roman" panose="02020603050405020304" pitchFamily="18" charset="0"/>
                <a:cs typeface="Times New Roman" panose="02020603050405020304" pitchFamily="18" charset="0"/>
              </a:rPr>
              <a:t>Cây</a:t>
            </a:r>
            <a:r>
              <a:rPr lang="en-US" sz="3200" dirty="0">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5F482B1A-E31E-478D-B449-4F9F42A80E5B}"/>
              </a:ext>
            </a:extLst>
          </p:cNvPr>
          <p:cNvSpPr txBox="1"/>
          <p:nvPr/>
        </p:nvSpPr>
        <p:spPr>
          <a:xfrm>
            <a:off x="963827" y="1408673"/>
            <a:ext cx="10713308" cy="830997"/>
          </a:xfrm>
          <a:prstGeom prst="rect">
            <a:avLst/>
          </a:prstGeom>
          <a:noFill/>
        </p:spPr>
        <p:txBody>
          <a:bodyPr wrap="square" rtlCol="0">
            <a:spAutoFit/>
          </a:bodyPr>
          <a:lstStyle/>
          <a:p>
            <a:r>
              <a:rPr lang="vi-VN" sz="2400" dirty="0">
                <a:latin typeface="Times New Roman" panose="02020603050405020304" pitchFamily="18" charset="0"/>
                <a:cs typeface="Times New Roman" panose="02020603050405020304" pitchFamily="18" charset="0"/>
              </a:rPr>
              <a:t>Cây là đơn đồ thị liên thông và không có chu trình </a:t>
            </a:r>
            <a:endParaRPr lang="en-US" sz="24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CE3918B-1C8B-4947-B85F-8F747AEE7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952" y="2318826"/>
            <a:ext cx="1543051" cy="1800225"/>
          </a:xfrm>
          <a:prstGeom prst="rect">
            <a:avLst/>
          </a:prstGeom>
        </p:spPr>
      </p:pic>
      <p:sp>
        <p:nvSpPr>
          <p:cNvPr id="9" name="Flowchart: Connector 8">
            <a:extLst>
              <a:ext uri="{FF2B5EF4-FFF2-40B4-BE49-F238E27FC236}">
                <a16:creationId xmlns:a16="http://schemas.microsoft.com/office/drawing/2014/main" id="{F137F06A-4F7F-4685-95C4-4943C6D6A1DA}"/>
              </a:ext>
            </a:extLst>
          </p:cNvPr>
          <p:cNvSpPr/>
          <p:nvPr/>
        </p:nvSpPr>
        <p:spPr>
          <a:xfrm>
            <a:off x="5733535" y="2458999"/>
            <a:ext cx="247136" cy="222421"/>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3</a:t>
            </a:r>
          </a:p>
        </p:txBody>
      </p:sp>
      <p:cxnSp>
        <p:nvCxnSpPr>
          <p:cNvPr id="11" name="Straight Connector 10">
            <a:extLst>
              <a:ext uri="{FF2B5EF4-FFF2-40B4-BE49-F238E27FC236}">
                <a16:creationId xmlns:a16="http://schemas.microsoft.com/office/drawing/2014/main" id="{BFC0A99E-B3DB-453D-8192-538DB9D4149D}"/>
              </a:ext>
            </a:extLst>
          </p:cNvPr>
          <p:cNvCxnSpPr>
            <a:cxnSpLocks/>
            <a:stCxn id="9" idx="4"/>
          </p:cNvCxnSpPr>
          <p:nvPr/>
        </p:nvCxnSpPr>
        <p:spPr>
          <a:xfrm>
            <a:off x="5857103" y="2681420"/>
            <a:ext cx="0" cy="444843"/>
          </a:xfrm>
          <a:prstGeom prst="line">
            <a:avLst/>
          </a:prstGeom>
          <a:ln/>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4979F4C1-64C1-4480-9071-708F71FE7373}"/>
              </a:ext>
            </a:extLst>
          </p:cNvPr>
          <p:cNvSpPr/>
          <p:nvPr/>
        </p:nvSpPr>
        <p:spPr>
          <a:xfrm>
            <a:off x="5745894" y="3113907"/>
            <a:ext cx="222423" cy="210065"/>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2</a:t>
            </a:r>
          </a:p>
        </p:txBody>
      </p:sp>
      <p:sp>
        <p:nvSpPr>
          <p:cNvPr id="14" name="Flowchart: Connector 13">
            <a:extLst>
              <a:ext uri="{FF2B5EF4-FFF2-40B4-BE49-F238E27FC236}">
                <a16:creationId xmlns:a16="http://schemas.microsoft.com/office/drawing/2014/main" id="{F643AC6F-4BB2-47C9-86C3-61282521B9D3}"/>
              </a:ext>
            </a:extLst>
          </p:cNvPr>
          <p:cNvSpPr/>
          <p:nvPr/>
        </p:nvSpPr>
        <p:spPr>
          <a:xfrm>
            <a:off x="5263980" y="3645247"/>
            <a:ext cx="234779" cy="222421"/>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latin typeface="Times New Roman" panose="02020603050405020304" pitchFamily="18" charset="0"/>
                <a:cs typeface="Times New Roman" panose="02020603050405020304" pitchFamily="18" charset="0"/>
              </a:rPr>
              <a:t>1</a:t>
            </a:r>
          </a:p>
        </p:txBody>
      </p:sp>
      <p:sp>
        <p:nvSpPr>
          <p:cNvPr id="15" name="Flowchart: Connector 14">
            <a:extLst>
              <a:ext uri="{FF2B5EF4-FFF2-40B4-BE49-F238E27FC236}">
                <a16:creationId xmlns:a16="http://schemas.microsoft.com/office/drawing/2014/main" id="{B8DE42FC-3DCC-4042-8E06-7F4C20F69779}"/>
              </a:ext>
            </a:extLst>
          </p:cNvPr>
          <p:cNvSpPr/>
          <p:nvPr/>
        </p:nvSpPr>
        <p:spPr>
          <a:xfrm>
            <a:off x="6623221" y="3052123"/>
            <a:ext cx="234779" cy="210065"/>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4</a:t>
            </a:r>
          </a:p>
        </p:txBody>
      </p:sp>
      <p:cxnSp>
        <p:nvCxnSpPr>
          <p:cNvPr id="17" name="Straight Connector 16">
            <a:extLst>
              <a:ext uri="{FF2B5EF4-FFF2-40B4-BE49-F238E27FC236}">
                <a16:creationId xmlns:a16="http://schemas.microsoft.com/office/drawing/2014/main" id="{0E56E846-9E44-4A7D-A909-32FCA03ACE65}"/>
              </a:ext>
            </a:extLst>
          </p:cNvPr>
          <p:cNvCxnSpPr>
            <a:stCxn id="13" idx="3"/>
            <a:endCxn id="14" idx="7"/>
          </p:cNvCxnSpPr>
          <p:nvPr/>
        </p:nvCxnSpPr>
        <p:spPr>
          <a:xfrm flipH="1">
            <a:off x="5464376" y="3293205"/>
            <a:ext cx="314091" cy="384611"/>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4D5AF51D-15F3-4891-BF87-63B7E33D8DE3}"/>
              </a:ext>
            </a:extLst>
          </p:cNvPr>
          <p:cNvCxnSpPr>
            <a:stCxn id="13" idx="6"/>
            <a:endCxn id="15" idx="2"/>
          </p:cNvCxnSpPr>
          <p:nvPr/>
        </p:nvCxnSpPr>
        <p:spPr>
          <a:xfrm flipV="1">
            <a:off x="5968316" y="3157152"/>
            <a:ext cx="654907" cy="61784"/>
          </a:xfrm>
          <a:prstGeom prst="line">
            <a:avLst/>
          </a:prstGeom>
        </p:spPr>
        <p:style>
          <a:lnRef idx="2">
            <a:schemeClr val="dk1"/>
          </a:lnRef>
          <a:fillRef idx="0">
            <a:schemeClr val="dk1"/>
          </a:fillRef>
          <a:effectRef idx="1">
            <a:schemeClr val="dk1"/>
          </a:effectRef>
          <a:fontRef idx="minor">
            <a:schemeClr val="tx1"/>
          </a:fontRef>
        </p:style>
      </p:cxnSp>
      <p:pic>
        <p:nvPicPr>
          <p:cNvPr id="20" name="Picture 19">
            <a:extLst>
              <a:ext uri="{FF2B5EF4-FFF2-40B4-BE49-F238E27FC236}">
                <a16:creationId xmlns:a16="http://schemas.microsoft.com/office/drawing/2014/main" id="{FBC456AF-5432-4825-9ABC-E38EC54A700C}"/>
              </a:ext>
            </a:extLst>
          </p:cNvPr>
          <p:cNvPicPr>
            <a:picLocks noChangeAspect="1"/>
          </p:cNvPicPr>
          <p:nvPr/>
        </p:nvPicPr>
        <p:blipFill>
          <a:blip r:embed="rId3"/>
          <a:stretch>
            <a:fillRect/>
          </a:stretch>
        </p:blipFill>
        <p:spPr>
          <a:xfrm>
            <a:off x="7278132" y="2327948"/>
            <a:ext cx="4357049" cy="1811566"/>
          </a:xfrm>
          <a:prstGeom prst="rect">
            <a:avLst/>
          </a:prstGeom>
        </p:spPr>
      </p:pic>
      <p:pic>
        <p:nvPicPr>
          <p:cNvPr id="22" name="Picture 21">
            <a:extLst>
              <a:ext uri="{FF2B5EF4-FFF2-40B4-BE49-F238E27FC236}">
                <a16:creationId xmlns:a16="http://schemas.microsoft.com/office/drawing/2014/main" id="{9E76A568-AA91-4380-953C-4FFAF3448856}"/>
              </a:ext>
            </a:extLst>
          </p:cNvPr>
          <p:cNvPicPr>
            <a:picLocks noChangeAspect="1"/>
          </p:cNvPicPr>
          <p:nvPr/>
        </p:nvPicPr>
        <p:blipFill>
          <a:blip r:embed="rId4"/>
          <a:stretch>
            <a:fillRect/>
          </a:stretch>
        </p:blipFill>
        <p:spPr>
          <a:xfrm>
            <a:off x="1502075" y="4787769"/>
            <a:ext cx="4344007" cy="1286054"/>
          </a:xfrm>
          <a:prstGeom prst="rect">
            <a:avLst/>
          </a:prstGeom>
        </p:spPr>
      </p:pic>
      <p:sp>
        <p:nvSpPr>
          <p:cNvPr id="23" name="Rectangle 22">
            <a:extLst>
              <a:ext uri="{FF2B5EF4-FFF2-40B4-BE49-F238E27FC236}">
                <a16:creationId xmlns:a16="http://schemas.microsoft.com/office/drawing/2014/main" id="{2F2AED3D-0FFE-4D7C-9518-5FD74B5F9470}"/>
              </a:ext>
            </a:extLst>
          </p:cNvPr>
          <p:cNvSpPr/>
          <p:nvPr/>
        </p:nvSpPr>
        <p:spPr>
          <a:xfrm>
            <a:off x="2310716" y="5733535"/>
            <a:ext cx="160637" cy="16063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lumMod val="95000"/>
                    <a:lumOff val="5000"/>
                  </a:schemeClr>
                </a:solidFill>
                <a:latin typeface="Times New Roman" panose="02020603050405020304" pitchFamily="18" charset="0"/>
                <a:cs typeface="Times New Roman" panose="02020603050405020304" pitchFamily="18" charset="0"/>
              </a:rPr>
              <a:t>A</a:t>
            </a: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C14DC5F3-052A-4CF0-AA40-309E2D53E480}"/>
              </a:ext>
            </a:extLst>
          </p:cNvPr>
          <p:cNvSpPr/>
          <p:nvPr/>
        </p:nvSpPr>
        <p:spPr>
          <a:xfrm>
            <a:off x="3249828" y="5424617"/>
            <a:ext cx="222421" cy="1729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25" name="Rectangle 24">
            <a:extLst>
              <a:ext uri="{FF2B5EF4-FFF2-40B4-BE49-F238E27FC236}">
                <a16:creationId xmlns:a16="http://schemas.microsoft.com/office/drawing/2014/main" id="{3DFEB221-9A23-41DB-955E-59AB296CE50D}"/>
              </a:ext>
            </a:extLst>
          </p:cNvPr>
          <p:cNvSpPr/>
          <p:nvPr/>
        </p:nvSpPr>
        <p:spPr>
          <a:xfrm>
            <a:off x="4806779" y="5288696"/>
            <a:ext cx="197708" cy="135925"/>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C</a:t>
            </a:r>
          </a:p>
        </p:txBody>
      </p:sp>
      <p:sp>
        <p:nvSpPr>
          <p:cNvPr id="26" name="Rectangle 25">
            <a:extLst>
              <a:ext uri="{FF2B5EF4-FFF2-40B4-BE49-F238E27FC236}">
                <a16:creationId xmlns:a16="http://schemas.microsoft.com/office/drawing/2014/main" id="{94E97DD6-2947-4252-8976-EB8DCCF8C129}"/>
              </a:ext>
            </a:extLst>
          </p:cNvPr>
          <p:cNvSpPr/>
          <p:nvPr/>
        </p:nvSpPr>
        <p:spPr>
          <a:xfrm>
            <a:off x="4176587" y="4893280"/>
            <a:ext cx="185351" cy="210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D</a:t>
            </a:r>
          </a:p>
        </p:txBody>
      </p:sp>
      <p:sp>
        <p:nvSpPr>
          <p:cNvPr id="27" name="Rectangle 26">
            <a:extLst>
              <a:ext uri="{FF2B5EF4-FFF2-40B4-BE49-F238E27FC236}">
                <a16:creationId xmlns:a16="http://schemas.microsoft.com/office/drawing/2014/main" id="{D7FBFBEE-4226-421F-8F00-7B5E67B0FD23}"/>
              </a:ext>
            </a:extLst>
          </p:cNvPr>
          <p:cNvSpPr/>
          <p:nvPr/>
        </p:nvSpPr>
        <p:spPr>
          <a:xfrm>
            <a:off x="4040661" y="5671755"/>
            <a:ext cx="222423" cy="259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E</a:t>
            </a:r>
          </a:p>
        </p:txBody>
      </p:sp>
    </p:spTree>
    <p:extLst>
      <p:ext uri="{BB962C8B-B14F-4D97-AF65-F5344CB8AC3E}">
        <p14:creationId xmlns:p14="http://schemas.microsoft.com/office/powerpoint/2010/main" val="181360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D4145C9-75AF-4420-8E2D-69FA8ED64876}"/>
              </a:ext>
            </a:extLst>
          </p:cNvPr>
          <p:cNvGraphicFramePr>
            <a:graphicFrameLocks noGrp="1"/>
          </p:cNvGraphicFramePr>
          <p:nvPr>
            <p:ph idx="1"/>
            <p:extLst>
              <p:ext uri="{D42A27DB-BD31-4B8C-83A1-F6EECF244321}">
                <p14:modId xmlns:p14="http://schemas.microsoft.com/office/powerpoint/2010/main" val="2682919283"/>
              </p:ext>
            </p:extLst>
          </p:nvPr>
        </p:nvGraphicFramePr>
        <p:xfrm>
          <a:off x="889689" y="197708"/>
          <a:ext cx="10997513" cy="6462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25721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7B7919-045E-4CC0-AFB2-85762D31B543}"/>
              </a:ext>
            </a:extLst>
          </p:cNvPr>
          <p:cNvSpPr>
            <a:spLocks noGrp="1"/>
          </p:cNvSpPr>
          <p:nvPr>
            <p:ph idx="1"/>
          </p:nvPr>
        </p:nvSpPr>
        <p:spPr>
          <a:xfrm>
            <a:off x="1200541" y="2364705"/>
            <a:ext cx="10178323" cy="3171123"/>
          </a:xfrm>
        </p:spPr>
        <p:txBody>
          <a:bodyPr>
            <a:noAutofit/>
          </a:bodyPr>
          <a:lstStyle/>
          <a:p>
            <a:r>
              <a:rPr lang="vi-VN" sz="2400" dirty="0">
                <a:solidFill>
                  <a:schemeClr val="tx1">
                    <a:lumMod val="75000"/>
                    <a:lumOff val="25000"/>
                  </a:schemeClr>
                </a:solidFill>
                <a:latin typeface="Times New Roman" panose="02020603050405020304" pitchFamily="18" charset="0"/>
                <a:cs typeface="Times New Roman" panose="02020603050405020304" pitchFamily="18" charset="0"/>
              </a:rPr>
              <a:t>Cho đồ thị vô hướng, cây khung (spanning tree) của đồ thị là một cây con chứa tất cả các đỉnh của đồ thị. Nói cách khác, cây khung là một tập hợp các cạnh của đồ thị, không chứa chu trình và </a:t>
            </a:r>
            <a:r>
              <a:rPr lang="vi-VN" sz="2400" dirty="0">
                <a:solidFill>
                  <a:srgbClr val="C00000"/>
                </a:solidFill>
                <a:latin typeface="Times New Roman" panose="02020603050405020304" pitchFamily="18" charset="0"/>
                <a:cs typeface="Times New Roman" panose="02020603050405020304" pitchFamily="18" charset="0"/>
              </a:rPr>
              <a:t>kết nối tất cả các đỉnh của đồ thị</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a:t>
            </a:r>
          </a:p>
          <a:p>
            <a:r>
              <a:rPr lang="vi-VN" sz="2400" dirty="0">
                <a:solidFill>
                  <a:schemeClr val="tx1">
                    <a:lumMod val="75000"/>
                    <a:lumOff val="25000"/>
                  </a:schemeClr>
                </a:solidFill>
                <a:latin typeface="Times New Roman" panose="02020603050405020304" pitchFamily="18" charset="0"/>
                <a:cs typeface="Times New Roman" panose="02020603050405020304" pitchFamily="18" charset="0"/>
              </a:rPr>
              <a:t>Từ định nghĩa trên ta có thể kết luận rằng mỗi </a:t>
            </a:r>
            <a:r>
              <a:rPr lang="en-US" sz="2400" dirty="0" err="1">
                <a:solidFill>
                  <a:schemeClr val="tx1">
                    <a:lumMod val="75000"/>
                    <a:lumOff val="25000"/>
                  </a:schemeClr>
                </a:solidFill>
                <a:latin typeface="Times New Roman" panose="02020603050405020304" pitchFamily="18" charset="0"/>
                <a:cs typeface="Times New Roman" panose="02020603050405020304" pitchFamily="18" charset="0"/>
              </a:rPr>
              <a:t>đồ</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lumOff val="25000"/>
                  </a:schemeClr>
                </a:solidFill>
                <a:latin typeface="Times New Roman" panose="02020603050405020304" pitchFamily="18" charset="0"/>
                <a:cs typeface="Times New Roman" panose="02020603050405020304" pitchFamily="18" charset="0"/>
              </a:rPr>
              <a:t>thị</a:t>
            </a:r>
            <a:r>
              <a:rPr lang="vi-VN" sz="2400" dirty="0">
                <a:solidFill>
                  <a:schemeClr val="tx1">
                    <a:lumMod val="75000"/>
                    <a:lumOff val="25000"/>
                  </a:schemeClr>
                </a:solidFill>
                <a:latin typeface="Times New Roman" panose="02020603050405020304" pitchFamily="18" charset="0"/>
                <a:cs typeface="Times New Roman" panose="02020603050405020304" pitchFamily="18" charset="0"/>
              </a:rPr>
              <a:t> G tuần hoàn</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sz="2400" dirty="0" err="1">
                <a:solidFill>
                  <a:schemeClr val="tx1">
                    <a:lumMod val="75000"/>
                    <a:lumOff val="25000"/>
                  </a:schemeClr>
                </a:solidFill>
                <a:latin typeface="Times New Roman" panose="02020603050405020304" pitchFamily="18" charset="0"/>
                <a:cs typeface="Times New Roman" panose="02020603050405020304" pitchFamily="18" charset="0"/>
              </a:rPr>
              <a:t>có</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 chu </a:t>
            </a:r>
            <a:r>
              <a:rPr lang="en-US" sz="2400" dirty="0" err="1">
                <a:solidFill>
                  <a:schemeClr val="tx1">
                    <a:lumMod val="75000"/>
                    <a:lumOff val="25000"/>
                  </a:schemeClr>
                </a:solidFill>
                <a:latin typeface="Times New Roman" panose="02020603050405020304" pitchFamily="18" charset="0"/>
                <a:cs typeface="Times New Roman" panose="02020603050405020304" pitchFamily="18" charset="0"/>
              </a:rPr>
              <a:t>trình</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a:t>
            </a:r>
            <a:r>
              <a:rPr lang="vi-VN" sz="2400" dirty="0">
                <a:solidFill>
                  <a:schemeClr val="tx1">
                    <a:lumMod val="75000"/>
                    <a:lumOff val="25000"/>
                  </a:schemeClr>
                </a:solidFill>
                <a:latin typeface="Times New Roman" panose="02020603050405020304" pitchFamily="18" charset="0"/>
                <a:cs typeface="Times New Roman" panose="02020603050405020304" pitchFamily="18" charset="0"/>
              </a:rPr>
              <a:t> sẽ có ít nhất một cây khung. Một </a:t>
            </a:r>
            <a:r>
              <a:rPr lang="en-US" sz="2400" dirty="0" err="1">
                <a:solidFill>
                  <a:schemeClr val="tx1">
                    <a:lumMod val="75000"/>
                    <a:lumOff val="25000"/>
                  </a:schemeClr>
                </a:solidFill>
                <a:latin typeface="Times New Roman" panose="02020603050405020304" pitchFamily="18" charset="0"/>
                <a:cs typeface="Times New Roman" panose="02020603050405020304" pitchFamily="18" charset="0"/>
              </a:rPr>
              <a:t>Đồ</a:t>
            </a: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400" dirty="0" err="1">
                <a:solidFill>
                  <a:schemeClr val="tx1">
                    <a:lumMod val="75000"/>
                    <a:lumOff val="25000"/>
                  </a:schemeClr>
                </a:solidFill>
                <a:latin typeface="Times New Roman" panose="02020603050405020304" pitchFamily="18" charset="0"/>
                <a:cs typeface="Times New Roman" panose="02020603050405020304" pitchFamily="18" charset="0"/>
              </a:rPr>
              <a:t>thị</a:t>
            </a:r>
            <a:r>
              <a:rPr lang="vi-VN" sz="2400" dirty="0">
                <a:solidFill>
                  <a:schemeClr val="tx1">
                    <a:lumMod val="75000"/>
                    <a:lumOff val="25000"/>
                  </a:schemeClr>
                </a:solidFill>
                <a:latin typeface="Times New Roman" panose="02020603050405020304" pitchFamily="18" charset="0"/>
                <a:cs typeface="Times New Roman" panose="02020603050405020304" pitchFamily="18" charset="0"/>
              </a:rPr>
              <a:t> G bị ngắt giữa chừng sẽ không có bất kỳ cây khung nào.</a:t>
            </a:r>
          </a:p>
          <a:p>
            <a:r>
              <a:rPr lang="vi-VN" sz="2400" dirty="0">
                <a:solidFill>
                  <a:schemeClr val="tx1">
                    <a:lumMod val="75000"/>
                    <a:lumOff val="25000"/>
                  </a:schemeClr>
                </a:solidFill>
                <a:latin typeface="Times New Roman" panose="02020603050405020304" pitchFamily="18" charset="0"/>
                <a:cs typeface="Times New Roman" panose="02020603050405020304" pitchFamily="18" charset="0"/>
              </a:rPr>
              <a:t>Dưới đây là hình ví dụ minh họa cho một Grahp G và các cây khung của nó:</a:t>
            </a:r>
          </a:p>
          <a:p>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1D71D07-B1F8-46C8-887D-BEDCD7AD12D3}"/>
              </a:ext>
            </a:extLst>
          </p:cNvPr>
          <p:cNvSpPr txBox="1"/>
          <p:nvPr/>
        </p:nvSpPr>
        <p:spPr>
          <a:xfrm>
            <a:off x="1603717" y="1195758"/>
            <a:ext cx="3882683" cy="646331"/>
          </a:xfrm>
          <a:prstGeom prst="rect">
            <a:avLst/>
          </a:prstGeom>
          <a:noFill/>
        </p:spPr>
        <p:txBody>
          <a:bodyPr wrap="square" rtlCol="0">
            <a:spAutoFit/>
          </a:bodyPr>
          <a:lstStyle/>
          <a:p>
            <a:r>
              <a:rPr lang="en-US" sz="3600" dirty="0" err="1">
                <a:solidFill>
                  <a:srgbClr val="7030A0"/>
                </a:solidFill>
                <a:latin typeface="Times New Roman" panose="02020603050405020304" pitchFamily="18" charset="0"/>
                <a:cs typeface="Times New Roman" panose="02020603050405020304" pitchFamily="18" charset="0"/>
              </a:rPr>
              <a:t>Cây</a:t>
            </a:r>
            <a:r>
              <a:rPr lang="en-US" sz="3600" dirty="0">
                <a:solidFill>
                  <a:srgbClr val="7030A0"/>
                </a:solidFill>
                <a:latin typeface="Times New Roman" panose="02020603050405020304" pitchFamily="18" charset="0"/>
                <a:cs typeface="Times New Roman" panose="02020603050405020304" pitchFamily="18" charset="0"/>
              </a:rPr>
              <a:t> </a:t>
            </a:r>
            <a:r>
              <a:rPr lang="en-US" sz="3600" dirty="0" err="1">
                <a:solidFill>
                  <a:srgbClr val="7030A0"/>
                </a:solidFill>
                <a:latin typeface="Times New Roman" panose="02020603050405020304" pitchFamily="18" charset="0"/>
                <a:cs typeface="Times New Roman" panose="02020603050405020304" pitchFamily="18" charset="0"/>
              </a:rPr>
              <a:t>khung</a:t>
            </a:r>
            <a:r>
              <a:rPr lang="en-US" sz="3600" dirty="0">
                <a:solidFill>
                  <a:srgbClr val="7030A0"/>
                </a:solidFill>
                <a:latin typeface="Times New Roman" panose="02020603050405020304" pitchFamily="18" charset="0"/>
                <a:cs typeface="Times New Roman" panose="02020603050405020304" pitchFamily="18" charset="0"/>
              </a:rPr>
              <a:t> </a:t>
            </a:r>
            <a:r>
              <a:rPr lang="en-US" sz="3600" dirty="0" err="1">
                <a:solidFill>
                  <a:srgbClr val="7030A0"/>
                </a:solidFill>
                <a:latin typeface="Times New Roman" panose="02020603050405020304" pitchFamily="18" charset="0"/>
                <a:cs typeface="Times New Roman" panose="02020603050405020304" pitchFamily="18" charset="0"/>
              </a:rPr>
              <a:t>là</a:t>
            </a:r>
            <a:r>
              <a:rPr lang="en-US" sz="3600" dirty="0">
                <a:solidFill>
                  <a:srgbClr val="7030A0"/>
                </a:solidFill>
                <a:latin typeface="Times New Roman" panose="02020603050405020304" pitchFamily="18" charset="0"/>
                <a:cs typeface="Times New Roman" panose="02020603050405020304" pitchFamily="18" charset="0"/>
              </a:rPr>
              <a:t> </a:t>
            </a:r>
            <a:r>
              <a:rPr lang="en-US" sz="3600" dirty="0" err="1">
                <a:solidFill>
                  <a:srgbClr val="7030A0"/>
                </a:solidFill>
                <a:latin typeface="Times New Roman" panose="02020603050405020304" pitchFamily="18" charset="0"/>
                <a:cs typeface="Times New Roman" panose="02020603050405020304" pitchFamily="18" charset="0"/>
              </a:rPr>
              <a:t>gì</a:t>
            </a:r>
            <a:r>
              <a:rPr lang="en-US" sz="3600" dirty="0">
                <a:solidFill>
                  <a:srgbClr val="7030A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199890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id="{7A70A571-B500-4F15-9DA1-4B8CE71BDF58}"/>
              </a:ext>
            </a:extLst>
          </p:cNvPr>
          <p:cNvSpPr/>
          <p:nvPr/>
        </p:nvSpPr>
        <p:spPr>
          <a:xfrm>
            <a:off x="5697417" y="407964"/>
            <a:ext cx="450167" cy="43609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a:t>
            </a:r>
          </a:p>
        </p:txBody>
      </p:sp>
      <p:sp>
        <p:nvSpPr>
          <p:cNvPr id="5" name="Flowchart: Connector 4">
            <a:extLst>
              <a:ext uri="{FF2B5EF4-FFF2-40B4-BE49-F238E27FC236}">
                <a16:creationId xmlns:a16="http://schemas.microsoft.com/office/drawing/2014/main" id="{1413EF87-53C1-4A50-9B2B-B6C4184AD3CD}"/>
              </a:ext>
            </a:extLst>
          </p:cNvPr>
          <p:cNvSpPr/>
          <p:nvPr/>
        </p:nvSpPr>
        <p:spPr>
          <a:xfrm>
            <a:off x="4965897" y="1406769"/>
            <a:ext cx="464235" cy="45016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C</a:t>
            </a:r>
          </a:p>
        </p:txBody>
      </p:sp>
      <p:sp>
        <p:nvSpPr>
          <p:cNvPr id="6" name="Flowchart: Connector 5">
            <a:extLst>
              <a:ext uri="{FF2B5EF4-FFF2-40B4-BE49-F238E27FC236}">
                <a16:creationId xmlns:a16="http://schemas.microsoft.com/office/drawing/2014/main" id="{5CC1D9F1-2899-4114-8196-3198EA81FA39}"/>
              </a:ext>
            </a:extLst>
          </p:cNvPr>
          <p:cNvSpPr/>
          <p:nvPr/>
        </p:nvSpPr>
        <p:spPr>
          <a:xfrm>
            <a:off x="6443004" y="1420838"/>
            <a:ext cx="464235" cy="45016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B</a:t>
            </a:r>
          </a:p>
        </p:txBody>
      </p:sp>
      <p:cxnSp>
        <p:nvCxnSpPr>
          <p:cNvPr id="8" name="Straight Connector 7">
            <a:extLst>
              <a:ext uri="{FF2B5EF4-FFF2-40B4-BE49-F238E27FC236}">
                <a16:creationId xmlns:a16="http://schemas.microsoft.com/office/drawing/2014/main" id="{4F3A93CE-6DE5-445E-A745-E255BAAC7DF5}"/>
              </a:ext>
            </a:extLst>
          </p:cNvPr>
          <p:cNvCxnSpPr>
            <a:cxnSpLocks/>
            <a:stCxn id="4" idx="3"/>
            <a:endCxn id="5" idx="0"/>
          </p:cNvCxnSpPr>
          <p:nvPr/>
        </p:nvCxnSpPr>
        <p:spPr>
          <a:xfrm flipH="1">
            <a:off x="5198015" y="780197"/>
            <a:ext cx="565327" cy="626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03BD9D-880D-47D3-B1CC-82517A152A6B}"/>
              </a:ext>
            </a:extLst>
          </p:cNvPr>
          <p:cNvCxnSpPr>
            <a:stCxn id="5" idx="6"/>
            <a:endCxn id="6" idx="2"/>
          </p:cNvCxnSpPr>
          <p:nvPr/>
        </p:nvCxnSpPr>
        <p:spPr>
          <a:xfrm>
            <a:off x="5430133" y="1631856"/>
            <a:ext cx="1012873" cy="14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3DFDFF6-CC12-41BF-B639-B853CE78CFBF}"/>
              </a:ext>
            </a:extLst>
          </p:cNvPr>
          <p:cNvCxnSpPr>
            <a:cxnSpLocks/>
            <a:stCxn id="4" idx="5"/>
            <a:endCxn id="6" idx="0"/>
          </p:cNvCxnSpPr>
          <p:nvPr/>
        </p:nvCxnSpPr>
        <p:spPr>
          <a:xfrm>
            <a:off x="6081656" y="780201"/>
            <a:ext cx="593464" cy="64064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81A038C-4881-41CF-8D4F-06AB8AD8E94B}"/>
              </a:ext>
            </a:extLst>
          </p:cNvPr>
          <p:cNvSpPr txBox="1"/>
          <p:nvPr/>
        </p:nvSpPr>
        <p:spPr>
          <a:xfrm>
            <a:off x="3953024" y="858134"/>
            <a:ext cx="1505243" cy="461665"/>
          </a:xfrm>
          <a:prstGeom prst="rect">
            <a:avLst/>
          </a:prstGeom>
          <a:noFill/>
        </p:spPr>
        <p:txBody>
          <a:bodyPr wrap="square" rtlCol="0">
            <a:spAutoFit/>
          </a:bodyPr>
          <a:lstStyle/>
          <a:p>
            <a:pPr algn="ct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G</a:t>
            </a:r>
          </a:p>
        </p:txBody>
      </p:sp>
      <p:sp>
        <p:nvSpPr>
          <p:cNvPr id="25" name="TextBox 24">
            <a:extLst>
              <a:ext uri="{FF2B5EF4-FFF2-40B4-BE49-F238E27FC236}">
                <a16:creationId xmlns:a16="http://schemas.microsoft.com/office/drawing/2014/main" id="{4EAA0C93-ABA3-4548-9A33-1A9CDB973035}"/>
              </a:ext>
            </a:extLst>
          </p:cNvPr>
          <p:cNvSpPr txBox="1"/>
          <p:nvPr/>
        </p:nvSpPr>
        <p:spPr>
          <a:xfrm>
            <a:off x="5064368" y="2813543"/>
            <a:ext cx="1631853" cy="461665"/>
          </a:xfrm>
          <a:prstGeom prst="rect">
            <a:avLst/>
          </a:prstGeom>
          <a:noFill/>
        </p:spPr>
        <p:txBody>
          <a:bodyPr wrap="square" rtlCol="0">
            <a:spAutoFit/>
          </a:bodyPr>
          <a:lstStyle/>
          <a:p>
            <a:pPr algn="ctr"/>
            <a:r>
              <a:rPr lang="en-US" sz="2400" dirty="0" err="1">
                <a:latin typeface="Times New Roman" panose="02020603050405020304" pitchFamily="18" charset="0"/>
                <a:cs typeface="Times New Roman" panose="02020603050405020304" pitchFamily="18" charset="0"/>
              </a:rPr>
              <a:t>Cây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khung</a:t>
            </a:r>
            <a:endParaRPr lang="en-US" sz="2400" dirty="0">
              <a:latin typeface="Times New Roman" panose="02020603050405020304" pitchFamily="18" charset="0"/>
              <a:cs typeface="Times New Roman" panose="02020603050405020304" pitchFamily="18" charset="0"/>
            </a:endParaRPr>
          </a:p>
        </p:txBody>
      </p:sp>
      <p:cxnSp>
        <p:nvCxnSpPr>
          <p:cNvPr id="27" name="Straight Connector 26">
            <a:extLst>
              <a:ext uri="{FF2B5EF4-FFF2-40B4-BE49-F238E27FC236}">
                <a16:creationId xmlns:a16="http://schemas.microsoft.com/office/drawing/2014/main" id="{FC92A97A-B581-4815-A2C2-FAB4637CD198}"/>
              </a:ext>
            </a:extLst>
          </p:cNvPr>
          <p:cNvCxnSpPr>
            <a:cxnSpLocks/>
            <a:stCxn id="25" idx="1"/>
          </p:cNvCxnSpPr>
          <p:nvPr/>
        </p:nvCxnSpPr>
        <p:spPr>
          <a:xfrm flipH="1">
            <a:off x="3601334" y="3044376"/>
            <a:ext cx="1463034" cy="8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7C2A9C1-5E3C-44F4-8960-2F28CAB40920}"/>
              </a:ext>
            </a:extLst>
          </p:cNvPr>
          <p:cNvCxnSpPr>
            <a:stCxn id="25" idx="3"/>
          </p:cNvCxnSpPr>
          <p:nvPr/>
        </p:nvCxnSpPr>
        <p:spPr>
          <a:xfrm>
            <a:off x="6696221" y="3044376"/>
            <a:ext cx="1364568" cy="8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BE40926-BB83-4EE8-ADCC-347502079685}"/>
              </a:ext>
            </a:extLst>
          </p:cNvPr>
          <p:cNvCxnSpPr/>
          <p:nvPr/>
        </p:nvCxnSpPr>
        <p:spPr>
          <a:xfrm>
            <a:off x="3601329" y="3094892"/>
            <a:ext cx="0" cy="787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B9125DC-DCA6-48AD-A0CD-63300F0988BE}"/>
              </a:ext>
            </a:extLst>
          </p:cNvPr>
          <p:cNvCxnSpPr/>
          <p:nvPr/>
        </p:nvCxnSpPr>
        <p:spPr>
          <a:xfrm>
            <a:off x="8074855" y="3080826"/>
            <a:ext cx="0" cy="829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20B8C73-D56A-4911-A20C-B767FE35EEEF}"/>
              </a:ext>
            </a:extLst>
          </p:cNvPr>
          <p:cNvCxnSpPr>
            <a:stCxn id="25" idx="2"/>
          </p:cNvCxnSpPr>
          <p:nvPr/>
        </p:nvCxnSpPr>
        <p:spPr>
          <a:xfrm flipH="1">
            <a:off x="5866231" y="3275208"/>
            <a:ext cx="14064" cy="621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E6314810-9DF1-4595-8217-3236C88180F4}"/>
              </a:ext>
            </a:extLst>
          </p:cNvPr>
          <p:cNvPicPr>
            <a:picLocks noChangeAspect="1"/>
          </p:cNvPicPr>
          <p:nvPr/>
        </p:nvPicPr>
        <p:blipFill>
          <a:blip r:embed="rId2"/>
          <a:stretch>
            <a:fillRect/>
          </a:stretch>
        </p:blipFill>
        <p:spPr>
          <a:xfrm>
            <a:off x="2763342" y="4987678"/>
            <a:ext cx="475529" cy="512108"/>
          </a:xfrm>
          <a:prstGeom prst="rect">
            <a:avLst/>
          </a:prstGeom>
        </p:spPr>
      </p:pic>
      <p:pic>
        <p:nvPicPr>
          <p:cNvPr id="60" name="Picture 59">
            <a:extLst>
              <a:ext uri="{FF2B5EF4-FFF2-40B4-BE49-F238E27FC236}">
                <a16:creationId xmlns:a16="http://schemas.microsoft.com/office/drawing/2014/main" id="{E2B4A00C-ABA1-4F04-B3FC-33E1A00564B3}"/>
              </a:ext>
            </a:extLst>
          </p:cNvPr>
          <p:cNvPicPr>
            <a:picLocks noChangeAspect="1"/>
          </p:cNvPicPr>
          <p:nvPr/>
        </p:nvPicPr>
        <p:blipFill>
          <a:blip r:embed="rId2"/>
          <a:stretch>
            <a:fillRect/>
          </a:stretch>
        </p:blipFill>
        <p:spPr>
          <a:xfrm>
            <a:off x="5056378" y="5015815"/>
            <a:ext cx="475529" cy="512108"/>
          </a:xfrm>
          <a:prstGeom prst="rect">
            <a:avLst/>
          </a:prstGeom>
        </p:spPr>
      </p:pic>
      <p:pic>
        <p:nvPicPr>
          <p:cNvPr id="62" name="Picture 61">
            <a:extLst>
              <a:ext uri="{FF2B5EF4-FFF2-40B4-BE49-F238E27FC236}">
                <a16:creationId xmlns:a16="http://schemas.microsoft.com/office/drawing/2014/main" id="{6DD80E23-B72A-485D-ADFD-B8A7973523BD}"/>
              </a:ext>
            </a:extLst>
          </p:cNvPr>
          <p:cNvPicPr>
            <a:picLocks noChangeAspect="1"/>
          </p:cNvPicPr>
          <p:nvPr/>
        </p:nvPicPr>
        <p:blipFill>
          <a:blip r:embed="rId2"/>
          <a:stretch>
            <a:fillRect/>
          </a:stretch>
        </p:blipFill>
        <p:spPr>
          <a:xfrm>
            <a:off x="7250942" y="5001744"/>
            <a:ext cx="475529" cy="512108"/>
          </a:xfrm>
          <a:prstGeom prst="rect">
            <a:avLst/>
          </a:prstGeom>
        </p:spPr>
      </p:pic>
      <p:pic>
        <p:nvPicPr>
          <p:cNvPr id="66" name="Picture 65">
            <a:extLst>
              <a:ext uri="{FF2B5EF4-FFF2-40B4-BE49-F238E27FC236}">
                <a16:creationId xmlns:a16="http://schemas.microsoft.com/office/drawing/2014/main" id="{B99F8AA4-4B1F-48D6-A067-BE7C21B2EE5B}"/>
              </a:ext>
            </a:extLst>
          </p:cNvPr>
          <p:cNvPicPr>
            <a:picLocks noChangeAspect="1"/>
          </p:cNvPicPr>
          <p:nvPr/>
        </p:nvPicPr>
        <p:blipFill>
          <a:blip r:embed="rId3"/>
          <a:stretch>
            <a:fillRect/>
          </a:stretch>
        </p:blipFill>
        <p:spPr>
          <a:xfrm>
            <a:off x="3391467" y="3963785"/>
            <a:ext cx="457240" cy="506012"/>
          </a:xfrm>
          <a:prstGeom prst="rect">
            <a:avLst/>
          </a:prstGeom>
        </p:spPr>
      </p:pic>
      <p:pic>
        <p:nvPicPr>
          <p:cNvPr id="67" name="Picture 66">
            <a:extLst>
              <a:ext uri="{FF2B5EF4-FFF2-40B4-BE49-F238E27FC236}">
                <a16:creationId xmlns:a16="http://schemas.microsoft.com/office/drawing/2014/main" id="{CF9F3312-BC0E-482E-8756-E1388DB4AA13}"/>
              </a:ext>
            </a:extLst>
          </p:cNvPr>
          <p:cNvPicPr>
            <a:picLocks noChangeAspect="1"/>
          </p:cNvPicPr>
          <p:nvPr/>
        </p:nvPicPr>
        <p:blipFill>
          <a:blip r:embed="rId4"/>
          <a:stretch>
            <a:fillRect/>
          </a:stretch>
        </p:blipFill>
        <p:spPr>
          <a:xfrm>
            <a:off x="4043505" y="4987676"/>
            <a:ext cx="475529" cy="512108"/>
          </a:xfrm>
          <a:prstGeom prst="rect">
            <a:avLst/>
          </a:prstGeom>
        </p:spPr>
      </p:pic>
      <p:pic>
        <p:nvPicPr>
          <p:cNvPr id="70" name="Picture 69">
            <a:extLst>
              <a:ext uri="{FF2B5EF4-FFF2-40B4-BE49-F238E27FC236}">
                <a16:creationId xmlns:a16="http://schemas.microsoft.com/office/drawing/2014/main" id="{79B75DD7-EDD6-4733-8AFE-70BBD006370C}"/>
              </a:ext>
            </a:extLst>
          </p:cNvPr>
          <p:cNvPicPr>
            <a:picLocks noChangeAspect="1"/>
          </p:cNvPicPr>
          <p:nvPr/>
        </p:nvPicPr>
        <p:blipFill>
          <a:blip r:embed="rId4"/>
          <a:stretch>
            <a:fillRect/>
          </a:stretch>
        </p:blipFill>
        <p:spPr>
          <a:xfrm>
            <a:off x="6294337" y="5001746"/>
            <a:ext cx="475529" cy="512108"/>
          </a:xfrm>
          <a:prstGeom prst="rect">
            <a:avLst/>
          </a:prstGeom>
        </p:spPr>
      </p:pic>
      <p:pic>
        <p:nvPicPr>
          <p:cNvPr id="71" name="Picture 70">
            <a:extLst>
              <a:ext uri="{FF2B5EF4-FFF2-40B4-BE49-F238E27FC236}">
                <a16:creationId xmlns:a16="http://schemas.microsoft.com/office/drawing/2014/main" id="{621D8650-6569-49A8-912F-DD34A501C104}"/>
              </a:ext>
            </a:extLst>
          </p:cNvPr>
          <p:cNvPicPr>
            <a:picLocks noChangeAspect="1"/>
          </p:cNvPicPr>
          <p:nvPr/>
        </p:nvPicPr>
        <p:blipFill>
          <a:blip r:embed="rId4"/>
          <a:stretch>
            <a:fillRect/>
          </a:stretch>
        </p:blipFill>
        <p:spPr>
          <a:xfrm>
            <a:off x="8500620" y="4999401"/>
            <a:ext cx="475529" cy="512108"/>
          </a:xfrm>
          <a:prstGeom prst="rect">
            <a:avLst/>
          </a:prstGeom>
        </p:spPr>
      </p:pic>
      <p:pic>
        <p:nvPicPr>
          <p:cNvPr id="72" name="Picture 71">
            <a:extLst>
              <a:ext uri="{FF2B5EF4-FFF2-40B4-BE49-F238E27FC236}">
                <a16:creationId xmlns:a16="http://schemas.microsoft.com/office/drawing/2014/main" id="{2D69587C-8EE6-48AE-9E86-CAEC967F4BF1}"/>
              </a:ext>
            </a:extLst>
          </p:cNvPr>
          <p:cNvPicPr>
            <a:picLocks noChangeAspect="1"/>
          </p:cNvPicPr>
          <p:nvPr/>
        </p:nvPicPr>
        <p:blipFill>
          <a:blip r:embed="rId3"/>
          <a:stretch>
            <a:fillRect/>
          </a:stretch>
        </p:blipFill>
        <p:spPr>
          <a:xfrm>
            <a:off x="5642297" y="3977853"/>
            <a:ext cx="457240" cy="506012"/>
          </a:xfrm>
          <a:prstGeom prst="rect">
            <a:avLst/>
          </a:prstGeom>
        </p:spPr>
      </p:pic>
      <p:pic>
        <p:nvPicPr>
          <p:cNvPr id="73" name="Picture 72">
            <a:extLst>
              <a:ext uri="{FF2B5EF4-FFF2-40B4-BE49-F238E27FC236}">
                <a16:creationId xmlns:a16="http://schemas.microsoft.com/office/drawing/2014/main" id="{33898BE5-D60D-4B8A-94C4-E6ECA12B880F}"/>
              </a:ext>
            </a:extLst>
          </p:cNvPr>
          <p:cNvPicPr>
            <a:picLocks noChangeAspect="1"/>
          </p:cNvPicPr>
          <p:nvPr/>
        </p:nvPicPr>
        <p:blipFill>
          <a:blip r:embed="rId3"/>
          <a:stretch>
            <a:fillRect/>
          </a:stretch>
        </p:blipFill>
        <p:spPr>
          <a:xfrm>
            <a:off x="7876715" y="3989576"/>
            <a:ext cx="457240" cy="506012"/>
          </a:xfrm>
          <a:prstGeom prst="rect">
            <a:avLst/>
          </a:prstGeom>
        </p:spPr>
      </p:pic>
      <p:cxnSp>
        <p:nvCxnSpPr>
          <p:cNvPr id="75" name="Straight Connector 74">
            <a:extLst>
              <a:ext uri="{FF2B5EF4-FFF2-40B4-BE49-F238E27FC236}">
                <a16:creationId xmlns:a16="http://schemas.microsoft.com/office/drawing/2014/main" id="{C652D09F-0FDD-4C65-9AB4-D91588BAB94B}"/>
              </a:ext>
            </a:extLst>
          </p:cNvPr>
          <p:cNvCxnSpPr>
            <a:cxnSpLocks/>
          </p:cNvCxnSpPr>
          <p:nvPr/>
        </p:nvCxnSpPr>
        <p:spPr>
          <a:xfrm>
            <a:off x="3727941" y="4389120"/>
            <a:ext cx="422031" cy="618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E59B0CD-9617-45A2-8349-B9E2B8D82FFF}"/>
              </a:ext>
            </a:extLst>
          </p:cNvPr>
          <p:cNvCxnSpPr>
            <a:stCxn id="56" idx="3"/>
            <a:endCxn id="67" idx="1"/>
          </p:cNvCxnSpPr>
          <p:nvPr/>
        </p:nvCxnSpPr>
        <p:spPr>
          <a:xfrm flipV="1">
            <a:off x="3238872" y="5243730"/>
            <a:ext cx="804633"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A9A57C5-A5DA-4638-9604-71098A04245E}"/>
              </a:ext>
            </a:extLst>
          </p:cNvPr>
          <p:cNvCxnSpPr>
            <a:endCxn id="60" idx="0"/>
          </p:cNvCxnSpPr>
          <p:nvPr/>
        </p:nvCxnSpPr>
        <p:spPr>
          <a:xfrm flipH="1">
            <a:off x="5294141" y="4360985"/>
            <a:ext cx="431411" cy="654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07C1CB1-A687-436E-A6A5-9B39CB4EF627}"/>
              </a:ext>
            </a:extLst>
          </p:cNvPr>
          <p:cNvCxnSpPr>
            <a:cxnSpLocks/>
          </p:cNvCxnSpPr>
          <p:nvPr/>
        </p:nvCxnSpPr>
        <p:spPr>
          <a:xfrm>
            <a:off x="6049110" y="4346917"/>
            <a:ext cx="450167" cy="801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11EA536-69CB-415D-8E15-03234626C227}"/>
              </a:ext>
            </a:extLst>
          </p:cNvPr>
          <p:cNvCxnSpPr>
            <a:endCxn id="62" idx="0"/>
          </p:cNvCxnSpPr>
          <p:nvPr/>
        </p:nvCxnSpPr>
        <p:spPr>
          <a:xfrm flipH="1">
            <a:off x="7488705" y="4403188"/>
            <a:ext cx="473611" cy="598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DAC8E8C-4055-424C-9E80-4A7E5EE0AE87}"/>
              </a:ext>
            </a:extLst>
          </p:cNvPr>
          <p:cNvCxnSpPr>
            <a:stCxn id="62" idx="3"/>
            <a:endCxn id="71" idx="1"/>
          </p:cNvCxnSpPr>
          <p:nvPr/>
        </p:nvCxnSpPr>
        <p:spPr>
          <a:xfrm flipV="1">
            <a:off x="7726468" y="5255459"/>
            <a:ext cx="774149" cy="2343"/>
          </a:xfrm>
          <a:prstGeom prst="line">
            <a:avLst/>
          </a:prstGeom>
        </p:spPr>
        <p:style>
          <a:lnRef idx="1">
            <a:schemeClr val="accent1"/>
          </a:lnRef>
          <a:fillRef idx="0">
            <a:schemeClr val="accent1"/>
          </a:fillRef>
          <a:effectRef idx="0">
            <a:schemeClr val="accent1"/>
          </a:effectRef>
          <a:fontRef idx="minor">
            <a:schemeClr val="tx1"/>
          </a:fontRef>
        </p:style>
      </p:cxnSp>
      <p:sp>
        <p:nvSpPr>
          <p:cNvPr id="97" name="Rectangle 6">
            <a:extLst>
              <a:ext uri="{FF2B5EF4-FFF2-40B4-BE49-F238E27FC236}">
                <a16:creationId xmlns:a16="http://schemas.microsoft.com/office/drawing/2014/main" id="{60019CD9-9259-48F7-B4A8-F602F4DBBEE9}"/>
              </a:ext>
            </a:extLst>
          </p:cNvPr>
          <p:cNvSpPr>
            <a:spLocks noChangeArrowheads="1"/>
          </p:cNvSpPr>
          <p:nvPr/>
        </p:nvSpPr>
        <p:spPr bwMode="auto">
          <a:xfrm>
            <a:off x="1062681" y="5571121"/>
            <a:ext cx="1093573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Một</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đồ</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thị</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tuần</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hoàn</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có</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chu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trình</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có</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thể</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có</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tối</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đa</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n</a:t>
            </a:r>
            <a:r>
              <a:rPr kumimoji="0" lang="en-US" altLang="en-US" sz="2000" b="0" i="0" u="none" strike="noStrike" cap="none" normalizeH="0" baseline="3000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n-2</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cây</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khung</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trong</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đó</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n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là</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số</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nút</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Trong</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ví</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dụ</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trên</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n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là</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3 do </a:t>
            </a:r>
            <a:r>
              <a:rPr kumimoji="0" lang="en-US" altLang="en-US" sz="2000" b="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đó</a:t>
            </a:r>
            <a:r>
              <a:rPr kumimoji="0" lang="en-US" altLang="en-US" sz="2000" b="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3</a:t>
            </a:r>
            <a:r>
              <a:rPr kumimoji="0" lang="en-US" altLang="en-US" sz="2000" i="0" u="none" strike="noStrike" cap="none" normalizeH="0" baseline="3000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3−2</a:t>
            </a:r>
            <a:r>
              <a:rPr kumimoji="0" lang="en-US" altLang="en-US" sz="200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 3 </a:t>
            </a:r>
            <a:r>
              <a:rPr kumimoji="0" lang="en-US" altLang="en-US" sz="200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cây</a:t>
            </a:r>
            <a:r>
              <a:rPr kumimoji="0" lang="en-US" altLang="en-US" sz="2000" i="0" u="none" strike="noStrike" cap="none" normalizeH="0" baseline="0" dirty="0">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i="0" u="none" strike="noStrike" cap="none" normalizeH="0" baseline="0" dirty="0" err="1">
                <a:ln>
                  <a:noFill/>
                </a:ln>
                <a:solidFill>
                  <a:schemeClr val="tx1">
                    <a:lumMod val="75000"/>
                    <a:lumOff val="25000"/>
                  </a:schemeClr>
                </a:solidFill>
                <a:effectLst/>
                <a:latin typeface="Times New Roman" panose="02020603050405020304" pitchFamily="18" charset="0"/>
                <a:ea typeface="Calibri" panose="020F0502020204030204" pitchFamily="34" charset="0"/>
                <a:cs typeface="Times New Roman" panose="02020603050405020304" pitchFamily="18" charset="0"/>
              </a:rPr>
              <a:t>khung</a:t>
            </a: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546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sales b2b">
      <a:dk1>
        <a:sysClr val="windowText" lastClr="000000"/>
      </a:dk1>
      <a:lt1>
        <a:sysClr val="window" lastClr="FFFFFF"/>
      </a:lt1>
      <a:dk2>
        <a:srgbClr val="135A9B"/>
      </a:dk2>
      <a:lt2>
        <a:srgbClr val="E7E6E6"/>
      </a:lt2>
      <a:accent1>
        <a:srgbClr val="5B9BD5"/>
      </a:accent1>
      <a:accent2>
        <a:srgbClr val="FFC000"/>
      </a:accent2>
      <a:accent3>
        <a:srgbClr val="757070"/>
      </a:accent3>
      <a:accent4>
        <a:srgbClr val="70AD47"/>
      </a:accent4>
      <a:accent5>
        <a:srgbClr val="C490AA"/>
      </a:accent5>
      <a:accent6>
        <a:srgbClr val="70AD47"/>
      </a:accent6>
      <a:hlink>
        <a:srgbClr val="9CC3E5"/>
      </a:hlink>
      <a:folHlink>
        <a:srgbClr val="8496B0"/>
      </a:folHlink>
    </a:clrScheme>
    <a:fontScheme name="Custom 35">
      <a:majorFont>
        <a:latin typeface="Montserrat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TM10001106[[fn=Badge]]</Template>
  <TotalTime>2019</TotalTime>
  <Words>2483</Words>
  <Application>Microsoft Office PowerPoint</Application>
  <PresentationFormat>Widescreen</PresentationFormat>
  <Paragraphs>630</Paragraphs>
  <Slides>38</Slides>
  <Notes>0</Notes>
  <HiddenSlides>1</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38</vt:i4>
      </vt:variant>
    </vt:vector>
  </HeadingPairs>
  <TitlesOfParts>
    <vt:vector size="54" baseType="lpstr">
      <vt:lpstr>MS PGothic</vt:lpstr>
      <vt:lpstr>Arial</vt:lpstr>
      <vt:lpstr>Calibri</vt:lpstr>
      <vt:lpstr>Calibri Light</vt:lpstr>
      <vt:lpstr>Consolas</vt:lpstr>
      <vt:lpstr>Gill Sans MT</vt:lpstr>
      <vt:lpstr>Impact</vt:lpstr>
      <vt:lpstr>Lato</vt:lpstr>
      <vt:lpstr>Montserrat Black</vt:lpstr>
      <vt:lpstr>Tahoma</vt:lpstr>
      <vt:lpstr>Times New Roman</vt:lpstr>
      <vt:lpstr>Wingdings</vt:lpstr>
      <vt:lpstr>Badge</vt:lpstr>
      <vt:lpstr>Office Theme</vt:lpstr>
      <vt:lpstr>2_Office Theme</vt:lpstr>
      <vt:lpstr>3_Office Theme</vt:lpstr>
      <vt:lpstr>CHƯƠNG 4 Bài toán tìm cây khung tối thiểu</vt:lpstr>
      <vt:lpstr>phân tích độ phức tạp của giải thuật đồ thị có trọng số - cây khung tối tiểu</vt:lpstr>
      <vt:lpstr>PowerPoint Presentation</vt:lpstr>
      <vt:lpstr>PowerPoint Presentation</vt:lpstr>
      <vt:lpstr>PowerPoint Presentation</vt:lpstr>
      <vt:lpstr>Cây!</vt:lpstr>
      <vt:lpstr>PowerPoint Presentation</vt:lpstr>
      <vt:lpstr>PowerPoint Presentation</vt:lpstr>
      <vt:lpstr>PowerPoint Presentation</vt:lpstr>
      <vt:lpstr>Cây khung tối thiểu là gì?</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Prim's Algorithm </vt:lpstr>
      <vt:lpstr>Prim's Algorithm </vt:lpstr>
      <vt:lpstr>Prim's Algorithm </vt:lpstr>
      <vt:lpstr>Prim's Algorithm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Ứng dụng thực tế</vt:lpstr>
      <vt:lpstr>Ứng dụng thực tế</vt:lpstr>
      <vt:lpstr>PowerPoint Presentation</vt:lpstr>
      <vt:lpstr>Phương pháp giải hiệu quả </vt:lpstr>
      <vt:lpstr>So sánh Kruskal và Prim </vt:lpstr>
      <vt:lpstr>So sánh Kruskal và Prim </vt:lpstr>
      <vt:lpstr>Xin Cảm Ơn Mọi Người  Vì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dong nguyen</dc:creator>
  <cp:lastModifiedBy>Anh Tuan</cp:lastModifiedBy>
  <cp:revision>66</cp:revision>
  <dcterms:created xsi:type="dcterms:W3CDTF">2020-04-01T12:26:37Z</dcterms:created>
  <dcterms:modified xsi:type="dcterms:W3CDTF">2020-09-17T12:01:42Z</dcterms:modified>
</cp:coreProperties>
</file>